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665" r:id="rId2"/>
    <p:sldId id="625" r:id="rId3"/>
    <p:sldId id="257" r:id="rId4"/>
    <p:sldId id="664" r:id="rId5"/>
    <p:sldId id="622" r:id="rId6"/>
    <p:sldId id="673" r:id="rId7"/>
    <p:sldId id="672" r:id="rId8"/>
    <p:sldId id="674" r:id="rId9"/>
    <p:sldId id="658" r:id="rId10"/>
    <p:sldId id="661" r:id="rId11"/>
    <p:sldId id="666" r:id="rId12"/>
    <p:sldId id="667" r:id="rId13"/>
    <p:sldId id="668" r:id="rId14"/>
    <p:sldId id="669" r:id="rId15"/>
    <p:sldId id="6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9"/>
    <p:restoredTop sz="94694"/>
  </p:normalViewPr>
  <p:slideViewPr>
    <p:cSldViewPr snapToGrid="0" snapToObjects="1">
      <p:cViewPr varScale="1">
        <p:scale>
          <a:sx n="85" d="100"/>
          <a:sy n="85" d="100"/>
        </p:scale>
        <p:origin x="41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23T19:49:41.181"/>
    </inkml:context>
    <inkml:brush xml:id="br0">
      <inkml:brushProperty name="width" value="0.05" units="cm"/>
      <inkml:brushProperty name="height" value="0.05" units="cm"/>
      <inkml:brushProperty name="color" value="#FFFC00"/>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9:06:20.812"/>
    </inkml:context>
    <inkml:brush xml:id="br0">
      <inkml:brushProperty name="width" value="0.05" units="cm"/>
      <inkml:brushProperty name="height" value="0.05" units="cm"/>
      <inkml:brushProperty name="color" value="#FFFC00"/>
    </inkml:brush>
  </inkml:definitions>
  <inkml:trace contextRef="#ctx0" brushRef="#br0">0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23T19:49:41.181"/>
    </inkml:context>
    <inkml:brush xml:id="br0">
      <inkml:brushProperty name="width" value="0.05" units="cm"/>
      <inkml:brushProperty name="height" value="0.05" units="cm"/>
      <inkml:brushProperty name="color" value="#FFFC00"/>
    </inkml:brush>
  </inkml:definitions>
  <inkml:trace contextRef="#ctx0" brushRef="#br0">0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9:06:20.812"/>
    </inkml:context>
    <inkml:brush xml:id="br0">
      <inkml:brushProperty name="width" value="0.05" units="cm"/>
      <inkml:brushProperty name="height" value="0.05" units="cm"/>
      <inkml:brushProperty name="color" value="#FFFC00"/>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638A1C-3069-254C-B9D8-103CC3281F21}" type="datetimeFigureOut">
              <a:rPr lang="en-US" smtClean="0"/>
              <a:t>9/6/2022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B4B4F-F0B2-584F-9343-99EBD96133B0}" type="slidenum">
              <a:rPr lang="en-US" smtClean="0"/>
              <a:t>‹#›</a:t>
            </a:fld>
            <a:endParaRPr lang="en-US"/>
          </a:p>
        </p:txBody>
      </p:sp>
    </p:spTree>
    <p:extLst>
      <p:ext uri="{BB962C8B-B14F-4D97-AF65-F5344CB8AC3E}">
        <p14:creationId xmlns:p14="http://schemas.microsoft.com/office/powerpoint/2010/main" val="164953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30215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557 PTHS + 117 Congregate Care</a:t>
            </a:r>
          </a:p>
        </p:txBody>
      </p:sp>
      <p:sp>
        <p:nvSpPr>
          <p:cNvPr id="4" name="Slide Number Placeholder 3"/>
          <p:cNvSpPr>
            <a:spLocks noGrp="1"/>
          </p:cNvSpPr>
          <p:nvPr>
            <p:ph type="sldNum" sz="quarter" idx="5"/>
          </p:nvPr>
        </p:nvSpPr>
        <p:spPr/>
        <p:txBody>
          <a:bodyPr/>
          <a:lstStyle/>
          <a:p>
            <a:fld id="{674972AC-13E7-9040-9F86-2B7B1AC26B45}" type="slidenum">
              <a:rPr lang="en-US" smtClean="0"/>
              <a:t>2</a:t>
            </a:fld>
            <a:endParaRPr lang="en-US"/>
          </a:p>
        </p:txBody>
      </p:sp>
    </p:spTree>
    <p:extLst>
      <p:ext uri="{BB962C8B-B14F-4D97-AF65-F5344CB8AC3E}">
        <p14:creationId xmlns:p14="http://schemas.microsoft.com/office/powerpoint/2010/main" val="3163309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PAX Good Behavior Game integrates seamlessly with and amplifies the benefits of multiple common school initiatives like PBIS, SEL, Trauma Informed Classrooms, and many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PAX GBG provides the recipe to operationalize or teach skills necessary to implement these initiatives. </a:t>
            </a:r>
          </a:p>
        </p:txBody>
      </p:sp>
      <p:sp>
        <p:nvSpPr>
          <p:cNvPr id="4" name="Slide Number Placeholder 3"/>
          <p:cNvSpPr>
            <a:spLocks noGrp="1"/>
          </p:cNvSpPr>
          <p:nvPr>
            <p:ph type="sldNum" sz="quarter" idx="5"/>
          </p:nvPr>
        </p:nvSpPr>
        <p:spPr/>
        <p:txBody>
          <a:bodyPr/>
          <a:lstStyle/>
          <a:p>
            <a:fld id="{674972AC-13E7-9040-9F86-2B7B1AC26B45}" type="slidenum">
              <a:rPr lang="en-US" smtClean="0"/>
              <a:t>5</a:t>
            </a:fld>
            <a:endParaRPr lang="en-US"/>
          </a:p>
        </p:txBody>
      </p:sp>
    </p:spTree>
    <p:extLst>
      <p:ext uri="{BB962C8B-B14F-4D97-AF65-F5344CB8AC3E}">
        <p14:creationId xmlns:p14="http://schemas.microsoft.com/office/powerpoint/2010/main" val="4220690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4972AC-13E7-9040-9F86-2B7B1AC26B45}" type="slidenum">
              <a:rPr lang="en-US" smtClean="0"/>
              <a:t>6</a:t>
            </a:fld>
            <a:endParaRPr lang="en-US"/>
          </a:p>
        </p:txBody>
      </p:sp>
    </p:spTree>
    <p:extLst>
      <p:ext uri="{BB962C8B-B14F-4D97-AF65-F5344CB8AC3E}">
        <p14:creationId xmlns:p14="http://schemas.microsoft.com/office/powerpoint/2010/main" val="701870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4972AC-13E7-9040-9F86-2B7B1AC26B45}" type="slidenum">
              <a:rPr lang="en-US" smtClean="0"/>
              <a:t>7</a:t>
            </a:fld>
            <a:endParaRPr lang="en-US"/>
          </a:p>
        </p:txBody>
      </p:sp>
    </p:spTree>
    <p:extLst>
      <p:ext uri="{BB962C8B-B14F-4D97-AF65-F5344CB8AC3E}">
        <p14:creationId xmlns:p14="http://schemas.microsoft.com/office/powerpoint/2010/main" val="2900016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4972AC-13E7-9040-9F86-2B7B1AC26B45}" type="slidenum">
              <a:rPr lang="en-US" smtClean="0"/>
              <a:t>8</a:t>
            </a:fld>
            <a:endParaRPr lang="en-US"/>
          </a:p>
        </p:txBody>
      </p:sp>
    </p:spTree>
    <p:extLst>
      <p:ext uri="{BB962C8B-B14F-4D97-AF65-F5344CB8AC3E}">
        <p14:creationId xmlns:p14="http://schemas.microsoft.com/office/powerpoint/2010/main" val="3384524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4972AC-13E7-9040-9F86-2B7B1AC26B45}" type="slidenum">
              <a:rPr lang="en-US" smtClean="0"/>
              <a:t>9</a:t>
            </a:fld>
            <a:endParaRPr lang="en-US"/>
          </a:p>
        </p:txBody>
      </p:sp>
    </p:spTree>
    <p:extLst>
      <p:ext uri="{BB962C8B-B14F-4D97-AF65-F5344CB8AC3E}">
        <p14:creationId xmlns:p14="http://schemas.microsoft.com/office/powerpoint/2010/main" val="2504851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11972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8E72EC-9301-5EBC-F231-37C9E1EA03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C8432F1-435B-784B-50BE-9CD0A744B7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8AC4556-99F3-D213-3224-7545072C43A3}"/>
              </a:ext>
            </a:extLst>
          </p:cNvPr>
          <p:cNvSpPr>
            <a:spLocks noGrp="1"/>
          </p:cNvSpPr>
          <p:nvPr>
            <p:ph type="dt" sz="half" idx="10"/>
          </p:nvPr>
        </p:nvSpPr>
        <p:spPr/>
        <p:txBody>
          <a:bodyPr/>
          <a:lstStyle/>
          <a:p>
            <a:fld id="{8255C8B6-56D0-4F48-A12A-40CB927A9721}" type="datetimeFigureOut">
              <a:rPr lang="en-US" smtClean="0"/>
              <a:t>9/6/2022</a:t>
            </a:fld>
            <a:endParaRPr lang="en-US"/>
          </a:p>
        </p:txBody>
      </p:sp>
      <p:sp>
        <p:nvSpPr>
          <p:cNvPr id="5" name="Footer Placeholder 4">
            <a:extLst>
              <a:ext uri="{FF2B5EF4-FFF2-40B4-BE49-F238E27FC236}">
                <a16:creationId xmlns:a16="http://schemas.microsoft.com/office/drawing/2014/main" xmlns="" id="{92B28FD1-4D01-B774-DB76-405BFBC08F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0236F0E-D909-CF1A-CA6F-C8F7FD39EDBC}"/>
              </a:ext>
            </a:extLst>
          </p:cNvPr>
          <p:cNvSpPr>
            <a:spLocks noGrp="1"/>
          </p:cNvSpPr>
          <p:nvPr>
            <p:ph type="sldNum" sz="quarter" idx="12"/>
          </p:nvPr>
        </p:nvSpPr>
        <p:spPr/>
        <p:txBody>
          <a:bodyPr/>
          <a:lstStyle/>
          <a:p>
            <a:fld id="{BEBCF097-8D1C-694D-9395-742BBED0C4D3}" type="slidenum">
              <a:rPr lang="en-US" smtClean="0"/>
              <a:t>‹#›</a:t>
            </a:fld>
            <a:endParaRPr lang="en-US"/>
          </a:p>
        </p:txBody>
      </p:sp>
    </p:spTree>
    <p:extLst>
      <p:ext uri="{BB962C8B-B14F-4D97-AF65-F5344CB8AC3E}">
        <p14:creationId xmlns:p14="http://schemas.microsoft.com/office/powerpoint/2010/main" val="3148386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2C4CA3-397B-791B-5514-217E2E4ACF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9621F28-98E6-8C9D-137B-74B1977FBE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E033294-9C47-2540-4120-8B11B51CEDD8}"/>
              </a:ext>
            </a:extLst>
          </p:cNvPr>
          <p:cNvSpPr>
            <a:spLocks noGrp="1"/>
          </p:cNvSpPr>
          <p:nvPr>
            <p:ph type="dt" sz="half" idx="10"/>
          </p:nvPr>
        </p:nvSpPr>
        <p:spPr/>
        <p:txBody>
          <a:bodyPr/>
          <a:lstStyle/>
          <a:p>
            <a:fld id="{8255C8B6-56D0-4F48-A12A-40CB927A9721}" type="datetimeFigureOut">
              <a:rPr lang="en-US" smtClean="0"/>
              <a:t>9/6/2022</a:t>
            </a:fld>
            <a:endParaRPr lang="en-US"/>
          </a:p>
        </p:txBody>
      </p:sp>
      <p:sp>
        <p:nvSpPr>
          <p:cNvPr id="5" name="Footer Placeholder 4">
            <a:extLst>
              <a:ext uri="{FF2B5EF4-FFF2-40B4-BE49-F238E27FC236}">
                <a16:creationId xmlns:a16="http://schemas.microsoft.com/office/drawing/2014/main" xmlns="" id="{8CCAC8A6-3BD3-9AFD-ADCA-90F9AEB1BE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F78A3D8-20B7-D7BF-2985-945AFA502F7C}"/>
              </a:ext>
            </a:extLst>
          </p:cNvPr>
          <p:cNvSpPr>
            <a:spLocks noGrp="1"/>
          </p:cNvSpPr>
          <p:nvPr>
            <p:ph type="sldNum" sz="quarter" idx="12"/>
          </p:nvPr>
        </p:nvSpPr>
        <p:spPr/>
        <p:txBody>
          <a:bodyPr/>
          <a:lstStyle/>
          <a:p>
            <a:fld id="{BEBCF097-8D1C-694D-9395-742BBED0C4D3}" type="slidenum">
              <a:rPr lang="en-US" smtClean="0"/>
              <a:t>‹#›</a:t>
            </a:fld>
            <a:endParaRPr lang="en-US"/>
          </a:p>
        </p:txBody>
      </p:sp>
    </p:spTree>
    <p:extLst>
      <p:ext uri="{BB962C8B-B14F-4D97-AF65-F5344CB8AC3E}">
        <p14:creationId xmlns:p14="http://schemas.microsoft.com/office/powerpoint/2010/main" val="1302829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64546A5-5C4F-F4A8-2B0F-AD3DC4877A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5A3135C-8E49-694F-53AC-7BD863C0CE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1D1D831-D7BE-8451-43E8-52224BD7AD99}"/>
              </a:ext>
            </a:extLst>
          </p:cNvPr>
          <p:cNvSpPr>
            <a:spLocks noGrp="1"/>
          </p:cNvSpPr>
          <p:nvPr>
            <p:ph type="dt" sz="half" idx="10"/>
          </p:nvPr>
        </p:nvSpPr>
        <p:spPr/>
        <p:txBody>
          <a:bodyPr/>
          <a:lstStyle/>
          <a:p>
            <a:fld id="{8255C8B6-56D0-4F48-A12A-40CB927A9721}" type="datetimeFigureOut">
              <a:rPr lang="en-US" smtClean="0"/>
              <a:t>9/6/2022</a:t>
            </a:fld>
            <a:endParaRPr lang="en-US"/>
          </a:p>
        </p:txBody>
      </p:sp>
      <p:sp>
        <p:nvSpPr>
          <p:cNvPr id="5" name="Footer Placeholder 4">
            <a:extLst>
              <a:ext uri="{FF2B5EF4-FFF2-40B4-BE49-F238E27FC236}">
                <a16:creationId xmlns:a16="http://schemas.microsoft.com/office/drawing/2014/main" xmlns="" id="{9A92E341-AF14-3899-D583-19F1924907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041C7D9-0E98-31E2-8ED9-54D2A3AB6819}"/>
              </a:ext>
            </a:extLst>
          </p:cNvPr>
          <p:cNvSpPr>
            <a:spLocks noGrp="1"/>
          </p:cNvSpPr>
          <p:nvPr>
            <p:ph type="sldNum" sz="quarter" idx="12"/>
          </p:nvPr>
        </p:nvSpPr>
        <p:spPr/>
        <p:txBody>
          <a:bodyPr/>
          <a:lstStyle/>
          <a:p>
            <a:fld id="{BEBCF097-8D1C-694D-9395-742BBED0C4D3}" type="slidenum">
              <a:rPr lang="en-US" smtClean="0"/>
              <a:t>‹#›</a:t>
            </a:fld>
            <a:endParaRPr lang="en-US"/>
          </a:p>
        </p:txBody>
      </p:sp>
    </p:spTree>
    <p:extLst>
      <p:ext uri="{BB962C8B-B14F-4D97-AF65-F5344CB8AC3E}">
        <p14:creationId xmlns:p14="http://schemas.microsoft.com/office/powerpoint/2010/main" val="3424969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F86ADC-BEA7-2D96-0EB0-CD95461FB6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A030951-F41F-A909-DDBD-877C97A193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74B9E07-C77E-08DA-567E-BC46202585E5}"/>
              </a:ext>
            </a:extLst>
          </p:cNvPr>
          <p:cNvSpPr>
            <a:spLocks noGrp="1"/>
          </p:cNvSpPr>
          <p:nvPr>
            <p:ph type="dt" sz="half" idx="10"/>
          </p:nvPr>
        </p:nvSpPr>
        <p:spPr/>
        <p:txBody>
          <a:bodyPr/>
          <a:lstStyle/>
          <a:p>
            <a:fld id="{8255C8B6-56D0-4F48-A12A-40CB927A9721}" type="datetimeFigureOut">
              <a:rPr lang="en-US" smtClean="0"/>
              <a:t>9/6/2022</a:t>
            </a:fld>
            <a:endParaRPr lang="en-US"/>
          </a:p>
        </p:txBody>
      </p:sp>
      <p:sp>
        <p:nvSpPr>
          <p:cNvPr id="5" name="Footer Placeholder 4">
            <a:extLst>
              <a:ext uri="{FF2B5EF4-FFF2-40B4-BE49-F238E27FC236}">
                <a16:creationId xmlns:a16="http://schemas.microsoft.com/office/drawing/2014/main" xmlns="" id="{66F9E2ED-14C5-0675-B1DB-61244AB278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B27C840-5C99-15AB-4FEB-B073666DF8CB}"/>
              </a:ext>
            </a:extLst>
          </p:cNvPr>
          <p:cNvSpPr>
            <a:spLocks noGrp="1"/>
          </p:cNvSpPr>
          <p:nvPr>
            <p:ph type="sldNum" sz="quarter" idx="12"/>
          </p:nvPr>
        </p:nvSpPr>
        <p:spPr/>
        <p:txBody>
          <a:bodyPr/>
          <a:lstStyle/>
          <a:p>
            <a:fld id="{BEBCF097-8D1C-694D-9395-742BBED0C4D3}" type="slidenum">
              <a:rPr lang="en-US" smtClean="0"/>
              <a:t>‹#›</a:t>
            </a:fld>
            <a:endParaRPr lang="en-US"/>
          </a:p>
        </p:txBody>
      </p:sp>
    </p:spTree>
    <p:extLst>
      <p:ext uri="{BB962C8B-B14F-4D97-AF65-F5344CB8AC3E}">
        <p14:creationId xmlns:p14="http://schemas.microsoft.com/office/powerpoint/2010/main" val="175675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298056-474F-5863-B64C-7C5B639DBC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E35FD7E-97DE-5729-E8FB-EA1F0337AA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9626438-FFD4-69A4-4D9E-ABECD3A386B2}"/>
              </a:ext>
            </a:extLst>
          </p:cNvPr>
          <p:cNvSpPr>
            <a:spLocks noGrp="1"/>
          </p:cNvSpPr>
          <p:nvPr>
            <p:ph type="dt" sz="half" idx="10"/>
          </p:nvPr>
        </p:nvSpPr>
        <p:spPr/>
        <p:txBody>
          <a:bodyPr/>
          <a:lstStyle/>
          <a:p>
            <a:fld id="{8255C8B6-56D0-4F48-A12A-40CB927A9721}" type="datetimeFigureOut">
              <a:rPr lang="en-US" smtClean="0"/>
              <a:t>9/6/2022</a:t>
            </a:fld>
            <a:endParaRPr lang="en-US"/>
          </a:p>
        </p:txBody>
      </p:sp>
      <p:sp>
        <p:nvSpPr>
          <p:cNvPr id="5" name="Footer Placeholder 4">
            <a:extLst>
              <a:ext uri="{FF2B5EF4-FFF2-40B4-BE49-F238E27FC236}">
                <a16:creationId xmlns:a16="http://schemas.microsoft.com/office/drawing/2014/main" xmlns="" id="{4601AE94-3961-7A51-7675-3EBDC3441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AF0F77E-77D1-9401-9D62-9A1BCF088F56}"/>
              </a:ext>
            </a:extLst>
          </p:cNvPr>
          <p:cNvSpPr>
            <a:spLocks noGrp="1"/>
          </p:cNvSpPr>
          <p:nvPr>
            <p:ph type="sldNum" sz="quarter" idx="12"/>
          </p:nvPr>
        </p:nvSpPr>
        <p:spPr/>
        <p:txBody>
          <a:bodyPr/>
          <a:lstStyle/>
          <a:p>
            <a:fld id="{BEBCF097-8D1C-694D-9395-742BBED0C4D3}" type="slidenum">
              <a:rPr lang="en-US" smtClean="0"/>
              <a:t>‹#›</a:t>
            </a:fld>
            <a:endParaRPr lang="en-US"/>
          </a:p>
        </p:txBody>
      </p:sp>
    </p:spTree>
    <p:extLst>
      <p:ext uri="{BB962C8B-B14F-4D97-AF65-F5344CB8AC3E}">
        <p14:creationId xmlns:p14="http://schemas.microsoft.com/office/powerpoint/2010/main" val="4037748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3E6119-7779-04D1-CB37-07D00D0915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F5424E7-7ABC-5779-8286-5681ED6F50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E1B4401-9D05-0DD0-53F4-96B790936F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A6807DC-83A4-11D5-3C8E-A7B959433F25}"/>
              </a:ext>
            </a:extLst>
          </p:cNvPr>
          <p:cNvSpPr>
            <a:spLocks noGrp="1"/>
          </p:cNvSpPr>
          <p:nvPr>
            <p:ph type="dt" sz="half" idx="10"/>
          </p:nvPr>
        </p:nvSpPr>
        <p:spPr/>
        <p:txBody>
          <a:bodyPr/>
          <a:lstStyle/>
          <a:p>
            <a:fld id="{8255C8B6-56D0-4F48-A12A-40CB927A9721}" type="datetimeFigureOut">
              <a:rPr lang="en-US" smtClean="0"/>
              <a:t>9/6/2022</a:t>
            </a:fld>
            <a:endParaRPr lang="en-US"/>
          </a:p>
        </p:txBody>
      </p:sp>
      <p:sp>
        <p:nvSpPr>
          <p:cNvPr id="6" name="Footer Placeholder 5">
            <a:extLst>
              <a:ext uri="{FF2B5EF4-FFF2-40B4-BE49-F238E27FC236}">
                <a16:creationId xmlns:a16="http://schemas.microsoft.com/office/drawing/2014/main" xmlns="" id="{A322E043-A337-B1B5-8881-7EB8335F45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74D9118-BFF9-8E54-EAC7-08D7EBA233AC}"/>
              </a:ext>
            </a:extLst>
          </p:cNvPr>
          <p:cNvSpPr>
            <a:spLocks noGrp="1"/>
          </p:cNvSpPr>
          <p:nvPr>
            <p:ph type="sldNum" sz="quarter" idx="12"/>
          </p:nvPr>
        </p:nvSpPr>
        <p:spPr/>
        <p:txBody>
          <a:bodyPr/>
          <a:lstStyle/>
          <a:p>
            <a:fld id="{BEBCF097-8D1C-694D-9395-742BBED0C4D3}" type="slidenum">
              <a:rPr lang="en-US" smtClean="0"/>
              <a:t>‹#›</a:t>
            </a:fld>
            <a:endParaRPr lang="en-US"/>
          </a:p>
        </p:txBody>
      </p:sp>
    </p:spTree>
    <p:extLst>
      <p:ext uri="{BB962C8B-B14F-4D97-AF65-F5344CB8AC3E}">
        <p14:creationId xmlns:p14="http://schemas.microsoft.com/office/powerpoint/2010/main" val="2279344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5D2A96-1508-5C44-F984-2A34E0CB23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B51A3D3-7FF6-CFE7-7E03-9D996C57AB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FF9D380-19F7-BFBC-B05C-995AAC8B10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98E5154-9609-0ADC-551B-C3F1935DD3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AA03DAA-5AEE-A0A1-8986-F32410088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A30E93B-0847-B041-B090-810AE04BD3EF}"/>
              </a:ext>
            </a:extLst>
          </p:cNvPr>
          <p:cNvSpPr>
            <a:spLocks noGrp="1"/>
          </p:cNvSpPr>
          <p:nvPr>
            <p:ph type="dt" sz="half" idx="10"/>
          </p:nvPr>
        </p:nvSpPr>
        <p:spPr/>
        <p:txBody>
          <a:bodyPr/>
          <a:lstStyle/>
          <a:p>
            <a:fld id="{8255C8B6-56D0-4F48-A12A-40CB927A9721}" type="datetimeFigureOut">
              <a:rPr lang="en-US" smtClean="0"/>
              <a:t>9/6/2022</a:t>
            </a:fld>
            <a:endParaRPr lang="en-US"/>
          </a:p>
        </p:txBody>
      </p:sp>
      <p:sp>
        <p:nvSpPr>
          <p:cNvPr id="8" name="Footer Placeholder 7">
            <a:extLst>
              <a:ext uri="{FF2B5EF4-FFF2-40B4-BE49-F238E27FC236}">
                <a16:creationId xmlns:a16="http://schemas.microsoft.com/office/drawing/2014/main" xmlns="" id="{DC87A7E9-BCC8-B9FD-BA6B-69518076BA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3CD5203-EC9E-A87A-0C4C-B3FC0F0DF999}"/>
              </a:ext>
            </a:extLst>
          </p:cNvPr>
          <p:cNvSpPr>
            <a:spLocks noGrp="1"/>
          </p:cNvSpPr>
          <p:nvPr>
            <p:ph type="sldNum" sz="quarter" idx="12"/>
          </p:nvPr>
        </p:nvSpPr>
        <p:spPr/>
        <p:txBody>
          <a:bodyPr/>
          <a:lstStyle/>
          <a:p>
            <a:fld id="{BEBCF097-8D1C-694D-9395-742BBED0C4D3}" type="slidenum">
              <a:rPr lang="en-US" smtClean="0"/>
              <a:t>‹#›</a:t>
            </a:fld>
            <a:endParaRPr lang="en-US"/>
          </a:p>
        </p:txBody>
      </p:sp>
    </p:spTree>
    <p:extLst>
      <p:ext uri="{BB962C8B-B14F-4D97-AF65-F5344CB8AC3E}">
        <p14:creationId xmlns:p14="http://schemas.microsoft.com/office/powerpoint/2010/main" val="38243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693D3D-9FFA-26CE-D466-D51FFEAD44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BA7F8AC-2418-DCCB-E47E-291DA1C448AA}"/>
              </a:ext>
            </a:extLst>
          </p:cNvPr>
          <p:cNvSpPr>
            <a:spLocks noGrp="1"/>
          </p:cNvSpPr>
          <p:nvPr>
            <p:ph type="dt" sz="half" idx="10"/>
          </p:nvPr>
        </p:nvSpPr>
        <p:spPr/>
        <p:txBody>
          <a:bodyPr/>
          <a:lstStyle/>
          <a:p>
            <a:fld id="{8255C8B6-56D0-4F48-A12A-40CB927A9721}" type="datetimeFigureOut">
              <a:rPr lang="en-US" smtClean="0"/>
              <a:t>9/6/2022</a:t>
            </a:fld>
            <a:endParaRPr lang="en-US"/>
          </a:p>
        </p:txBody>
      </p:sp>
      <p:sp>
        <p:nvSpPr>
          <p:cNvPr id="4" name="Footer Placeholder 3">
            <a:extLst>
              <a:ext uri="{FF2B5EF4-FFF2-40B4-BE49-F238E27FC236}">
                <a16:creationId xmlns:a16="http://schemas.microsoft.com/office/drawing/2014/main" xmlns="" id="{5649323C-97CE-E4CB-9814-6C09889499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25FB8D8-7292-950C-FA35-35342F96558F}"/>
              </a:ext>
            </a:extLst>
          </p:cNvPr>
          <p:cNvSpPr>
            <a:spLocks noGrp="1"/>
          </p:cNvSpPr>
          <p:nvPr>
            <p:ph type="sldNum" sz="quarter" idx="12"/>
          </p:nvPr>
        </p:nvSpPr>
        <p:spPr/>
        <p:txBody>
          <a:bodyPr/>
          <a:lstStyle/>
          <a:p>
            <a:fld id="{BEBCF097-8D1C-694D-9395-742BBED0C4D3}" type="slidenum">
              <a:rPr lang="en-US" smtClean="0"/>
              <a:t>‹#›</a:t>
            </a:fld>
            <a:endParaRPr lang="en-US"/>
          </a:p>
        </p:txBody>
      </p:sp>
    </p:spTree>
    <p:extLst>
      <p:ext uri="{BB962C8B-B14F-4D97-AF65-F5344CB8AC3E}">
        <p14:creationId xmlns:p14="http://schemas.microsoft.com/office/powerpoint/2010/main" val="4216942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FDBC3FC-E126-D6CA-27C2-3BC8C2F722C9}"/>
              </a:ext>
            </a:extLst>
          </p:cNvPr>
          <p:cNvSpPr>
            <a:spLocks noGrp="1"/>
          </p:cNvSpPr>
          <p:nvPr>
            <p:ph type="dt" sz="half" idx="10"/>
          </p:nvPr>
        </p:nvSpPr>
        <p:spPr/>
        <p:txBody>
          <a:bodyPr/>
          <a:lstStyle/>
          <a:p>
            <a:fld id="{8255C8B6-56D0-4F48-A12A-40CB927A9721}" type="datetimeFigureOut">
              <a:rPr lang="en-US" smtClean="0"/>
              <a:t>9/6/2022</a:t>
            </a:fld>
            <a:endParaRPr lang="en-US"/>
          </a:p>
        </p:txBody>
      </p:sp>
      <p:sp>
        <p:nvSpPr>
          <p:cNvPr id="3" name="Footer Placeholder 2">
            <a:extLst>
              <a:ext uri="{FF2B5EF4-FFF2-40B4-BE49-F238E27FC236}">
                <a16:creationId xmlns:a16="http://schemas.microsoft.com/office/drawing/2014/main" xmlns="" id="{7595B291-74F8-EE92-2346-89253332BB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DD1D0EB-2CFB-7797-D797-C2925C606625}"/>
              </a:ext>
            </a:extLst>
          </p:cNvPr>
          <p:cNvSpPr>
            <a:spLocks noGrp="1"/>
          </p:cNvSpPr>
          <p:nvPr>
            <p:ph type="sldNum" sz="quarter" idx="12"/>
          </p:nvPr>
        </p:nvSpPr>
        <p:spPr/>
        <p:txBody>
          <a:bodyPr/>
          <a:lstStyle/>
          <a:p>
            <a:fld id="{BEBCF097-8D1C-694D-9395-742BBED0C4D3}" type="slidenum">
              <a:rPr lang="en-US" smtClean="0"/>
              <a:t>‹#›</a:t>
            </a:fld>
            <a:endParaRPr lang="en-US"/>
          </a:p>
        </p:txBody>
      </p:sp>
    </p:spTree>
    <p:extLst>
      <p:ext uri="{BB962C8B-B14F-4D97-AF65-F5344CB8AC3E}">
        <p14:creationId xmlns:p14="http://schemas.microsoft.com/office/powerpoint/2010/main" val="296383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2DC4AB-EDA5-0128-85CD-B360CE3176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13C3C00-5380-C2FB-4539-4D9A3E001B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0F18313-B97C-C200-FECB-1C12DB4802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2DD83D0-E28F-0933-BE88-B523CF336CBA}"/>
              </a:ext>
            </a:extLst>
          </p:cNvPr>
          <p:cNvSpPr>
            <a:spLocks noGrp="1"/>
          </p:cNvSpPr>
          <p:nvPr>
            <p:ph type="dt" sz="half" idx="10"/>
          </p:nvPr>
        </p:nvSpPr>
        <p:spPr/>
        <p:txBody>
          <a:bodyPr/>
          <a:lstStyle/>
          <a:p>
            <a:fld id="{8255C8B6-56D0-4F48-A12A-40CB927A9721}" type="datetimeFigureOut">
              <a:rPr lang="en-US" smtClean="0"/>
              <a:t>9/6/2022</a:t>
            </a:fld>
            <a:endParaRPr lang="en-US"/>
          </a:p>
        </p:txBody>
      </p:sp>
      <p:sp>
        <p:nvSpPr>
          <p:cNvPr id="6" name="Footer Placeholder 5">
            <a:extLst>
              <a:ext uri="{FF2B5EF4-FFF2-40B4-BE49-F238E27FC236}">
                <a16:creationId xmlns:a16="http://schemas.microsoft.com/office/drawing/2014/main" xmlns="" id="{95DA4AB1-96B3-F47F-A7B5-3A76E72DAB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CB11487-146E-2A3A-2AD2-56A3185032F4}"/>
              </a:ext>
            </a:extLst>
          </p:cNvPr>
          <p:cNvSpPr>
            <a:spLocks noGrp="1"/>
          </p:cNvSpPr>
          <p:nvPr>
            <p:ph type="sldNum" sz="quarter" idx="12"/>
          </p:nvPr>
        </p:nvSpPr>
        <p:spPr/>
        <p:txBody>
          <a:bodyPr/>
          <a:lstStyle/>
          <a:p>
            <a:fld id="{BEBCF097-8D1C-694D-9395-742BBED0C4D3}" type="slidenum">
              <a:rPr lang="en-US" smtClean="0"/>
              <a:t>‹#›</a:t>
            </a:fld>
            <a:endParaRPr lang="en-US"/>
          </a:p>
        </p:txBody>
      </p:sp>
    </p:spTree>
    <p:extLst>
      <p:ext uri="{BB962C8B-B14F-4D97-AF65-F5344CB8AC3E}">
        <p14:creationId xmlns:p14="http://schemas.microsoft.com/office/powerpoint/2010/main" val="1531943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435391-CA2E-98AF-1D5C-32B60D9D09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A76B248-110B-9A0E-57E0-B34F0D06A1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CF24F03-76B5-D7E5-FBC7-A24EBE7085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E484563-E701-EBB6-5DD9-A182AEC3349A}"/>
              </a:ext>
            </a:extLst>
          </p:cNvPr>
          <p:cNvSpPr>
            <a:spLocks noGrp="1"/>
          </p:cNvSpPr>
          <p:nvPr>
            <p:ph type="dt" sz="half" idx="10"/>
          </p:nvPr>
        </p:nvSpPr>
        <p:spPr/>
        <p:txBody>
          <a:bodyPr/>
          <a:lstStyle/>
          <a:p>
            <a:fld id="{8255C8B6-56D0-4F48-A12A-40CB927A9721}" type="datetimeFigureOut">
              <a:rPr lang="en-US" smtClean="0"/>
              <a:t>9/6/2022</a:t>
            </a:fld>
            <a:endParaRPr lang="en-US"/>
          </a:p>
        </p:txBody>
      </p:sp>
      <p:sp>
        <p:nvSpPr>
          <p:cNvPr id="6" name="Footer Placeholder 5">
            <a:extLst>
              <a:ext uri="{FF2B5EF4-FFF2-40B4-BE49-F238E27FC236}">
                <a16:creationId xmlns:a16="http://schemas.microsoft.com/office/drawing/2014/main" xmlns="" id="{3563E3D1-9810-BF59-A2E3-E03DE8758B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7AE1CA5-CCE9-46A6-45C1-EF8BF09F8809}"/>
              </a:ext>
            </a:extLst>
          </p:cNvPr>
          <p:cNvSpPr>
            <a:spLocks noGrp="1"/>
          </p:cNvSpPr>
          <p:nvPr>
            <p:ph type="sldNum" sz="quarter" idx="12"/>
          </p:nvPr>
        </p:nvSpPr>
        <p:spPr/>
        <p:txBody>
          <a:bodyPr/>
          <a:lstStyle/>
          <a:p>
            <a:fld id="{BEBCF097-8D1C-694D-9395-742BBED0C4D3}" type="slidenum">
              <a:rPr lang="en-US" smtClean="0"/>
              <a:t>‹#›</a:t>
            </a:fld>
            <a:endParaRPr lang="en-US"/>
          </a:p>
        </p:txBody>
      </p:sp>
    </p:spTree>
    <p:extLst>
      <p:ext uri="{BB962C8B-B14F-4D97-AF65-F5344CB8AC3E}">
        <p14:creationId xmlns:p14="http://schemas.microsoft.com/office/powerpoint/2010/main" val="4233180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563249A-BA48-9962-24C4-A13633314A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843C92F-E47C-991C-D872-41D6F8819F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C360618-A7C3-B7C8-4351-3C13308CA0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5C8B6-56D0-4F48-A12A-40CB927A9721}" type="datetimeFigureOut">
              <a:rPr lang="en-US" smtClean="0"/>
              <a:t>9/6/2022</a:t>
            </a:fld>
            <a:endParaRPr lang="en-US"/>
          </a:p>
        </p:txBody>
      </p:sp>
      <p:sp>
        <p:nvSpPr>
          <p:cNvPr id="5" name="Footer Placeholder 4">
            <a:extLst>
              <a:ext uri="{FF2B5EF4-FFF2-40B4-BE49-F238E27FC236}">
                <a16:creationId xmlns:a16="http://schemas.microsoft.com/office/drawing/2014/main" xmlns="" id="{C1BED34F-6BFC-BCF0-AAE3-060B962E4E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8208F08-4781-D561-0573-3321043E01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BCF097-8D1C-694D-9395-742BBED0C4D3}" type="slidenum">
              <a:rPr lang="en-US" smtClean="0"/>
              <a:t>‹#›</a:t>
            </a:fld>
            <a:endParaRPr lang="en-US"/>
          </a:p>
        </p:txBody>
      </p:sp>
    </p:spTree>
    <p:extLst>
      <p:ext uri="{BB962C8B-B14F-4D97-AF65-F5344CB8AC3E}">
        <p14:creationId xmlns:p14="http://schemas.microsoft.com/office/powerpoint/2010/main" val="3148798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ustomXml" Target="../ink/ink1.xml"/><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jpeg"/><Relationship Id="rId11" Type="http://schemas.openxmlformats.org/officeDocument/2006/relationships/image" Target="../media/image6.png"/><Relationship Id="rId5" Type="http://schemas.openxmlformats.org/officeDocument/2006/relationships/customXml" Target="../ink/ink2.xml"/><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ustomXml" Target="../ink/ink3.xml"/><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jpeg"/><Relationship Id="rId11" Type="http://schemas.openxmlformats.org/officeDocument/2006/relationships/image" Target="../media/image6.png"/><Relationship Id="rId5" Type="http://schemas.openxmlformats.org/officeDocument/2006/relationships/customXml" Target="../ink/ink4.xml"/><Relationship Id="rId10" Type="http://schemas.openxmlformats.org/officeDocument/2006/relationships/image" Target="../media/image23.jpg"/><Relationship Id="rId4" Type="http://schemas.openxmlformats.org/officeDocument/2006/relationships/image" Target="../media/image190.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xmlns="" id="{D0094E36-1C25-B94D-940E-C005193F7B09}"/>
                  </a:ext>
                </a:extLst>
              </p14:cNvPr>
              <p14:cNvContentPartPr/>
              <p14:nvPr/>
            </p14:nvContentPartPr>
            <p14:xfrm>
              <a:off x="2251752" y="1244020"/>
              <a:ext cx="360" cy="360"/>
            </p14:xfrm>
          </p:contentPart>
        </mc:Choice>
        <mc:Fallback xmlns="">
          <p:pic>
            <p:nvPicPr>
              <p:cNvPr id="3" name="Ink 2">
                <a:extLst>
                  <a:ext uri="{FF2B5EF4-FFF2-40B4-BE49-F238E27FC236}">
                    <a16:creationId xmlns:a16="http://schemas.microsoft.com/office/drawing/2014/main" id="{D0094E36-1C25-B94D-940E-C005193F7B09}"/>
                  </a:ext>
                </a:extLst>
              </p:cNvPr>
              <p:cNvPicPr/>
              <p:nvPr/>
            </p:nvPicPr>
            <p:blipFill>
              <a:blip r:embed="rId4"/>
              <a:stretch>
                <a:fillRect/>
              </a:stretch>
            </p:blipFill>
            <p:spPr>
              <a:xfrm>
                <a:off x="2242752" y="1235020"/>
                <a:ext cx="18000" cy="18000"/>
              </a:xfrm>
              <a:prstGeom prst="rect">
                <a:avLst/>
              </a:prstGeom>
            </p:spPr>
          </p:pic>
        </mc:Fallback>
      </mc:AlternateContent>
      <p:sp>
        <p:nvSpPr>
          <p:cNvPr id="24" name="Granny’s Wacky Prizes: Quick Check">
            <a:extLst>
              <a:ext uri="{FF2B5EF4-FFF2-40B4-BE49-F238E27FC236}">
                <a16:creationId xmlns:a16="http://schemas.microsoft.com/office/drawing/2014/main" xmlns="" id="{9291961F-E968-6C42-9E87-D5BCC66EC952}"/>
              </a:ext>
            </a:extLst>
          </p:cNvPr>
          <p:cNvSpPr txBox="1">
            <a:spLocks/>
          </p:cNvSpPr>
          <p:nvPr/>
        </p:nvSpPr>
        <p:spPr>
          <a:xfrm>
            <a:off x="1179229" y="504296"/>
            <a:ext cx="10278533" cy="72659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8100" tIns="38100" rIns="38100" bIns="38100" anchor="b"/>
          <a:lstStyle>
            <a:lvl1pPr marL="0" marR="0" indent="0" algn="l" defTabSz="546100" rtl="0" latinLnBrk="0">
              <a:lnSpc>
                <a:spcPct val="100000"/>
              </a:lnSpc>
              <a:spcBef>
                <a:spcPts val="0"/>
              </a:spcBef>
              <a:spcAft>
                <a:spcPts val="0"/>
              </a:spcAft>
              <a:buClrTx/>
              <a:buSzTx/>
              <a:buFontTx/>
              <a:buNone/>
              <a:tabLst/>
              <a:defRPr sz="4800" b="1" i="0" u="none" strike="noStrike" cap="none" spc="0" baseline="0">
                <a:solidFill>
                  <a:schemeClr val="tx2">
                    <a:lumMod val="75000"/>
                  </a:schemeClr>
                </a:solidFill>
                <a:uFillTx/>
                <a:latin typeface="Helvetica"/>
                <a:ea typeface="Helvetica"/>
                <a:cs typeface="Helvetica"/>
                <a:sym typeface="Helvetica"/>
              </a:defRPr>
            </a:lvl1pPr>
            <a:lvl2pPr marL="0" marR="0" indent="228600" algn="l" defTabSz="546100" rtl="0" latinLnBrk="0">
              <a:lnSpc>
                <a:spcPct val="100000"/>
              </a:lnSpc>
              <a:spcBef>
                <a:spcPts val="0"/>
              </a:spcBef>
              <a:spcAft>
                <a:spcPts val="0"/>
              </a:spcAft>
              <a:buClrTx/>
              <a:buSzTx/>
              <a:buFontTx/>
              <a:buNone/>
              <a:tabLst/>
              <a:defRPr sz="4800" b="0" i="0" u="none" strike="noStrike" cap="none" spc="0" baseline="0">
                <a:solidFill>
                  <a:srgbClr val="72B2DA"/>
                </a:solidFill>
                <a:uFillTx/>
                <a:latin typeface="+mn-lt"/>
                <a:ea typeface="+mn-ea"/>
                <a:cs typeface="+mn-cs"/>
                <a:sym typeface="Helvetica Neue Light"/>
              </a:defRPr>
            </a:lvl2pPr>
            <a:lvl3pPr marL="0" marR="0" indent="457200" algn="l" defTabSz="546100" rtl="0" latinLnBrk="0">
              <a:lnSpc>
                <a:spcPct val="100000"/>
              </a:lnSpc>
              <a:spcBef>
                <a:spcPts val="0"/>
              </a:spcBef>
              <a:spcAft>
                <a:spcPts val="0"/>
              </a:spcAft>
              <a:buClrTx/>
              <a:buSzTx/>
              <a:buFontTx/>
              <a:buNone/>
              <a:tabLst/>
              <a:defRPr sz="4800" b="0" i="0" u="none" strike="noStrike" cap="none" spc="0" baseline="0">
                <a:solidFill>
                  <a:srgbClr val="72B2DA"/>
                </a:solidFill>
                <a:uFillTx/>
                <a:latin typeface="+mn-lt"/>
                <a:ea typeface="+mn-ea"/>
                <a:cs typeface="+mn-cs"/>
                <a:sym typeface="Helvetica Neue Light"/>
              </a:defRPr>
            </a:lvl3pPr>
            <a:lvl4pPr marL="0" marR="0" indent="685800" algn="l" defTabSz="546100" rtl="0" latinLnBrk="0">
              <a:lnSpc>
                <a:spcPct val="100000"/>
              </a:lnSpc>
              <a:spcBef>
                <a:spcPts val="0"/>
              </a:spcBef>
              <a:spcAft>
                <a:spcPts val="0"/>
              </a:spcAft>
              <a:buClrTx/>
              <a:buSzTx/>
              <a:buFontTx/>
              <a:buNone/>
              <a:tabLst/>
              <a:defRPr sz="4800" b="0" i="0" u="none" strike="noStrike" cap="none" spc="0" baseline="0">
                <a:solidFill>
                  <a:srgbClr val="72B2DA"/>
                </a:solidFill>
                <a:uFillTx/>
                <a:latin typeface="+mn-lt"/>
                <a:ea typeface="+mn-ea"/>
                <a:cs typeface="+mn-cs"/>
                <a:sym typeface="Helvetica Neue Light"/>
              </a:defRPr>
            </a:lvl4pPr>
            <a:lvl5pPr marL="0" marR="0" indent="914400" algn="l" defTabSz="546100" rtl="0" latinLnBrk="0">
              <a:lnSpc>
                <a:spcPct val="100000"/>
              </a:lnSpc>
              <a:spcBef>
                <a:spcPts val="0"/>
              </a:spcBef>
              <a:spcAft>
                <a:spcPts val="0"/>
              </a:spcAft>
              <a:buClrTx/>
              <a:buSzTx/>
              <a:buFontTx/>
              <a:buNone/>
              <a:tabLst/>
              <a:defRPr sz="4800" b="0" i="0" u="none" strike="noStrike" cap="none" spc="0" baseline="0">
                <a:solidFill>
                  <a:srgbClr val="72B2DA"/>
                </a:solidFill>
                <a:uFillTx/>
                <a:latin typeface="+mn-lt"/>
                <a:ea typeface="+mn-ea"/>
                <a:cs typeface="+mn-cs"/>
                <a:sym typeface="Helvetica Neue Light"/>
              </a:defRPr>
            </a:lvl5pPr>
            <a:lvl6pPr marL="0" marR="0" indent="1143000" algn="l" defTabSz="546100" rtl="0" latinLnBrk="0">
              <a:lnSpc>
                <a:spcPct val="100000"/>
              </a:lnSpc>
              <a:spcBef>
                <a:spcPts val="0"/>
              </a:spcBef>
              <a:spcAft>
                <a:spcPts val="0"/>
              </a:spcAft>
              <a:buClrTx/>
              <a:buSzTx/>
              <a:buFontTx/>
              <a:buNone/>
              <a:tabLst/>
              <a:defRPr sz="4800" b="0" i="0" u="none" strike="noStrike" cap="none" spc="0" baseline="0">
                <a:solidFill>
                  <a:srgbClr val="72B2DA"/>
                </a:solidFill>
                <a:uFillTx/>
                <a:latin typeface="+mn-lt"/>
                <a:ea typeface="+mn-ea"/>
                <a:cs typeface="+mn-cs"/>
                <a:sym typeface="Helvetica Neue Light"/>
              </a:defRPr>
            </a:lvl6pPr>
            <a:lvl7pPr marL="0" marR="0" indent="1371600" algn="l" defTabSz="546100" rtl="0" latinLnBrk="0">
              <a:lnSpc>
                <a:spcPct val="100000"/>
              </a:lnSpc>
              <a:spcBef>
                <a:spcPts val="0"/>
              </a:spcBef>
              <a:spcAft>
                <a:spcPts val="0"/>
              </a:spcAft>
              <a:buClrTx/>
              <a:buSzTx/>
              <a:buFontTx/>
              <a:buNone/>
              <a:tabLst/>
              <a:defRPr sz="4800" b="0" i="0" u="none" strike="noStrike" cap="none" spc="0" baseline="0">
                <a:solidFill>
                  <a:srgbClr val="72B2DA"/>
                </a:solidFill>
                <a:uFillTx/>
                <a:latin typeface="+mn-lt"/>
                <a:ea typeface="+mn-ea"/>
                <a:cs typeface="+mn-cs"/>
                <a:sym typeface="Helvetica Neue Light"/>
              </a:defRPr>
            </a:lvl7pPr>
            <a:lvl8pPr marL="0" marR="0" indent="1600200" algn="l" defTabSz="546100" rtl="0" latinLnBrk="0">
              <a:lnSpc>
                <a:spcPct val="100000"/>
              </a:lnSpc>
              <a:spcBef>
                <a:spcPts val="0"/>
              </a:spcBef>
              <a:spcAft>
                <a:spcPts val="0"/>
              </a:spcAft>
              <a:buClrTx/>
              <a:buSzTx/>
              <a:buFontTx/>
              <a:buNone/>
              <a:tabLst/>
              <a:defRPr sz="4800" b="0" i="0" u="none" strike="noStrike" cap="none" spc="0" baseline="0">
                <a:solidFill>
                  <a:srgbClr val="72B2DA"/>
                </a:solidFill>
                <a:uFillTx/>
                <a:latin typeface="+mn-lt"/>
                <a:ea typeface="+mn-ea"/>
                <a:cs typeface="+mn-cs"/>
                <a:sym typeface="Helvetica Neue Light"/>
              </a:defRPr>
            </a:lvl8pPr>
            <a:lvl9pPr marL="0" marR="0" indent="1828800" algn="l" defTabSz="546100" rtl="0" latinLnBrk="0">
              <a:lnSpc>
                <a:spcPct val="100000"/>
              </a:lnSpc>
              <a:spcBef>
                <a:spcPts val="0"/>
              </a:spcBef>
              <a:spcAft>
                <a:spcPts val="0"/>
              </a:spcAft>
              <a:buClrTx/>
              <a:buSzTx/>
              <a:buFontTx/>
              <a:buNone/>
              <a:tabLst/>
              <a:defRPr sz="4800" b="0" i="0" u="none" strike="noStrike" cap="none" spc="0" baseline="0">
                <a:solidFill>
                  <a:srgbClr val="72B2DA"/>
                </a:solidFill>
                <a:uFillTx/>
                <a:latin typeface="+mn-lt"/>
                <a:ea typeface="+mn-ea"/>
                <a:cs typeface="+mn-cs"/>
                <a:sym typeface="Helvetica Neue Light"/>
              </a:defRPr>
            </a:lvl9pPr>
          </a:lstStyle>
          <a:p>
            <a:pPr algn="ctr"/>
            <a:r>
              <a:rPr lang="en-US" sz="3600" dirty="0">
                <a:solidFill>
                  <a:schemeClr val="accent5"/>
                </a:solidFill>
                <a:latin typeface="OPTIVagRound-Bold"/>
              </a:rPr>
              <a:t>2022 Community-based PAX Trainings </a:t>
            </a:r>
          </a:p>
          <a:p>
            <a:pPr algn="ctr"/>
            <a:r>
              <a:rPr lang="en-US" sz="3600" dirty="0">
                <a:solidFill>
                  <a:schemeClr val="accent5"/>
                </a:solidFill>
                <a:latin typeface="OPTIVagRound-Bold" pitchFamily="2" charset="0"/>
              </a:rPr>
              <a:t>for Arizona!</a:t>
            </a:r>
          </a:p>
        </p:txBody>
      </p:sp>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xmlns="" id="{C81203A4-207A-B247-BB61-4258818BEDC9}"/>
                  </a:ext>
                </a:extLst>
              </p14:cNvPr>
              <p14:cNvContentPartPr/>
              <p14:nvPr/>
            </p14:nvContentPartPr>
            <p14:xfrm>
              <a:off x="2251752" y="1244020"/>
              <a:ext cx="360" cy="360"/>
            </p14:xfrm>
          </p:contentPart>
        </mc:Choice>
        <mc:Fallback xmlns="">
          <p:pic>
            <p:nvPicPr>
              <p:cNvPr id="16" name="Ink 15">
                <a:extLst>
                  <a:ext uri="{FF2B5EF4-FFF2-40B4-BE49-F238E27FC236}">
                    <a16:creationId xmlns:a16="http://schemas.microsoft.com/office/drawing/2014/main" id="{C81203A4-207A-B247-BB61-4258818BEDC9}"/>
                  </a:ext>
                </a:extLst>
              </p:cNvPr>
              <p:cNvPicPr/>
              <p:nvPr/>
            </p:nvPicPr>
            <p:blipFill>
              <a:blip r:embed="rId4"/>
              <a:stretch>
                <a:fillRect/>
              </a:stretch>
            </p:blipFill>
            <p:spPr>
              <a:xfrm>
                <a:off x="2242752" y="1235020"/>
                <a:ext cx="18000" cy="18000"/>
              </a:xfrm>
              <a:prstGeom prst="rect">
                <a:avLst/>
              </a:prstGeom>
            </p:spPr>
          </p:pic>
        </mc:Fallback>
      </mc:AlternateContent>
      <p:grpSp>
        <p:nvGrpSpPr>
          <p:cNvPr id="7" name="Group 6">
            <a:extLst>
              <a:ext uri="{FF2B5EF4-FFF2-40B4-BE49-F238E27FC236}">
                <a16:creationId xmlns:a16="http://schemas.microsoft.com/office/drawing/2014/main" xmlns="" id="{F60A5EBE-C30E-1489-388C-92C44D93E874}"/>
              </a:ext>
            </a:extLst>
          </p:cNvPr>
          <p:cNvGrpSpPr/>
          <p:nvPr/>
        </p:nvGrpSpPr>
        <p:grpSpPr>
          <a:xfrm>
            <a:off x="1030461" y="1537106"/>
            <a:ext cx="3239347" cy="2127138"/>
            <a:chOff x="5555641" y="1654412"/>
            <a:chExt cx="4319129" cy="2836184"/>
          </a:xfrm>
        </p:grpSpPr>
        <p:pic>
          <p:nvPicPr>
            <p:cNvPr id="23" name="Picture 22">
              <a:extLst>
                <a:ext uri="{FF2B5EF4-FFF2-40B4-BE49-F238E27FC236}">
                  <a16:creationId xmlns:a16="http://schemas.microsoft.com/office/drawing/2014/main" xmlns="" id="{E4035C66-3119-274C-ABD7-CE6C96409B9B}"/>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5777938" y="2117645"/>
              <a:ext cx="4012845" cy="1734710"/>
            </a:xfrm>
            <a:prstGeom prst="rect">
              <a:avLst/>
            </a:prstGeom>
          </p:spPr>
        </p:pic>
        <p:sp>
          <p:nvSpPr>
            <p:cNvPr id="25" name="Oval 24">
              <a:extLst>
                <a:ext uri="{FF2B5EF4-FFF2-40B4-BE49-F238E27FC236}">
                  <a16:creationId xmlns:a16="http://schemas.microsoft.com/office/drawing/2014/main" xmlns="" id="{267081D1-DF8D-E742-B9A2-D57BE22069D4}"/>
                </a:ext>
              </a:extLst>
            </p:cNvPr>
            <p:cNvSpPr/>
            <p:nvPr/>
          </p:nvSpPr>
          <p:spPr>
            <a:xfrm>
              <a:off x="5555641" y="1654412"/>
              <a:ext cx="4319129" cy="2836184"/>
            </a:xfrm>
            <a:prstGeom prst="ellipse">
              <a:avLst/>
            </a:prstGeom>
            <a:noFill/>
            <a:ln w="44450">
              <a:solidFill>
                <a:srgbClr val="009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300"/>
            </a:p>
          </p:txBody>
        </p:sp>
      </p:grpSp>
      <p:sp>
        <p:nvSpPr>
          <p:cNvPr id="29" name="Title 1">
            <a:extLst>
              <a:ext uri="{FF2B5EF4-FFF2-40B4-BE49-F238E27FC236}">
                <a16:creationId xmlns:a16="http://schemas.microsoft.com/office/drawing/2014/main" xmlns="" id="{E1E4C86E-766B-CF44-B9B8-9BDFE20D5F04}"/>
              </a:ext>
            </a:extLst>
          </p:cNvPr>
          <p:cNvSpPr txBox="1">
            <a:spLocks/>
          </p:cNvSpPr>
          <p:nvPr/>
        </p:nvSpPr>
        <p:spPr>
          <a:xfrm>
            <a:off x="3071483" y="5135275"/>
            <a:ext cx="5164454" cy="880892"/>
          </a:xfrm>
          <a:prstGeom prst="rect">
            <a:avLst/>
          </a:prstGeom>
          <a:ln w="12700">
            <a:miter lim="400000"/>
          </a:ln>
          <a:extLst>
            <a:ext uri="{C572A759-6A51-4108-AA02-DFA0A04FC94B}">
              <ma14:wrappingTextBoxFlag xmlns:ma14="http://schemas.microsoft.com/office/mac/drawingml/2011/main" xmlns:mv="urn:schemas-microsoft-com:mac:vml" xmlns:mc="http://schemas.openxmlformats.org/markup-compatibility/2006" xmlns="" val="1"/>
            </a:ext>
          </a:extLst>
        </p:spPr>
        <p:txBody>
          <a:bodyPr lIns="38097" tIns="38097" rIns="38097" bIns="38097" anchor="b"/>
          <a:lstStyle>
            <a:lvl1pPr marL="0" marR="0" indent="0" algn="l" defTabSz="546060" rtl="0" latinLnBrk="0">
              <a:lnSpc>
                <a:spcPct val="100000"/>
              </a:lnSpc>
              <a:spcBef>
                <a:spcPts val="0"/>
              </a:spcBef>
              <a:spcAft>
                <a:spcPts val="0"/>
              </a:spcAft>
              <a:buClrTx/>
              <a:buSzTx/>
              <a:buFontTx/>
              <a:buNone/>
              <a:tabLst/>
              <a:defRPr sz="4800" b="1" i="0" u="none" strike="noStrike" cap="none" spc="0" baseline="0">
                <a:ln>
                  <a:noFill/>
                </a:ln>
                <a:solidFill>
                  <a:schemeClr val="accent3">
                    <a:lumMod val="50000"/>
                  </a:schemeClr>
                </a:solidFill>
                <a:uFillTx/>
                <a:latin typeface="Helvetica" pitchFamily="2" charset="0"/>
                <a:ea typeface="+mn-ea"/>
                <a:cs typeface="+mn-cs"/>
                <a:sym typeface="Helvetica Neue Light"/>
              </a:defRPr>
            </a:lvl1pPr>
            <a:lvl2pPr marL="0" marR="0" indent="228584" algn="l" defTabSz="546060" rtl="0" latinLnBrk="0">
              <a:lnSpc>
                <a:spcPct val="100000"/>
              </a:lnSpc>
              <a:spcBef>
                <a:spcPts val="0"/>
              </a:spcBef>
              <a:spcAft>
                <a:spcPts val="0"/>
              </a:spcAft>
              <a:buClrTx/>
              <a:buSzTx/>
              <a:buFontTx/>
              <a:buNone/>
              <a:tabLst/>
              <a:defRPr sz="4800" b="0" i="0" u="none" strike="noStrike" cap="none" spc="0" baseline="0">
                <a:ln>
                  <a:noFill/>
                </a:ln>
                <a:solidFill>
                  <a:srgbClr val="72B2DA"/>
                </a:solidFill>
                <a:uFillTx/>
                <a:latin typeface="+mn-lt"/>
                <a:ea typeface="+mn-ea"/>
                <a:cs typeface="+mn-cs"/>
                <a:sym typeface="Helvetica Neue Light"/>
              </a:defRPr>
            </a:lvl2pPr>
            <a:lvl3pPr marL="0" marR="0" indent="457167" algn="l" defTabSz="546060" rtl="0" latinLnBrk="0">
              <a:lnSpc>
                <a:spcPct val="100000"/>
              </a:lnSpc>
              <a:spcBef>
                <a:spcPts val="0"/>
              </a:spcBef>
              <a:spcAft>
                <a:spcPts val="0"/>
              </a:spcAft>
              <a:buClrTx/>
              <a:buSzTx/>
              <a:buFontTx/>
              <a:buNone/>
              <a:tabLst/>
              <a:defRPr sz="4800" b="0" i="0" u="none" strike="noStrike" cap="none" spc="0" baseline="0">
                <a:ln>
                  <a:noFill/>
                </a:ln>
                <a:solidFill>
                  <a:srgbClr val="72B2DA"/>
                </a:solidFill>
                <a:uFillTx/>
                <a:latin typeface="+mn-lt"/>
                <a:ea typeface="+mn-ea"/>
                <a:cs typeface="+mn-cs"/>
                <a:sym typeface="Helvetica Neue Light"/>
              </a:defRPr>
            </a:lvl3pPr>
            <a:lvl4pPr marL="0" marR="0" indent="685750" algn="l" defTabSz="546060" rtl="0" latinLnBrk="0">
              <a:lnSpc>
                <a:spcPct val="100000"/>
              </a:lnSpc>
              <a:spcBef>
                <a:spcPts val="0"/>
              </a:spcBef>
              <a:spcAft>
                <a:spcPts val="0"/>
              </a:spcAft>
              <a:buClrTx/>
              <a:buSzTx/>
              <a:buFontTx/>
              <a:buNone/>
              <a:tabLst/>
              <a:defRPr sz="4800" b="0" i="0" u="none" strike="noStrike" cap="none" spc="0" baseline="0">
                <a:ln>
                  <a:noFill/>
                </a:ln>
                <a:solidFill>
                  <a:srgbClr val="72B2DA"/>
                </a:solidFill>
                <a:uFillTx/>
                <a:latin typeface="+mn-lt"/>
                <a:ea typeface="+mn-ea"/>
                <a:cs typeface="+mn-cs"/>
                <a:sym typeface="Helvetica Neue Light"/>
              </a:defRPr>
            </a:lvl4pPr>
            <a:lvl5pPr marL="0" marR="0" indent="914332" algn="l" defTabSz="546060" rtl="0" latinLnBrk="0">
              <a:lnSpc>
                <a:spcPct val="100000"/>
              </a:lnSpc>
              <a:spcBef>
                <a:spcPts val="0"/>
              </a:spcBef>
              <a:spcAft>
                <a:spcPts val="0"/>
              </a:spcAft>
              <a:buClrTx/>
              <a:buSzTx/>
              <a:buFontTx/>
              <a:buNone/>
              <a:tabLst/>
              <a:defRPr sz="4800" b="0" i="0" u="none" strike="noStrike" cap="none" spc="0" baseline="0">
                <a:ln>
                  <a:noFill/>
                </a:ln>
                <a:solidFill>
                  <a:srgbClr val="72B2DA"/>
                </a:solidFill>
                <a:uFillTx/>
                <a:latin typeface="+mn-lt"/>
                <a:ea typeface="+mn-ea"/>
                <a:cs typeface="+mn-cs"/>
                <a:sym typeface="Helvetica Neue Light"/>
              </a:defRPr>
            </a:lvl5pPr>
            <a:lvl6pPr marL="0" marR="0" indent="1142914" algn="l" defTabSz="546060" rtl="0" latinLnBrk="0">
              <a:lnSpc>
                <a:spcPct val="100000"/>
              </a:lnSpc>
              <a:spcBef>
                <a:spcPts val="0"/>
              </a:spcBef>
              <a:spcAft>
                <a:spcPts val="0"/>
              </a:spcAft>
              <a:buClrTx/>
              <a:buSzTx/>
              <a:buFontTx/>
              <a:buNone/>
              <a:tabLst/>
              <a:defRPr sz="4800" b="0" i="0" u="none" strike="noStrike" cap="none" spc="0" baseline="0">
                <a:ln>
                  <a:noFill/>
                </a:ln>
                <a:solidFill>
                  <a:srgbClr val="72B2DA"/>
                </a:solidFill>
                <a:uFillTx/>
                <a:latin typeface="+mn-lt"/>
                <a:ea typeface="+mn-ea"/>
                <a:cs typeface="+mn-cs"/>
                <a:sym typeface="Helvetica Neue Light"/>
              </a:defRPr>
            </a:lvl6pPr>
            <a:lvl7pPr marL="0" marR="0" indent="1371498" algn="l" defTabSz="546060" rtl="0" latinLnBrk="0">
              <a:lnSpc>
                <a:spcPct val="100000"/>
              </a:lnSpc>
              <a:spcBef>
                <a:spcPts val="0"/>
              </a:spcBef>
              <a:spcAft>
                <a:spcPts val="0"/>
              </a:spcAft>
              <a:buClrTx/>
              <a:buSzTx/>
              <a:buFontTx/>
              <a:buNone/>
              <a:tabLst/>
              <a:defRPr sz="4800" b="0" i="0" u="none" strike="noStrike" cap="none" spc="0" baseline="0">
                <a:ln>
                  <a:noFill/>
                </a:ln>
                <a:solidFill>
                  <a:srgbClr val="72B2DA"/>
                </a:solidFill>
                <a:uFillTx/>
                <a:latin typeface="+mn-lt"/>
                <a:ea typeface="+mn-ea"/>
                <a:cs typeface="+mn-cs"/>
                <a:sym typeface="Helvetica Neue Light"/>
              </a:defRPr>
            </a:lvl7pPr>
            <a:lvl8pPr marL="0" marR="0" indent="1600080" algn="l" defTabSz="546060" rtl="0" latinLnBrk="0">
              <a:lnSpc>
                <a:spcPct val="100000"/>
              </a:lnSpc>
              <a:spcBef>
                <a:spcPts val="0"/>
              </a:spcBef>
              <a:spcAft>
                <a:spcPts val="0"/>
              </a:spcAft>
              <a:buClrTx/>
              <a:buSzTx/>
              <a:buFontTx/>
              <a:buNone/>
              <a:tabLst/>
              <a:defRPr sz="4800" b="0" i="0" u="none" strike="noStrike" cap="none" spc="0" baseline="0">
                <a:ln>
                  <a:noFill/>
                </a:ln>
                <a:solidFill>
                  <a:srgbClr val="72B2DA"/>
                </a:solidFill>
                <a:uFillTx/>
                <a:latin typeface="+mn-lt"/>
                <a:ea typeface="+mn-ea"/>
                <a:cs typeface="+mn-cs"/>
                <a:sym typeface="Helvetica Neue Light"/>
              </a:defRPr>
            </a:lvl8pPr>
            <a:lvl9pPr marL="0" marR="0" indent="1828664" algn="l" defTabSz="546060" rtl="0" latinLnBrk="0">
              <a:lnSpc>
                <a:spcPct val="100000"/>
              </a:lnSpc>
              <a:spcBef>
                <a:spcPts val="0"/>
              </a:spcBef>
              <a:spcAft>
                <a:spcPts val="0"/>
              </a:spcAft>
              <a:buClrTx/>
              <a:buSzTx/>
              <a:buFontTx/>
              <a:buNone/>
              <a:tabLst/>
              <a:defRPr sz="4800" b="0" i="0" u="none" strike="noStrike" cap="none" spc="0" baseline="0">
                <a:ln>
                  <a:noFill/>
                </a:ln>
                <a:solidFill>
                  <a:srgbClr val="72B2DA"/>
                </a:solidFill>
                <a:uFillTx/>
                <a:latin typeface="+mn-lt"/>
                <a:ea typeface="+mn-ea"/>
                <a:cs typeface="+mn-cs"/>
                <a:sym typeface="Helvetica Neue Light"/>
              </a:defRPr>
            </a:lvl9pPr>
          </a:lstStyle>
          <a:p>
            <a:pPr hangingPunct="1"/>
            <a:endParaRPr lang="en-US" sz="2400" dirty="0">
              <a:solidFill>
                <a:schemeClr val="tx2"/>
              </a:solidFill>
            </a:endParaRPr>
          </a:p>
        </p:txBody>
      </p:sp>
      <p:grpSp>
        <p:nvGrpSpPr>
          <p:cNvPr id="9" name="Group 8">
            <a:extLst>
              <a:ext uri="{FF2B5EF4-FFF2-40B4-BE49-F238E27FC236}">
                <a16:creationId xmlns:a16="http://schemas.microsoft.com/office/drawing/2014/main" xmlns="" id="{D3DB2ACF-593B-8878-0F20-946F9250B295}"/>
              </a:ext>
            </a:extLst>
          </p:cNvPr>
          <p:cNvGrpSpPr/>
          <p:nvPr/>
        </p:nvGrpSpPr>
        <p:grpSpPr>
          <a:xfrm>
            <a:off x="4509783" y="4161547"/>
            <a:ext cx="3415892" cy="2192157"/>
            <a:chOff x="7597509" y="4610921"/>
            <a:chExt cx="4554522" cy="2922876"/>
          </a:xfrm>
        </p:grpSpPr>
        <p:sp>
          <p:nvSpPr>
            <p:cNvPr id="22" name="Oval 21">
              <a:extLst>
                <a:ext uri="{FF2B5EF4-FFF2-40B4-BE49-F238E27FC236}">
                  <a16:creationId xmlns:a16="http://schemas.microsoft.com/office/drawing/2014/main" xmlns="" id="{1B07890B-3AE0-B44F-AEE2-883517D83B57}"/>
                </a:ext>
              </a:extLst>
            </p:cNvPr>
            <p:cNvSpPr/>
            <p:nvPr/>
          </p:nvSpPr>
          <p:spPr>
            <a:xfrm>
              <a:off x="7597509" y="4610921"/>
              <a:ext cx="4554522" cy="2922876"/>
            </a:xfrm>
            <a:prstGeom prst="ellipse">
              <a:avLst/>
            </a:pr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300"/>
            </a:p>
          </p:txBody>
        </p:sp>
        <p:pic>
          <p:nvPicPr>
            <p:cNvPr id="30" name="Picture 29" descr="Logo&#10;&#10;Description automatically generated with medium confidence">
              <a:extLst>
                <a:ext uri="{FF2B5EF4-FFF2-40B4-BE49-F238E27FC236}">
                  <a16:creationId xmlns:a16="http://schemas.microsoft.com/office/drawing/2014/main" xmlns="" id="{2BAED388-6ECE-374A-A23C-38735018A3F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896997" y="5250284"/>
              <a:ext cx="4012569" cy="1654350"/>
            </a:xfrm>
            <a:prstGeom prst="rect">
              <a:avLst/>
            </a:prstGeom>
          </p:spPr>
        </p:pic>
      </p:grpSp>
      <p:grpSp>
        <p:nvGrpSpPr>
          <p:cNvPr id="8" name="Group 7">
            <a:extLst>
              <a:ext uri="{FF2B5EF4-FFF2-40B4-BE49-F238E27FC236}">
                <a16:creationId xmlns:a16="http://schemas.microsoft.com/office/drawing/2014/main" xmlns="" id="{C020FA1C-80FF-222A-8CBF-353065F4304D}"/>
              </a:ext>
            </a:extLst>
          </p:cNvPr>
          <p:cNvGrpSpPr/>
          <p:nvPr/>
        </p:nvGrpSpPr>
        <p:grpSpPr>
          <a:xfrm>
            <a:off x="8041870" y="1819418"/>
            <a:ext cx="3415892" cy="2192157"/>
            <a:chOff x="10602236" y="1688045"/>
            <a:chExt cx="4554522" cy="2922876"/>
          </a:xfrm>
        </p:grpSpPr>
        <p:sp>
          <p:nvSpPr>
            <p:cNvPr id="32" name="Oval 31">
              <a:extLst>
                <a:ext uri="{FF2B5EF4-FFF2-40B4-BE49-F238E27FC236}">
                  <a16:creationId xmlns:a16="http://schemas.microsoft.com/office/drawing/2014/main" xmlns="" id="{634BCECA-F03B-5C45-B646-2F2EAE9A5446}"/>
                </a:ext>
              </a:extLst>
            </p:cNvPr>
            <p:cNvSpPr/>
            <p:nvPr/>
          </p:nvSpPr>
          <p:spPr>
            <a:xfrm>
              <a:off x="10602236" y="1688045"/>
              <a:ext cx="4554522" cy="2922876"/>
            </a:xfrm>
            <a:prstGeom prst="ellipse">
              <a:avLst/>
            </a:prstGeom>
            <a:noFill/>
            <a:ln w="44450">
              <a:solidFill>
                <a:srgbClr val="7146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300"/>
            </a:p>
          </p:txBody>
        </p:sp>
        <p:pic>
          <p:nvPicPr>
            <p:cNvPr id="33" name="Picture 32" descr="A picture containing logo&#10;&#10;Description automatically generated">
              <a:extLst>
                <a:ext uri="{FF2B5EF4-FFF2-40B4-BE49-F238E27FC236}">
                  <a16:creationId xmlns:a16="http://schemas.microsoft.com/office/drawing/2014/main" xmlns="" id="{948529F5-D3BD-1140-8122-AF042FA1ADD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1211959" y="2181089"/>
              <a:ext cx="3437685" cy="1053212"/>
            </a:xfrm>
            <a:prstGeom prst="rect">
              <a:avLst/>
            </a:prstGeom>
          </p:spPr>
        </p:pic>
        <p:sp>
          <p:nvSpPr>
            <p:cNvPr id="34" name="TextBox 33">
              <a:extLst>
                <a:ext uri="{FF2B5EF4-FFF2-40B4-BE49-F238E27FC236}">
                  <a16:creationId xmlns:a16="http://schemas.microsoft.com/office/drawing/2014/main" xmlns="" id="{610C991D-17C7-D644-8549-639B62A2D732}"/>
                </a:ext>
              </a:extLst>
            </p:cNvPr>
            <p:cNvSpPr txBox="1"/>
            <p:nvPr/>
          </p:nvSpPr>
          <p:spPr>
            <a:xfrm>
              <a:off x="10997071" y="3241806"/>
              <a:ext cx="3867463" cy="7797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a:r>
                <a:rPr lang="en-US" sz="1650" dirty="0">
                  <a:solidFill>
                    <a:srgbClr val="B380B4"/>
                  </a:solidFill>
                  <a:latin typeface="OPTIVagRound-Bold" pitchFamily="2" charset="0"/>
                </a:rPr>
                <a:t>Self-paced Training for </a:t>
              </a:r>
            </a:p>
            <a:p>
              <a:pPr algn="ctr"/>
              <a:r>
                <a:rPr lang="en-US" sz="1650" dirty="0">
                  <a:solidFill>
                    <a:srgbClr val="B380B4"/>
                  </a:solidFill>
                  <a:latin typeface="OPTIVagRound-Bold" pitchFamily="2" charset="0"/>
                </a:rPr>
                <a:t>Youth Workers</a:t>
              </a:r>
            </a:p>
          </p:txBody>
        </p:sp>
      </p:grpSp>
      <p:pic>
        <p:nvPicPr>
          <p:cNvPr id="5" name="Picture 4" descr="Logo&#10;&#10;Description automatically generated">
            <a:extLst>
              <a:ext uri="{FF2B5EF4-FFF2-40B4-BE49-F238E27FC236}">
                <a16:creationId xmlns:a16="http://schemas.microsoft.com/office/drawing/2014/main" xmlns="" id="{C69A3445-DC8C-A5A1-937D-243B181BB9A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61759" y="5670449"/>
            <a:ext cx="2736943" cy="1151685"/>
          </a:xfrm>
          <a:prstGeom prst="rect">
            <a:avLst/>
          </a:prstGeom>
        </p:spPr>
      </p:pic>
      <p:pic>
        <p:nvPicPr>
          <p:cNvPr id="2" name="Picture 1" descr="Logo&#10;&#10;Description automatically generated">
            <a:extLst>
              <a:ext uri="{FF2B5EF4-FFF2-40B4-BE49-F238E27FC236}">
                <a16:creationId xmlns:a16="http://schemas.microsoft.com/office/drawing/2014/main" xmlns="" id="{F6F22AF1-CAA8-0D94-1A6F-7210943EB1E9}"/>
              </a:ext>
            </a:extLst>
          </p:cNvPr>
          <p:cNvPicPr>
            <a:picLocks noChangeAspect="1"/>
          </p:cNvPicPr>
          <p:nvPr/>
        </p:nvPicPr>
        <p:blipFill>
          <a:blip r:embed="rId10"/>
          <a:stretch>
            <a:fillRect/>
          </a:stretch>
        </p:blipFill>
        <p:spPr>
          <a:xfrm>
            <a:off x="285331" y="5441489"/>
            <a:ext cx="3157179" cy="880892"/>
          </a:xfrm>
          <a:prstGeom prst="rect">
            <a:avLst/>
          </a:prstGeom>
        </p:spPr>
      </p:pic>
      <p:pic>
        <p:nvPicPr>
          <p:cNvPr id="4" name="Picture 3" descr="Shape, polygon&#10;&#10;Description automatically generated">
            <a:extLst>
              <a:ext uri="{FF2B5EF4-FFF2-40B4-BE49-F238E27FC236}">
                <a16:creationId xmlns:a16="http://schemas.microsoft.com/office/drawing/2014/main" xmlns="" id="{0D7E4C5E-B97E-2184-AD43-7EF181FAAD1D}"/>
              </a:ext>
            </a:extLst>
          </p:cNvPr>
          <p:cNvPicPr>
            <a:picLocks noChangeAspect="1"/>
          </p:cNvPicPr>
          <p:nvPr/>
        </p:nvPicPr>
        <p:blipFill>
          <a:blip r:embed="rId11"/>
          <a:stretch>
            <a:fillRect/>
          </a:stretch>
        </p:blipFill>
        <p:spPr>
          <a:xfrm>
            <a:off x="4954516" y="1914767"/>
            <a:ext cx="2282967" cy="2140281"/>
          </a:xfrm>
          <a:prstGeom prst="rect">
            <a:avLst/>
          </a:prstGeom>
        </p:spPr>
      </p:pic>
    </p:spTree>
    <p:extLst>
      <p:ext uri="{BB962C8B-B14F-4D97-AF65-F5344CB8AC3E}">
        <p14:creationId xmlns:p14="http://schemas.microsoft.com/office/powerpoint/2010/main" val="1317567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25B5479-3E66-D0B7-E80F-7A2E772ECFE0}"/>
              </a:ext>
            </a:extLst>
          </p:cNvPr>
          <p:cNvSpPr/>
          <p:nvPr/>
        </p:nvSpPr>
        <p:spPr>
          <a:xfrm>
            <a:off x="2707251" y="235524"/>
            <a:ext cx="6475620" cy="646331"/>
          </a:xfrm>
          <a:prstGeom prst="rect">
            <a:avLst/>
          </a:prstGeom>
        </p:spPr>
        <p:txBody>
          <a:bodyPr wrap="none">
            <a:spAutoFit/>
          </a:bodyPr>
          <a:lstStyle/>
          <a:p>
            <a:pPr algn="ctr"/>
            <a:r>
              <a:rPr lang="en-US" sz="3600" b="1" dirty="0">
                <a:solidFill>
                  <a:schemeClr val="accent5"/>
                </a:solidFill>
                <a:latin typeface="OPTIVagRound-Bold" pitchFamily="2" charset="0"/>
              </a:rPr>
              <a:t>FY 22 AZ Communities Impacted </a:t>
            </a:r>
          </a:p>
        </p:txBody>
      </p:sp>
      <p:sp>
        <p:nvSpPr>
          <p:cNvPr id="4" name="TextBox 3">
            <a:extLst>
              <a:ext uri="{FF2B5EF4-FFF2-40B4-BE49-F238E27FC236}">
                <a16:creationId xmlns:a16="http://schemas.microsoft.com/office/drawing/2014/main" xmlns="" id="{2D4808B6-2EA7-5CAC-2846-9350B43195D2}"/>
              </a:ext>
            </a:extLst>
          </p:cNvPr>
          <p:cNvSpPr txBox="1"/>
          <p:nvPr/>
        </p:nvSpPr>
        <p:spPr>
          <a:xfrm>
            <a:off x="465095" y="1433645"/>
            <a:ext cx="4283242" cy="3847207"/>
          </a:xfrm>
          <a:prstGeom prst="rect">
            <a:avLst/>
          </a:prstGeom>
          <a:noFill/>
        </p:spPr>
        <p:txBody>
          <a:bodyPr wrap="square" rtlCol="0">
            <a:spAutoFit/>
          </a:bodyPr>
          <a:lstStyle/>
          <a:p>
            <a:endParaRPr lang="en-US" sz="2000" dirty="0">
              <a:latin typeface="Helvetica" pitchFamily="2" charset="0"/>
            </a:endParaRPr>
          </a:p>
          <a:p>
            <a:pPr marL="342900" indent="-342900">
              <a:buFont typeface="Wingdings" pitchFamily="2" charset="2"/>
              <a:buChar char="v"/>
            </a:pPr>
            <a:r>
              <a:rPr lang="en-US" sz="1600" dirty="0">
                <a:latin typeface="Helvetica" pitchFamily="2" charset="0"/>
              </a:rPr>
              <a:t>Apache</a:t>
            </a:r>
          </a:p>
          <a:p>
            <a:pPr marL="342900" indent="-342900">
              <a:buFont typeface="Wingdings" pitchFamily="2" charset="2"/>
              <a:buChar char="v"/>
            </a:pPr>
            <a:r>
              <a:rPr lang="en-US" sz="1600" dirty="0">
                <a:latin typeface="Helvetica" pitchFamily="2" charset="0"/>
              </a:rPr>
              <a:t>Cochise</a:t>
            </a:r>
          </a:p>
          <a:p>
            <a:pPr marL="342900" indent="-342900">
              <a:buFont typeface="Wingdings" pitchFamily="2" charset="2"/>
              <a:buChar char="v"/>
            </a:pPr>
            <a:r>
              <a:rPr lang="en-US" sz="1600" dirty="0">
                <a:latin typeface="Helvetica" pitchFamily="2" charset="0"/>
              </a:rPr>
              <a:t>Coconino</a:t>
            </a:r>
          </a:p>
          <a:p>
            <a:pPr marL="342900" indent="-342900">
              <a:buFont typeface="Wingdings" pitchFamily="2" charset="2"/>
              <a:buChar char="v"/>
            </a:pPr>
            <a:r>
              <a:rPr lang="en-US" sz="1600" dirty="0">
                <a:latin typeface="Helvetica" pitchFamily="2" charset="0"/>
              </a:rPr>
              <a:t>Graham</a:t>
            </a:r>
          </a:p>
          <a:p>
            <a:pPr marL="342900" indent="-342900">
              <a:buFont typeface="Wingdings" pitchFamily="2" charset="2"/>
              <a:buChar char="v"/>
            </a:pPr>
            <a:r>
              <a:rPr lang="en-US" sz="1600" dirty="0">
                <a:latin typeface="Helvetica" pitchFamily="2" charset="0"/>
              </a:rPr>
              <a:t>Gila</a:t>
            </a:r>
          </a:p>
          <a:p>
            <a:pPr marL="342900" indent="-342900">
              <a:buFont typeface="Wingdings" pitchFamily="2" charset="2"/>
              <a:buChar char="v"/>
            </a:pPr>
            <a:r>
              <a:rPr lang="en-US" sz="1600" dirty="0">
                <a:latin typeface="Helvetica" pitchFamily="2" charset="0"/>
              </a:rPr>
              <a:t>Mohave</a:t>
            </a:r>
          </a:p>
          <a:p>
            <a:pPr marL="342900" indent="-342900">
              <a:buFont typeface="Wingdings" pitchFamily="2" charset="2"/>
              <a:buChar char="v"/>
            </a:pPr>
            <a:r>
              <a:rPr lang="en-US" sz="1600" dirty="0">
                <a:latin typeface="Helvetica" pitchFamily="2" charset="0"/>
              </a:rPr>
              <a:t>Navajo</a:t>
            </a:r>
          </a:p>
          <a:p>
            <a:pPr marL="342900" indent="-342900">
              <a:buFont typeface="Wingdings" pitchFamily="2" charset="2"/>
              <a:buChar char="v"/>
            </a:pPr>
            <a:r>
              <a:rPr lang="en-US" sz="1600" dirty="0">
                <a:latin typeface="Helvetica" pitchFamily="2" charset="0"/>
              </a:rPr>
              <a:t>Pima</a:t>
            </a:r>
          </a:p>
          <a:p>
            <a:pPr marL="342900" indent="-342900">
              <a:buFont typeface="Wingdings" pitchFamily="2" charset="2"/>
              <a:buChar char="v"/>
            </a:pPr>
            <a:r>
              <a:rPr lang="en-US" sz="1600" dirty="0">
                <a:latin typeface="Helvetica" pitchFamily="2" charset="0"/>
              </a:rPr>
              <a:t>Pinal</a:t>
            </a:r>
          </a:p>
          <a:p>
            <a:pPr marL="342900" indent="-342900">
              <a:buFont typeface="Wingdings" pitchFamily="2" charset="2"/>
              <a:buChar char="v"/>
            </a:pPr>
            <a:r>
              <a:rPr lang="en-US" sz="1600" dirty="0">
                <a:latin typeface="Helvetica" pitchFamily="2" charset="0"/>
              </a:rPr>
              <a:t>Santa Cruz</a:t>
            </a:r>
          </a:p>
          <a:p>
            <a:pPr marL="342900" indent="-342900">
              <a:buFont typeface="Wingdings" pitchFamily="2" charset="2"/>
              <a:buChar char="v"/>
            </a:pPr>
            <a:r>
              <a:rPr lang="en-US" sz="1600" dirty="0">
                <a:latin typeface="Helvetica" pitchFamily="2" charset="0"/>
              </a:rPr>
              <a:t>Yavapai</a:t>
            </a:r>
          </a:p>
          <a:p>
            <a:pPr marL="342900" indent="-342900">
              <a:buFont typeface="Wingdings" pitchFamily="2" charset="2"/>
              <a:buChar char="v"/>
            </a:pPr>
            <a:r>
              <a:rPr lang="en-US" sz="1600" dirty="0">
                <a:latin typeface="Helvetica" pitchFamily="2" charset="0"/>
              </a:rPr>
              <a:t>Yuma</a:t>
            </a:r>
          </a:p>
          <a:p>
            <a:pPr marL="342900" indent="-342900">
              <a:buFont typeface="Wingdings" pitchFamily="2" charset="2"/>
              <a:buChar char="v"/>
            </a:pPr>
            <a:endParaRPr lang="en-US" sz="1600" dirty="0">
              <a:latin typeface="Helvetica" pitchFamily="2" charset="0"/>
            </a:endParaRPr>
          </a:p>
          <a:p>
            <a:pPr marL="342900" indent="-342900">
              <a:buFont typeface="Wingdings" pitchFamily="2" charset="2"/>
              <a:buChar char="v"/>
            </a:pPr>
            <a:endParaRPr lang="en-US" sz="1600" dirty="0">
              <a:latin typeface="Helvetica" pitchFamily="2" charset="0"/>
            </a:endParaRPr>
          </a:p>
        </p:txBody>
      </p:sp>
      <p:pic>
        <p:nvPicPr>
          <p:cNvPr id="3" name="Picture 2" descr="Logo&#10;&#10;Description automatically generated">
            <a:extLst>
              <a:ext uri="{FF2B5EF4-FFF2-40B4-BE49-F238E27FC236}">
                <a16:creationId xmlns:a16="http://schemas.microsoft.com/office/drawing/2014/main" xmlns="" id="{65F4652E-30DA-90DD-2CB4-F803CDCEAD69}"/>
              </a:ext>
            </a:extLst>
          </p:cNvPr>
          <p:cNvPicPr>
            <a:picLocks noChangeAspect="1"/>
          </p:cNvPicPr>
          <p:nvPr/>
        </p:nvPicPr>
        <p:blipFill>
          <a:blip r:embed="rId2"/>
          <a:stretch>
            <a:fillRect/>
          </a:stretch>
        </p:blipFill>
        <p:spPr>
          <a:xfrm>
            <a:off x="10072165" y="49966"/>
            <a:ext cx="1976960" cy="831889"/>
          </a:xfrm>
          <a:prstGeom prst="rect">
            <a:avLst/>
          </a:prstGeom>
        </p:spPr>
      </p:pic>
      <p:sp>
        <p:nvSpPr>
          <p:cNvPr id="5" name="Rectangle 4">
            <a:extLst>
              <a:ext uri="{FF2B5EF4-FFF2-40B4-BE49-F238E27FC236}">
                <a16:creationId xmlns:a16="http://schemas.microsoft.com/office/drawing/2014/main" xmlns="" id="{AAF4C041-EBB5-D87D-1A59-41BE54C6C933}"/>
              </a:ext>
            </a:extLst>
          </p:cNvPr>
          <p:cNvSpPr/>
          <p:nvPr/>
        </p:nvSpPr>
        <p:spPr>
          <a:xfrm>
            <a:off x="3487654" y="1100158"/>
            <a:ext cx="1925053" cy="666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3113312E-3E66-B86A-9C09-1906B5FD217B}"/>
              </a:ext>
            </a:extLst>
          </p:cNvPr>
          <p:cNvPicPr>
            <a:picLocks noChangeAspect="1"/>
          </p:cNvPicPr>
          <p:nvPr/>
        </p:nvPicPr>
        <p:blipFill>
          <a:blip r:embed="rId3"/>
          <a:stretch>
            <a:fillRect/>
          </a:stretch>
        </p:blipFill>
        <p:spPr>
          <a:xfrm>
            <a:off x="5412707" y="1103365"/>
            <a:ext cx="6779293" cy="5084470"/>
          </a:xfrm>
          <a:prstGeom prst="rect">
            <a:avLst/>
          </a:prstGeom>
        </p:spPr>
      </p:pic>
      <p:sp>
        <p:nvSpPr>
          <p:cNvPr id="10" name="TextBox 9">
            <a:extLst>
              <a:ext uri="{FF2B5EF4-FFF2-40B4-BE49-F238E27FC236}">
                <a16:creationId xmlns:a16="http://schemas.microsoft.com/office/drawing/2014/main" xmlns="" id="{8EDAD4AF-23FA-6C27-573A-A78337B9ACA0}"/>
              </a:ext>
            </a:extLst>
          </p:cNvPr>
          <p:cNvSpPr txBox="1"/>
          <p:nvPr/>
        </p:nvSpPr>
        <p:spPr>
          <a:xfrm>
            <a:off x="3140993" y="1777057"/>
            <a:ext cx="2407821" cy="2800767"/>
          </a:xfrm>
          <a:prstGeom prst="rect">
            <a:avLst/>
          </a:prstGeom>
          <a:noFill/>
        </p:spPr>
        <p:txBody>
          <a:bodyPr wrap="square" rtlCol="0">
            <a:spAutoFit/>
          </a:bodyPr>
          <a:lstStyle/>
          <a:p>
            <a:pPr marL="342900" indent="-342900">
              <a:buFont typeface="Wingdings" pitchFamily="2" charset="2"/>
              <a:buChar char="v"/>
            </a:pPr>
            <a:r>
              <a:rPr lang="en-US" sz="1600" dirty="0">
                <a:latin typeface="Helvetica" pitchFamily="2" charset="0"/>
              </a:rPr>
              <a:t>Apache</a:t>
            </a:r>
          </a:p>
          <a:p>
            <a:pPr marL="342900" indent="-342900">
              <a:buFont typeface="Wingdings" pitchFamily="2" charset="2"/>
              <a:buChar char="v"/>
            </a:pPr>
            <a:r>
              <a:rPr lang="en-US" sz="1600" dirty="0">
                <a:latin typeface="Helvetica" pitchFamily="2" charset="0"/>
              </a:rPr>
              <a:t>Cochise</a:t>
            </a:r>
          </a:p>
          <a:p>
            <a:pPr marL="342900" indent="-342900">
              <a:buFont typeface="Wingdings" pitchFamily="2" charset="2"/>
              <a:buChar char="v"/>
            </a:pPr>
            <a:r>
              <a:rPr lang="en-US" sz="1600" dirty="0">
                <a:latin typeface="Helvetica" pitchFamily="2" charset="0"/>
              </a:rPr>
              <a:t>Coconino</a:t>
            </a:r>
          </a:p>
          <a:p>
            <a:pPr marL="342900" indent="-342900">
              <a:buFont typeface="Wingdings" pitchFamily="2" charset="2"/>
              <a:buChar char="v"/>
            </a:pPr>
            <a:r>
              <a:rPr lang="en-US" sz="1600" dirty="0">
                <a:latin typeface="Helvetica" pitchFamily="2" charset="0"/>
              </a:rPr>
              <a:t>La Paz</a:t>
            </a:r>
          </a:p>
          <a:p>
            <a:pPr marL="342900" indent="-342900">
              <a:buFont typeface="Wingdings" pitchFamily="2" charset="2"/>
              <a:buChar char="v"/>
            </a:pPr>
            <a:r>
              <a:rPr lang="en-US" sz="1600" dirty="0">
                <a:latin typeface="Helvetica" pitchFamily="2" charset="0"/>
              </a:rPr>
              <a:t>Mohave</a:t>
            </a:r>
          </a:p>
          <a:p>
            <a:pPr marL="342900" indent="-342900">
              <a:buFont typeface="Wingdings" pitchFamily="2" charset="2"/>
              <a:buChar char="v"/>
            </a:pPr>
            <a:r>
              <a:rPr lang="en-US" sz="1600" dirty="0">
                <a:latin typeface="Helvetica" pitchFamily="2" charset="0"/>
              </a:rPr>
              <a:t>Navajo</a:t>
            </a:r>
          </a:p>
          <a:p>
            <a:pPr marL="342900" indent="-342900">
              <a:buFont typeface="Wingdings" pitchFamily="2" charset="2"/>
              <a:buChar char="v"/>
            </a:pPr>
            <a:r>
              <a:rPr lang="en-US" sz="1600" dirty="0">
                <a:latin typeface="Helvetica" pitchFamily="2" charset="0"/>
              </a:rPr>
              <a:t>Pima</a:t>
            </a:r>
          </a:p>
          <a:p>
            <a:pPr marL="342900" indent="-342900">
              <a:buFont typeface="Wingdings" pitchFamily="2" charset="2"/>
              <a:buChar char="v"/>
            </a:pPr>
            <a:r>
              <a:rPr lang="en-US" sz="1600" dirty="0">
                <a:latin typeface="Helvetica" pitchFamily="2" charset="0"/>
              </a:rPr>
              <a:t>Pinal</a:t>
            </a:r>
          </a:p>
          <a:p>
            <a:pPr marL="342900" indent="-342900">
              <a:buFont typeface="Wingdings" pitchFamily="2" charset="2"/>
              <a:buChar char="v"/>
            </a:pPr>
            <a:r>
              <a:rPr lang="en-US" sz="1600" dirty="0">
                <a:latin typeface="Helvetica" pitchFamily="2" charset="0"/>
              </a:rPr>
              <a:t>Santa Cruz</a:t>
            </a:r>
          </a:p>
          <a:p>
            <a:pPr marL="342900" indent="-342900">
              <a:buFont typeface="Wingdings" pitchFamily="2" charset="2"/>
              <a:buChar char="v"/>
            </a:pPr>
            <a:r>
              <a:rPr lang="en-US" sz="1600" dirty="0">
                <a:latin typeface="Helvetica" pitchFamily="2" charset="0"/>
              </a:rPr>
              <a:t>Yavapai</a:t>
            </a:r>
          </a:p>
          <a:p>
            <a:pPr marL="342900" indent="-342900">
              <a:buFont typeface="Wingdings" pitchFamily="2" charset="2"/>
              <a:buChar char="v"/>
            </a:pPr>
            <a:r>
              <a:rPr lang="en-US" sz="1600" dirty="0">
                <a:latin typeface="Helvetica" pitchFamily="2" charset="0"/>
              </a:rPr>
              <a:t>Yuma</a:t>
            </a:r>
          </a:p>
        </p:txBody>
      </p:sp>
      <p:pic>
        <p:nvPicPr>
          <p:cNvPr id="12" name="Picture 11" descr="A close-up of a logo&#10;&#10;Description automatically generated with low confidence">
            <a:extLst>
              <a:ext uri="{FF2B5EF4-FFF2-40B4-BE49-F238E27FC236}">
                <a16:creationId xmlns:a16="http://schemas.microsoft.com/office/drawing/2014/main" xmlns="" id="{75411039-9DF5-7D01-5A2A-034E29A92170}"/>
              </a:ext>
            </a:extLst>
          </p:cNvPr>
          <p:cNvPicPr>
            <a:picLocks noChangeAspect="1"/>
          </p:cNvPicPr>
          <p:nvPr/>
        </p:nvPicPr>
        <p:blipFill>
          <a:blip r:embed="rId4"/>
          <a:stretch>
            <a:fillRect/>
          </a:stretch>
        </p:blipFill>
        <p:spPr>
          <a:xfrm>
            <a:off x="239126" y="1015300"/>
            <a:ext cx="2046873" cy="627105"/>
          </a:xfrm>
          <a:prstGeom prst="rect">
            <a:avLst/>
          </a:prstGeom>
        </p:spPr>
      </p:pic>
      <p:pic>
        <p:nvPicPr>
          <p:cNvPr id="14" name="Picture 13" descr="Logo&#10;&#10;Description automatically generated">
            <a:extLst>
              <a:ext uri="{FF2B5EF4-FFF2-40B4-BE49-F238E27FC236}">
                <a16:creationId xmlns:a16="http://schemas.microsoft.com/office/drawing/2014/main" xmlns="" id="{BD88E218-2E32-5162-AE4F-3EA76062105A}"/>
              </a:ext>
            </a:extLst>
          </p:cNvPr>
          <p:cNvPicPr>
            <a:picLocks noChangeAspect="1"/>
          </p:cNvPicPr>
          <p:nvPr/>
        </p:nvPicPr>
        <p:blipFill>
          <a:blip r:embed="rId5"/>
          <a:stretch>
            <a:fillRect/>
          </a:stretch>
        </p:blipFill>
        <p:spPr>
          <a:xfrm>
            <a:off x="3140993" y="1090233"/>
            <a:ext cx="1679044" cy="588268"/>
          </a:xfrm>
          <a:prstGeom prst="rect">
            <a:avLst/>
          </a:prstGeom>
        </p:spPr>
      </p:pic>
    </p:spTree>
    <p:extLst>
      <p:ext uri="{BB962C8B-B14F-4D97-AF65-F5344CB8AC3E}">
        <p14:creationId xmlns:p14="http://schemas.microsoft.com/office/powerpoint/2010/main" val="2115855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25B5479-3E66-D0B7-E80F-7A2E772ECFE0}"/>
              </a:ext>
            </a:extLst>
          </p:cNvPr>
          <p:cNvSpPr/>
          <p:nvPr/>
        </p:nvSpPr>
        <p:spPr>
          <a:xfrm>
            <a:off x="2209800" y="302837"/>
            <a:ext cx="7555832" cy="1754326"/>
          </a:xfrm>
          <a:prstGeom prst="rect">
            <a:avLst/>
          </a:prstGeom>
        </p:spPr>
        <p:txBody>
          <a:bodyPr wrap="square">
            <a:spAutoFit/>
          </a:bodyPr>
          <a:lstStyle/>
          <a:p>
            <a:pPr algn="ctr"/>
            <a:r>
              <a:rPr lang="en-US" sz="3600" b="1" dirty="0">
                <a:solidFill>
                  <a:schemeClr val="accent5"/>
                </a:solidFill>
                <a:latin typeface="OPTIVagRound-Bold" pitchFamily="2" charset="0"/>
              </a:rPr>
              <a:t>2021- 2022 PAX AZ</a:t>
            </a:r>
          </a:p>
          <a:p>
            <a:pPr algn="ctr"/>
            <a:r>
              <a:rPr lang="en-US" sz="3600" b="1" dirty="0">
                <a:solidFill>
                  <a:schemeClr val="accent5"/>
                </a:solidFill>
                <a:latin typeface="OPTIVagRound-Bold" pitchFamily="2" charset="0"/>
              </a:rPr>
              <a:t> Behavioral Health </a:t>
            </a:r>
          </a:p>
          <a:p>
            <a:pPr algn="ctr"/>
            <a:r>
              <a:rPr lang="en-US" sz="3600" b="1" dirty="0">
                <a:solidFill>
                  <a:schemeClr val="accent5"/>
                </a:solidFill>
                <a:latin typeface="OPTIVagRound-Bold" pitchFamily="2" charset="0"/>
              </a:rPr>
              <a:t>Professionals  </a:t>
            </a:r>
          </a:p>
        </p:txBody>
      </p:sp>
      <p:pic>
        <p:nvPicPr>
          <p:cNvPr id="5" name="Picture 4" descr="Logo&#10;&#10;Description automatically generated">
            <a:extLst>
              <a:ext uri="{FF2B5EF4-FFF2-40B4-BE49-F238E27FC236}">
                <a16:creationId xmlns:a16="http://schemas.microsoft.com/office/drawing/2014/main" xmlns="" id="{549CE5B1-9222-BE04-3553-D7B184BA0053}"/>
              </a:ext>
            </a:extLst>
          </p:cNvPr>
          <p:cNvPicPr>
            <a:picLocks noChangeAspect="1"/>
          </p:cNvPicPr>
          <p:nvPr/>
        </p:nvPicPr>
        <p:blipFill>
          <a:blip r:embed="rId2"/>
          <a:stretch>
            <a:fillRect/>
          </a:stretch>
        </p:blipFill>
        <p:spPr>
          <a:xfrm>
            <a:off x="216000" y="160839"/>
            <a:ext cx="2382820" cy="664836"/>
          </a:xfrm>
          <a:prstGeom prst="rect">
            <a:avLst/>
          </a:prstGeom>
        </p:spPr>
      </p:pic>
      <p:pic>
        <p:nvPicPr>
          <p:cNvPr id="8" name="Picture 7" descr="Logo&#10;&#10;Description automatically generated">
            <a:extLst>
              <a:ext uri="{FF2B5EF4-FFF2-40B4-BE49-F238E27FC236}">
                <a16:creationId xmlns:a16="http://schemas.microsoft.com/office/drawing/2014/main" xmlns="" id="{C384D5FA-ED75-66F7-05FF-C9D0F55D158C}"/>
              </a:ext>
            </a:extLst>
          </p:cNvPr>
          <p:cNvPicPr>
            <a:picLocks noChangeAspect="1"/>
          </p:cNvPicPr>
          <p:nvPr/>
        </p:nvPicPr>
        <p:blipFill>
          <a:blip r:embed="rId3"/>
          <a:stretch>
            <a:fillRect/>
          </a:stretch>
        </p:blipFill>
        <p:spPr>
          <a:xfrm>
            <a:off x="10130817" y="77313"/>
            <a:ext cx="1976960" cy="831889"/>
          </a:xfrm>
          <a:prstGeom prst="rect">
            <a:avLst/>
          </a:prstGeom>
        </p:spPr>
      </p:pic>
      <p:pic>
        <p:nvPicPr>
          <p:cNvPr id="1026" name="Picture 2">
            <a:extLst>
              <a:ext uri="{FF2B5EF4-FFF2-40B4-BE49-F238E27FC236}">
                <a16:creationId xmlns:a16="http://schemas.microsoft.com/office/drawing/2014/main" xmlns="" id="{717013EA-FC07-5649-7EBE-D69F146AD4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3016806"/>
            <a:ext cx="6096000" cy="36265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Graphical user interface, text&#10;&#10;Description automatically generated">
            <a:extLst>
              <a:ext uri="{FF2B5EF4-FFF2-40B4-BE49-F238E27FC236}">
                <a16:creationId xmlns:a16="http://schemas.microsoft.com/office/drawing/2014/main" xmlns="" id="{AC83DF40-1E23-D04E-C278-7B45F3BE41EC}"/>
              </a:ext>
            </a:extLst>
          </p:cNvPr>
          <p:cNvPicPr>
            <a:picLocks noChangeAspect="1"/>
          </p:cNvPicPr>
          <p:nvPr/>
        </p:nvPicPr>
        <p:blipFill>
          <a:blip r:embed="rId5"/>
          <a:stretch>
            <a:fillRect/>
          </a:stretch>
        </p:blipFill>
        <p:spPr>
          <a:xfrm>
            <a:off x="4365426" y="4183097"/>
            <a:ext cx="2821187" cy="2674903"/>
          </a:xfrm>
          <a:prstGeom prst="rect">
            <a:avLst/>
          </a:prstGeom>
        </p:spPr>
      </p:pic>
      <p:sp>
        <p:nvSpPr>
          <p:cNvPr id="6" name="TextBox 5">
            <a:extLst>
              <a:ext uri="{FF2B5EF4-FFF2-40B4-BE49-F238E27FC236}">
                <a16:creationId xmlns:a16="http://schemas.microsoft.com/office/drawing/2014/main" xmlns="" id="{04DC87EF-E27E-63E5-00C9-56352E1F84BF}"/>
              </a:ext>
            </a:extLst>
          </p:cNvPr>
          <p:cNvSpPr txBox="1"/>
          <p:nvPr/>
        </p:nvSpPr>
        <p:spPr>
          <a:xfrm>
            <a:off x="613610" y="2488337"/>
            <a:ext cx="4271211" cy="5632311"/>
          </a:xfrm>
          <a:prstGeom prst="rect">
            <a:avLst/>
          </a:prstGeom>
          <a:noFill/>
        </p:spPr>
        <p:txBody>
          <a:bodyPr wrap="square" rtlCol="0">
            <a:spAutoFit/>
          </a:bodyPr>
          <a:lstStyle/>
          <a:p>
            <a:pPr marL="342900" indent="-342900">
              <a:buFont typeface="Wingdings" pitchFamily="2" charset="2"/>
              <a:buChar char="v"/>
            </a:pPr>
            <a:r>
              <a:rPr lang="en-US" sz="2400" dirty="0">
                <a:latin typeface="Helvetica" pitchFamily="2" charset="0"/>
              </a:rPr>
              <a:t>Touchstone</a:t>
            </a:r>
          </a:p>
          <a:p>
            <a:pPr marL="342900" indent="-342900">
              <a:buFont typeface="Wingdings" pitchFamily="2" charset="2"/>
              <a:buChar char="v"/>
            </a:pPr>
            <a:r>
              <a:rPr lang="en-US" sz="2400" dirty="0">
                <a:latin typeface="Helvetica" pitchFamily="2" charset="0"/>
              </a:rPr>
              <a:t>A New Leaf</a:t>
            </a:r>
          </a:p>
          <a:p>
            <a:pPr marL="342900" indent="-342900">
              <a:buFont typeface="Wingdings" pitchFamily="2" charset="2"/>
              <a:buChar char="v"/>
            </a:pPr>
            <a:r>
              <a:rPr lang="en-US" sz="2400" dirty="0">
                <a:latin typeface="Helvetica" pitchFamily="2" charset="0"/>
              </a:rPr>
              <a:t>Southwest Key</a:t>
            </a:r>
          </a:p>
          <a:p>
            <a:pPr marL="342900" indent="-342900">
              <a:buFont typeface="Wingdings" pitchFamily="2" charset="2"/>
              <a:buChar char="v"/>
            </a:pPr>
            <a:r>
              <a:rPr lang="en-US" sz="2400" dirty="0">
                <a:latin typeface="Helvetica" pitchFamily="2" charset="0"/>
              </a:rPr>
              <a:t>Casa de </a:t>
            </a:r>
            <a:r>
              <a:rPr lang="en-US" sz="2400" dirty="0" err="1">
                <a:latin typeface="Helvetica" pitchFamily="2" charset="0"/>
              </a:rPr>
              <a:t>los</a:t>
            </a:r>
            <a:r>
              <a:rPr lang="en-US" sz="2400" dirty="0">
                <a:latin typeface="Helvetica" pitchFamily="2" charset="0"/>
              </a:rPr>
              <a:t> </a:t>
            </a:r>
            <a:r>
              <a:rPr lang="en-US" sz="2400" dirty="0" err="1">
                <a:latin typeface="Helvetica" pitchFamily="2" charset="0"/>
              </a:rPr>
              <a:t>Ninos</a:t>
            </a:r>
            <a:endParaRPr lang="en-US" sz="2400" dirty="0">
              <a:latin typeface="Helvetica" pitchFamily="2" charset="0"/>
            </a:endParaRPr>
          </a:p>
          <a:p>
            <a:pPr marL="342900" indent="-342900">
              <a:buFont typeface="Wingdings" pitchFamily="2" charset="2"/>
              <a:buChar char="v"/>
            </a:pPr>
            <a:r>
              <a:rPr lang="en-US" sz="2400" dirty="0">
                <a:latin typeface="Helvetica" pitchFamily="2" charset="0"/>
              </a:rPr>
              <a:t>Mohave Mental Health</a:t>
            </a:r>
          </a:p>
          <a:p>
            <a:pPr marL="342900" indent="-342900">
              <a:buFont typeface="Wingdings" pitchFamily="2" charset="2"/>
              <a:buChar char="v"/>
            </a:pPr>
            <a:r>
              <a:rPr lang="en-US" sz="2400" dirty="0">
                <a:latin typeface="Helvetica" pitchFamily="2" charset="0"/>
              </a:rPr>
              <a:t>Cope Community Services</a:t>
            </a:r>
          </a:p>
          <a:p>
            <a:pPr marL="342900" indent="-342900">
              <a:buFont typeface="Wingdings" pitchFamily="2" charset="2"/>
              <a:buChar char="v"/>
            </a:pPr>
            <a:r>
              <a:rPr lang="en-US" sz="2400" dirty="0">
                <a:latin typeface="Helvetica" pitchFamily="2" charset="0"/>
              </a:rPr>
              <a:t>La Frontera</a:t>
            </a:r>
          </a:p>
          <a:p>
            <a:pPr marL="342900" indent="-342900">
              <a:buFont typeface="Wingdings" pitchFamily="2" charset="2"/>
              <a:buChar char="v"/>
            </a:pPr>
            <a:r>
              <a:rPr lang="en-US" sz="2400" dirty="0">
                <a:latin typeface="Helvetica" pitchFamily="2" charset="0"/>
              </a:rPr>
              <a:t>Bayless Health</a:t>
            </a:r>
          </a:p>
          <a:p>
            <a:pPr marL="342900" indent="-342900">
              <a:buFont typeface="Wingdings" pitchFamily="2" charset="2"/>
              <a:buChar char="v"/>
            </a:pPr>
            <a:r>
              <a:rPr lang="en-US" sz="2400" dirty="0" err="1">
                <a:latin typeface="Helvetica" pitchFamily="2" charset="0"/>
              </a:rPr>
              <a:t>Easterseals</a:t>
            </a:r>
            <a:r>
              <a:rPr lang="en-US" sz="2400" dirty="0">
                <a:latin typeface="Helvetica" pitchFamily="2" charset="0"/>
              </a:rPr>
              <a:t> Blake</a:t>
            </a:r>
          </a:p>
          <a:p>
            <a:pPr marL="342900" indent="-342900">
              <a:buFont typeface="Wingdings" pitchFamily="2" charset="2"/>
              <a:buChar char="v"/>
            </a:pPr>
            <a:r>
              <a:rPr lang="en-US" sz="2400" dirty="0">
                <a:latin typeface="Helvetica" pitchFamily="2" charset="0"/>
              </a:rPr>
              <a:t>Jewish Family Services</a:t>
            </a:r>
          </a:p>
          <a:p>
            <a:pPr marL="342900" indent="-342900">
              <a:buFont typeface="Wingdings" pitchFamily="2" charset="2"/>
              <a:buChar char="v"/>
            </a:pPr>
            <a:endParaRPr lang="en-US" sz="2400" dirty="0">
              <a:latin typeface="Helvetica" pitchFamily="2" charset="0"/>
            </a:endParaRPr>
          </a:p>
          <a:p>
            <a:pPr marL="342900" indent="-342900">
              <a:buFont typeface="Wingdings" pitchFamily="2" charset="2"/>
              <a:buChar char="v"/>
            </a:pPr>
            <a:endParaRPr lang="en-US" sz="2400" dirty="0"/>
          </a:p>
          <a:p>
            <a:pPr marL="342900" indent="-342900">
              <a:buFont typeface="Wingdings" pitchFamily="2" charset="2"/>
              <a:buChar char="v"/>
            </a:pPr>
            <a:endParaRPr lang="en-US" sz="2400" dirty="0"/>
          </a:p>
          <a:p>
            <a:pPr marL="342900" indent="-342900">
              <a:buFont typeface="Wingdings" pitchFamily="2" charset="2"/>
              <a:buChar char="v"/>
            </a:pPr>
            <a:endParaRPr lang="en-US" sz="2400" dirty="0">
              <a:latin typeface="Helvetica" pitchFamily="2" charset="0"/>
            </a:endParaRPr>
          </a:p>
          <a:p>
            <a:pPr marL="342900" indent="-342900">
              <a:buFont typeface="Wingdings" pitchFamily="2" charset="2"/>
              <a:buChar char="v"/>
            </a:pPr>
            <a:endParaRPr lang="en-US" sz="2400" dirty="0">
              <a:latin typeface="Helvetica" pitchFamily="2" charset="0"/>
            </a:endParaRPr>
          </a:p>
        </p:txBody>
      </p:sp>
    </p:spTree>
    <p:extLst>
      <p:ext uri="{BB962C8B-B14F-4D97-AF65-F5344CB8AC3E}">
        <p14:creationId xmlns:p14="http://schemas.microsoft.com/office/powerpoint/2010/main" val="1619335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25B5479-3E66-D0B7-E80F-7A2E772ECFE0}"/>
              </a:ext>
            </a:extLst>
          </p:cNvPr>
          <p:cNvSpPr/>
          <p:nvPr/>
        </p:nvSpPr>
        <p:spPr>
          <a:xfrm>
            <a:off x="1993462" y="210038"/>
            <a:ext cx="7800471" cy="1200329"/>
          </a:xfrm>
          <a:prstGeom prst="rect">
            <a:avLst/>
          </a:prstGeom>
        </p:spPr>
        <p:txBody>
          <a:bodyPr wrap="square">
            <a:spAutoFit/>
          </a:bodyPr>
          <a:lstStyle/>
          <a:p>
            <a:pPr algn="ctr"/>
            <a:r>
              <a:rPr lang="en-US" sz="3600" b="1" dirty="0">
                <a:solidFill>
                  <a:schemeClr val="accent5"/>
                </a:solidFill>
                <a:latin typeface="OPTIVagRound-Bold" pitchFamily="2" charset="0"/>
              </a:rPr>
              <a:t>2021- 2022 PAX AZ</a:t>
            </a:r>
          </a:p>
          <a:p>
            <a:pPr algn="ctr"/>
            <a:r>
              <a:rPr lang="en-US" sz="3600" b="1" dirty="0">
                <a:solidFill>
                  <a:schemeClr val="accent5"/>
                </a:solidFill>
                <a:latin typeface="OPTIVagRound-Bold" pitchFamily="2" charset="0"/>
              </a:rPr>
              <a:t>          Youth-Serving Professionals </a:t>
            </a:r>
          </a:p>
        </p:txBody>
      </p:sp>
      <p:pic>
        <p:nvPicPr>
          <p:cNvPr id="5" name="Picture 4" descr="Logo&#10;&#10;Description automatically generated">
            <a:extLst>
              <a:ext uri="{FF2B5EF4-FFF2-40B4-BE49-F238E27FC236}">
                <a16:creationId xmlns:a16="http://schemas.microsoft.com/office/drawing/2014/main" xmlns="" id="{549CE5B1-9222-BE04-3553-D7B184BA0053}"/>
              </a:ext>
            </a:extLst>
          </p:cNvPr>
          <p:cNvPicPr>
            <a:picLocks noChangeAspect="1"/>
          </p:cNvPicPr>
          <p:nvPr/>
        </p:nvPicPr>
        <p:blipFill>
          <a:blip r:embed="rId2"/>
          <a:stretch>
            <a:fillRect/>
          </a:stretch>
        </p:blipFill>
        <p:spPr>
          <a:xfrm>
            <a:off x="0" y="81060"/>
            <a:ext cx="2547649" cy="710825"/>
          </a:xfrm>
          <a:prstGeom prst="rect">
            <a:avLst/>
          </a:prstGeom>
        </p:spPr>
      </p:pic>
      <p:pic>
        <p:nvPicPr>
          <p:cNvPr id="8" name="Picture 7" descr="Logo&#10;&#10;Description automatically generated">
            <a:extLst>
              <a:ext uri="{FF2B5EF4-FFF2-40B4-BE49-F238E27FC236}">
                <a16:creationId xmlns:a16="http://schemas.microsoft.com/office/drawing/2014/main" xmlns="" id="{C384D5FA-ED75-66F7-05FF-C9D0F55D158C}"/>
              </a:ext>
            </a:extLst>
          </p:cNvPr>
          <p:cNvPicPr>
            <a:picLocks noChangeAspect="1"/>
          </p:cNvPicPr>
          <p:nvPr/>
        </p:nvPicPr>
        <p:blipFill>
          <a:blip r:embed="rId3"/>
          <a:stretch>
            <a:fillRect/>
          </a:stretch>
        </p:blipFill>
        <p:spPr>
          <a:xfrm>
            <a:off x="9974407" y="20529"/>
            <a:ext cx="1976960" cy="831889"/>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xmlns="" id="{AC83DF40-1E23-D04E-C278-7B45F3BE41EC}"/>
              </a:ext>
            </a:extLst>
          </p:cNvPr>
          <p:cNvPicPr>
            <a:picLocks noChangeAspect="1"/>
          </p:cNvPicPr>
          <p:nvPr/>
        </p:nvPicPr>
        <p:blipFill>
          <a:blip r:embed="rId4"/>
          <a:stretch>
            <a:fillRect/>
          </a:stretch>
        </p:blipFill>
        <p:spPr>
          <a:xfrm>
            <a:off x="4365426" y="4183097"/>
            <a:ext cx="2821187" cy="2674903"/>
          </a:xfrm>
          <a:prstGeom prst="rect">
            <a:avLst/>
          </a:prstGeom>
        </p:spPr>
      </p:pic>
      <p:sp>
        <p:nvSpPr>
          <p:cNvPr id="6" name="TextBox 5">
            <a:extLst>
              <a:ext uri="{FF2B5EF4-FFF2-40B4-BE49-F238E27FC236}">
                <a16:creationId xmlns:a16="http://schemas.microsoft.com/office/drawing/2014/main" xmlns="" id="{04DC87EF-E27E-63E5-00C9-56352E1F84BF}"/>
              </a:ext>
            </a:extLst>
          </p:cNvPr>
          <p:cNvSpPr txBox="1"/>
          <p:nvPr/>
        </p:nvSpPr>
        <p:spPr>
          <a:xfrm>
            <a:off x="454154" y="1826600"/>
            <a:ext cx="4186990" cy="6001643"/>
          </a:xfrm>
          <a:prstGeom prst="rect">
            <a:avLst/>
          </a:prstGeom>
          <a:noFill/>
        </p:spPr>
        <p:txBody>
          <a:bodyPr wrap="square" rtlCol="0">
            <a:spAutoFit/>
          </a:bodyPr>
          <a:lstStyle/>
          <a:p>
            <a:pPr marL="342900" indent="-342900">
              <a:buFont typeface="Wingdings" pitchFamily="2" charset="2"/>
              <a:buChar char="v"/>
            </a:pPr>
            <a:r>
              <a:rPr lang="en-US" sz="2400" dirty="0">
                <a:latin typeface="Helvetica" pitchFamily="2" charset="0"/>
              </a:rPr>
              <a:t>Boys &amp; Girls Clubs</a:t>
            </a:r>
          </a:p>
          <a:p>
            <a:pPr marL="342900" indent="-342900">
              <a:buFont typeface="Wingdings" pitchFamily="2" charset="2"/>
              <a:buChar char="v"/>
            </a:pPr>
            <a:r>
              <a:rPr lang="en-US" sz="2400" dirty="0">
                <a:latin typeface="Helvetica" pitchFamily="2" charset="0"/>
              </a:rPr>
              <a:t>Southwest Key</a:t>
            </a:r>
          </a:p>
          <a:p>
            <a:pPr marL="342900" indent="-342900">
              <a:buFont typeface="Wingdings" pitchFamily="2" charset="2"/>
              <a:buChar char="v"/>
            </a:pPr>
            <a:r>
              <a:rPr lang="en-US" sz="2400" dirty="0">
                <a:latin typeface="Helvetica" pitchFamily="2" charset="0"/>
              </a:rPr>
              <a:t> A New Leaf</a:t>
            </a:r>
          </a:p>
          <a:p>
            <a:pPr marL="342900" indent="-342900">
              <a:buFont typeface="Wingdings" pitchFamily="2" charset="2"/>
              <a:buChar char="v"/>
            </a:pPr>
            <a:r>
              <a:rPr lang="en-US" sz="2400" dirty="0">
                <a:latin typeface="Helvetica" pitchFamily="2" charset="0"/>
              </a:rPr>
              <a:t>Child &amp; Family Support Services</a:t>
            </a:r>
          </a:p>
          <a:p>
            <a:pPr marL="342900" indent="-342900">
              <a:buFont typeface="Wingdings" pitchFamily="2" charset="2"/>
              <a:buChar char="v"/>
            </a:pPr>
            <a:r>
              <a:rPr lang="en-US" sz="2400" dirty="0" err="1">
                <a:latin typeface="Helvetica" pitchFamily="2" charset="0"/>
              </a:rPr>
              <a:t>Easterseals</a:t>
            </a:r>
            <a:r>
              <a:rPr lang="en-US" sz="2400" dirty="0">
                <a:latin typeface="Helvetica" pitchFamily="2" charset="0"/>
              </a:rPr>
              <a:t> Blake</a:t>
            </a:r>
          </a:p>
          <a:p>
            <a:pPr marL="342900" indent="-342900">
              <a:buFont typeface="Wingdings" pitchFamily="2" charset="2"/>
              <a:buChar char="v"/>
            </a:pPr>
            <a:r>
              <a:rPr lang="en-US" sz="2400" dirty="0">
                <a:latin typeface="Helvetica" pitchFamily="2" charset="0"/>
              </a:rPr>
              <a:t>Ry Services</a:t>
            </a:r>
          </a:p>
          <a:p>
            <a:pPr marL="342900" indent="-342900">
              <a:buFont typeface="Wingdings" pitchFamily="2" charset="2"/>
              <a:buChar char="v"/>
            </a:pPr>
            <a:r>
              <a:rPr lang="en-US" sz="2400" dirty="0">
                <a:latin typeface="Helvetica" pitchFamily="2" charset="0"/>
              </a:rPr>
              <a:t>Touchstone</a:t>
            </a:r>
          </a:p>
          <a:p>
            <a:pPr marL="342900" indent="-342900">
              <a:buFont typeface="Wingdings" pitchFamily="2" charset="2"/>
              <a:buChar char="v"/>
            </a:pPr>
            <a:r>
              <a:rPr lang="en-US" sz="2400" dirty="0">
                <a:latin typeface="Helvetica" pitchFamily="2" charset="0"/>
              </a:rPr>
              <a:t>Casa de </a:t>
            </a:r>
            <a:r>
              <a:rPr lang="en-US" sz="2400" dirty="0" err="1">
                <a:latin typeface="Helvetica" pitchFamily="2" charset="0"/>
              </a:rPr>
              <a:t>los</a:t>
            </a:r>
            <a:r>
              <a:rPr lang="en-US" sz="2400" dirty="0">
                <a:latin typeface="Helvetica" pitchFamily="2" charset="0"/>
              </a:rPr>
              <a:t> </a:t>
            </a:r>
            <a:r>
              <a:rPr lang="en-US" sz="2400" dirty="0" err="1">
                <a:latin typeface="Helvetica" pitchFamily="2" charset="0"/>
              </a:rPr>
              <a:t>Ninos</a:t>
            </a:r>
            <a:endParaRPr lang="en-US" sz="2400" dirty="0">
              <a:latin typeface="Helvetica" pitchFamily="2" charset="0"/>
            </a:endParaRPr>
          </a:p>
          <a:p>
            <a:pPr marL="342900" indent="-342900">
              <a:buFont typeface="Wingdings" pitchFamily="2" charset="2"/>
              <a:buChar char="v"/>
            </a:pPr>
            <a:r>
              <a:rPr lang="en-US" sz="2400" dirty="0">
                <a:latin typeface="Helvetica" pitchFamily="2" charset="0"/>
              </a:rPr>
              <a:t>Cope Community Services</a:t>
            </a:r>
          </a:p>
          <a:p>
            <a:pPr marL="342900" indent="-342900">
              <a:buFont typeface="Wingdings" pitchFamily="2" charset="2"/>
              <a:buChar char="v"/>
            </a:pPr>
            <a:endParaRPr lang="en-US" sz="2400" dirty="0">
              <a:latin typeface="Helvetica" pitchFamily="2" charset="0"/>
            </a:endParaRPr>
          </a:p>
          <a:p>
            <a:pPr marL="342900" indent="-342900">
              <a:buFont typeface="Wingdings" pitchFamily="2" charset="2"/>
              <a:buChar char="v"/>
            </a:pPr>
            <a:endParaRPr lang="en-US" sz="2400" dirty="0">
              <a:latin typeface="Helvetica" pitchFamily="2" charset="0"/>
            </a:endParaRPr>
          </a:p>
          <a:p>
            <a:pPr marL="342900" indent="-342900">
              <a:buFont typeface="Wingdings" pitchFamily="2" charset="2"/>
              <a:buChar char="v"/>
            </a:pPr>
            <a:endParaRPr lang="en-US" sz="2400" dirty="0"/>
          </a:p>
          <a:p>
            <a:pPr marL="342900" indent="-342900">
              <a:buFont typeface="Wingdings" pitchFamily="2" charset="2"/>
              <a:buChar char="v"/>
            </a:pPr>
            <a:endParaRPr lang="en-US" sz="2400" dirty="0"/>
          </a:p>
          <a:p>
            <a:pPr marL="342900" indent="-342900">
              <a:buFont typeface="Wingdings" pitchFamily="2" charset="2"/>
              <a:buChar char="v"/>
            </a:pPr>
            <a:endParaRPr lang="en-US" sz="2400" dirty="0">
              <a:latin typeface="Helvetica" pitchFamily="2" charset="0"/>
            </a:endParaRPr>
          </a:p>
          <a:p>
            <a:pPr marL="342900" indent="-342900">
              <a:buFont typeface="Wingdings" pitchFamily="2" charset="2"/>
              <a:buChar char="v"/>
            </a:pPr>
            <a:endParaRPr lang="en-US" sz="2400" dirty="0">
              <a:latin typeface="Helvetica" pitchFamily="2" charset="0"/>
            </a:endParaRPr>
          </a:p>
        </p:txBody>
      </p:sp>
      <p:pic>
        <p:nvPicPr>
          <p:cNvPr id="7" name="Picture 6" descr="A picture containing text, clipart&#10;&#10;Description automatically generated">
            <a:extLst>
              <a:ext uri="{FF2B5EF4-FFF2-40B4-BE49-F238E27FC236}">
                <a16:creationId xmlns:a16="http://schemas.microsoft.com/office/drawing/2014/main" xmlns="" id="{03A6480D-7634-1EAC-B313-CE6E548E665F}"/>
              </a:ext>
            </a:extLst>
          </p:cNvPr>
          <p:cNvPicPr>
            <a:picLocks noChangeAspect="1"/>
          </p:cNvPicPr>
          <p:nvPr/>
        </p:nvPicPr>
        <p:blipFill>
          <a:blip r:embed="rId5"/>
          <a:stretch>
            <a:fillRect/>
          </a:stretch>
        </p:blipFill>
        <p:spPr>
          <a:xfrm>
            <a:off x="6637369" y="2781822"/>
            <a:ext cx="5486454" cy="3948472"/>
          </a:xfrm>
          <a:prstGeom prst="rect">
            <a:avLst/>
          </a:prstGeom>
        </p:spPr>
      </p:pic>
    </p:spTree>
    <p:extLst>
      <p:ext uri="{BB962C8B-B14F-4D97-AF65-F5344CB8AC3E}">
        <p14:creationId xmlns:p14="http://schemas.microsoft.com/office/powerpoint/2010/main" val="779249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25B5479-3E66-D0B7-E80F-7A2E772ECFE0}"/>
              </a:ext>
            </a:extLst>
          </p:cNvPr>
          <p:cNvSpPr/>
          <p:nvPr/>
        </p:nvSpPr>
        <p:spPr>
          <a:xfrm>
            <a:off x="1773136" y="235628"/>
            <a:ext cx="8645728" cy="1200329"/>
          </a:xfrm>
          <a:prstGeom prst="rect">
            <a:avLst/>
          </a:prstGeom>
        </p:spPr>
        <p:txBody>
          <a:bodyPr wrap="square">
            <a:spAutoFit/>
          </a:bodyPr>
          <a:lstStyle/>
          <a:p>
            <a:pPr algn="ctr"/>
            <a:r>
              <a:rPr lang="en-US" sz="3600" b="1" dirty="0">
                <a:solidFill>
                  <a:schemeClr val="accent5"/>
                </a:solidFill>
                <a:latin typeface="OPTIVagRound-Bold" pitchFamily="2" charset="0"/>
              </a:rPr>
              <a:t>2021- 2022 PAX AZ</a:t>
            </a:r>
          </a:p>
          <a:p>
            <a:pPr algn="ctr"/>
            <a:r>
              <a:rPr lang="en-US" sz="3600" b="1" dirty="0">
                <a:solidFill>
                  <a:schemeClr val="accent5"/>
                </a:solidFill>
                <a:latin typeface="OPTIVagRound-Bold" pitchFamily="2" charset="0"/>
              </a:rPr>
              <a:t>           Out of Home Placement Organizations</a:t>
            </a:r>
          </a:p>
        </p:txBody>
      </p:sp>
      <p:pic>
        <p:nvPicPr>
          <p:cNvPr id="5" name="Picture 4" descr="Logo&#10;&#10;Description automatically generated">
            <a:extLst>
              <a:ext uri="{FF2B5EF4-FFF2-40B4-BE49-F238E27FC236}">
                <a16:creationId xmlns:a16="http://schemas.microsoft.com/office/drawing/2014/main" xmlns="" id="{549CE5B1-9222-BE04-3553-D7B184BA0053}"/>
              </a:ext>
            </a:extLst>
          </p:cNvPr>
          <p:cNvPicPr>
            <a:picLocks noChangeAspect="1"/>
          </p:cNvPicPr>
          <p:nvPr/>
        </p:nvPicPr>
        <p:blipFill>
          <a:blip r:embed="rId2"/>
          <a:stretch>
            <a:fillRect/>
          </a:stretch>
        </p:blipFill>
        <p:spPr>
          <a:xfrm>
            <a:off x="138796" y="122561"/>
            <a:ext cx="2556276" cy="713232"/>
          </a:xfrm>
          <a:prstGeom prst="rect">
            <a:avLst/>
          </a:prstGeom>
        </p:spPr>
      </p:pic>
      <p:pic>
        <p:nvPicPr>
          <p:cNvPr id="8" name="Picture 7" descr="Logo&#10;&#10;Description automatically generated">
            <a:extLst>
              <a:ext uri="{FF2B5EF4-FFF2-40B4-BE49-F238E27FC236}">
                <a16:creationId xmlns:a16="http://schemas.microsoft.com/office/drawing/2014/main" xmlns="" id="{C384D5FA-ED75-66F7-05FF-C9D0F55D158C}"/>
              </a:ext>
            </a:extLst>
          </p:cNvPr>
          <p:cNvPicPr>
            <a:picLocks noChangeAspect="1"/>
          </p:cNvPicPr>
          <p:nvPr/>
        </p:nvPicPr>
        <p:blipFill>
          <a:blip r:embed="rId3"/>
          <a:stretch>
            <a:fillRect/>
          </a:stretch>
        </p:blipFill>
        <p:spPr>
          <a:xfrm>
            <a:off x="9955929" y="92108"/>
            <a:ext cx="1976960" cy="831889"/>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xmlns="" id="{AC83DF40-1E23-D04E-C278-7B45F3BE41EC}"/>
              </a:ext>
            </a:extLst>
          </p:cNvPr>
          <p:cNvPicPr>
            <a:picLocks noChangeAspect="1"/>
          </p:cNvPicPr>
          <p:nvPr/>
        </p:nvPicPr>
        <p:blipFill>
          <a:blip r:embed="rId4"/>
          <a:stretch>
            <a:fillRect/>
          </a:stretch>
        </p:blipFill>
        <p:spPr>
          <a:xfrm>
            <a:off x="5231699" y="4183097"/>
            <a:ext cx="2821187" cy="2674903"/>
          </a:xfrm>
          <a:prstGeom prst="rect">
            <a:avLst/>
          </a:prstGeom>
        </p:spPr>
      </p:pic>
      <p:sp>
        <p:nvSpPr>
          <p:cNvPr id="6" name="TextBox 5">
            <a:extLst>
              <a:ext uri="{FF2B5EF4-FFF2-40B4-BE49-F238E27FC236}">
                <a16:creationId xmlns:a16="http://schemas.microsoft.com/office/drawing/2014/main" xmlns="" id="{04DC87EF-E27E-63E5-00C9-56352E1F84BF}"/>
              </a:ext>
            </a:extLst>
          </p:cNvPr>
          <p:cNvSpPr txBox="1"/>
          <p:nvPr/>
        </p:nvSpPr>
        <p:spPr>
          <a:xfrm>
            <a:off x="690292" y="2121650"/>
            <a:ext cx="4186990" cy="6001643"/>
          </a:xfrm>
          <a:prstGeom prst="rect">
            <a:avLst/>
          </a:prstGeom>
          <a:noFill/>
        </p:spPr>
        <p:txBody>
          <a:bodyPr wrap="square" rtlCol="0">
            <a:spAutoFit/>
          </a:bodyPr>
          <a:lstStyle/>
          <a:p>
            <a:pPr marL="342900" indent="-342900">
              <a:buFont typeface="Wingdings" pitchFamily="2" charset="2"/>
              <a:buChar char="v"/>
            </a:pPr>
            <a:r>
              <a:rPr lang="en-US" sz="2400" dirty="0">
                <a:latin typeface="Helvetica" pitchFamily="2" charset="0"/>
              </a:rPr>
              <a:t>Sunshine House</a:t>
            </a:r>
          </a:p>
          <a:p>
            <a:pPr marL="342900" indent="-342900">
              <a:buFont typeface="Wingdings" pitchFamily="2" charset="2"/>
              <a:buChar char="v"/>
            </a:pPr>
            <a:r>
              <a:rPr lang="en-US" sz="2400" dirty="0">
                <a:latin typeface="Helvetica" pitchFamily="2" charset="0"/>
              </a:rPr>
              <a:t>Red Hawk Ranch</a:t>
            </a:r>
          </a:p>
          <a:p>
            <a:pPr marL="342900" indent="-342900">
              <a:buFont typeface="Wingdings" pitchFamily="2" charset="2"/>
              <a:buChar char="v"/>
            </a:pPr>
            <a:r>
              <a:rPr lang="en-US" sz="2400" dirty="0">
                <a:latin typeface="Helvetica" pitchFamily="2" charset="0"/>
              </a:rPr>
              <a:t>Mary’s Mission &amp; Development Center</a:t>
            </a:r>
          </a:p>
          <a:p>
            <a:pPr marL="342900" indent="-342900">
              <a:buFont typeface="Wingdings" pitchFamily="2" charset="2"/>
              <a:buChar char="v"/>
            </a:pPr>
            <a:r>
              <a:rPr lang="en-US" sz="2400" dirty="0">
                <a:latin typeface="Helvetica" pitchFamily="2" charset="0"/>
              </a:rPr>
              <a:t>La Paloma </a:t>
            </a:r>
          </a:p>
          <a:p>
            <a:pPr marL="342900" indent="-342900">
              <a:buFont typeface="Wingdings" pitchFamily="2" charset="2"/>
              <a:buChar char="v"/>
            </a:pPr>
            <a:r>
              <a:rPr lang="en-US" sz="2400" dirty="0">
                <a:latin typeface="Helvetica" pitchFamily="2" charset="0"/>
              </a:rPr>
              <a:t>Casa de </a:t>
            </a:r>
            <a:r>
              <a:rPr lang="en-US" sz="2400" dirty="0" err="1">
                <a:latin typeface="Helvetica" pitchFamily="2" charset="0"/>
              </a:rPr>
              <a:t>los</a:t>
            </a:r>
            <a:r>
              <a:rPr lang="en-US" sz="2400" dirty="0">
                <a:latin typeface="Helvetica" pitchFamily="2" charset="0"/>
              </a:rPr>
              <a:t> </a:t>
            </a:r>
            <a:r>
              <a:rPr lang="en-US" sz="2400" dirty="0" err="1">
                <a:latin typeface="Helvetica" pitchFamily="2" charset="0"/>
              </a:rPr>
              <a:t>Ninos</a:t>
            </a:r>
            <a:endParaRPr lang="en-US" sz="2400" dirty="0">
              <a:latin typeface="Helvetica" pitchFamily="2" charset="0"/>
            </a:endParaRPr>
          </a:p>
          <a:p>
            <a:pPr marL="342900" indent="-342900">
              <a:buFont typeface="Wingdings" pitchFamily="2" charset="2"/>
              <a:buChar char="v"/>
            </a:pPr>
            <a:r>
              <a:rPr lang="en-US" sz="2400" dirty="0">
                <a:latin typeface="Helvetica" pitchFamily="2" charset="0"/>
              </a:rPr>
              <a:t>La Frontera</a:t>
            </a:r>
          </a:p>
          <a:p>
            <a:pPr marL="342900" indent="-342900">
              <a:buFont typeface="Wingdings" pitchFamily="2" charset="2"/>
              <a:buChar char="v"/>
            </a:pPr>
            <a:r>
              <a:rPr lang="en-US" sz="2400" dirty="0">
                <a:latin typeface="Helvetica" pitchFamily="2" charset="0"/>
              </a:rPr>
              <a:t>Jewish Family Services</a:t>
            </a:r>
          </a:p>
          <a:p>
            <a:pPr marL="342900" indent="-342900">
              <a:buFont typeface="Wingdings" pitchFamily="2" charset="2"/>
              <a:buChar char="v"/>
            </a:pPr>
            <a:r>
              <a:rPr lang="en-US" sz="2400" dirty="0">
                <a:latin typeface="Helvetica" pitchFamily="2" charset="0"/>
              </a:rPr>
              <a:t>RY Services </a:t>
            </a:r>
          </a:p>
          <a:p>
            <a:pPr marL="342900" indent="-342900">
              <a:buFont typeface="Wingdings" pitchFamily="2" charset="2"/>
              <a:buChar char="v"/>
            </a:pPr>
            <a:endParaRPr lang="en-US" sz="2400" dirty="0">
              <a:latin typeface="Helvetica" pitchFamily="2" charset="0"/>
            </a:endParaRPr>
          </a:p>
          <a:p>
            <a:pPr marL="342900" indent="-342900">
              <a:buFont typeface="Wingdings" pitchFamily="2" charset="2"/>
              <a:buChar char="v"/>
            </a:pPr>
            <a:endParaRPr lang="en-US" sz="2400" dirty="0">
              <a:latin typeface="Helvetica" pitchFamily="2" charset="0"/>
            </a:endParaRPr>
          </a:p>
          <a:p>
            <a:pPr marL="342900" indent="-342900">
              <a:buFont typeface="Wingdings" pitchFamily="2" charset="2"/>
              <a:buChar char="v"/>
            </a:pPr>
            <a:endParaRPr lang="en-US" sz="2400" dirty="0">
              <a:latin typeface="Helvetica" pitchFamily="2" charset="0"/>
            </a:endParaRPr>
          </a:p>
          <a:p>
            <a:pPr marL="342900" indent="-342900">
              <a:buFont typeface="Wingdings" pitchFamily="2" charset="2"/>
              <a:buChar char="v"/>
            </a:pPr>
            <a:endParaRPr lang="en-US" sz="2400" dirty="0"/>
          </a:p>
          <a:p>
            <a:pPr marL="342900" indent="-342900">
              <a:buFont typeface="Wingdings" pitchFamily="2" charset="2"/>
              <a:buChar char="v"/>
            </a:pPr>
            <a:endParaRPr lang="en-US" sz="2400" dirty="0"/>
          </a:p>
          <a:p>
            <a:pPr marL="342900" indent="-342900">
              <a:buFont typeface="Wingdings" pitchFamily="2" charset="2"/>
              <a:buChar char="v"/>
            </a:pPr>
            <a:endParaRPr lang="en-US" sz="2400" dirty="0">
              <a:latin typeface="Helvetica" pitchFamily="2" charset="0"/>
            </a:endParaRPr>
          </a:p>
          <a:p>
            <a:pPr marL="342900" indent="-342900">
              <a:buFont typeface="Wingdings" pitchFamily="2" charset="2"/>
              <a:buChar char="v"/>
            </a:pPr>
            <a:endParaRPr lang="en-US" sz="2400" dirty="0">
              <a:latin typeface="Helvetica" pitchFamily="2" charset="0"/>
            </a:endParaRPr>
          </a:p>
        </p:txBody>
      </p:sp>
      <p:pic>
        <p:nvPicPr>
          <p:cNvPr id="3074" name="Picture 2">
            <a:extLst>
              <a:ext uri="{FF2B5EF4-FFF2-40B4-BE49-F238E27FC236}">
                <a16:creationId xmlns:a16="http://schemas.microsoft.com/office/drawing/2014/main" xmlns="" id="{99145C85-E89D-5950-4BCC-2B3B28288A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2" y="2239410"/>
            <a:ext cx="4519861" cy="450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422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with medium confidence">
            <a:extLst>
              <a:ext uri="{FF2B5EF4-FFF2-40B4-BE49-F238E27FC236}">
                <a16:creationId xmlns:a16="http://schemas.microsoft.com/office/drawing/2014/main" xmlns="" id="{D43356ED-2975-1886-418E-0DA089F3F898}"/>
              </a:ext>
            </a:extLst>
          </p:cNvPr>
          <p:cNvPicPr>
            <a:picLocks noChangeAspect="1"/>
          </p:cNvPicPr>
          <p:nvPr/>
        </p:nvPicPr>
        <p:blipFill>
          <a:blip r:embed="rId2"/>
          <a:stretch>
            <a:fillRect/>
          </a:stretch>
        </p:blipFill>
        <p:spPr>
          <a:xfrm>
            <a:off x="85344" y="764667"/>
            <a:ext cx="11777472" cy="6093333"/>
          </a:xfrm>
          <a:prstGeom prst="rect">
            <a:avLst/>
          </a:prstGeom>
        </p:spPr>
      </p:pic>
      <p:sp>
        <p:nvSpPr>
          <p:cNvPr id="6" name="TextBox 5">
            <a:extLst>
              <a:ext uri="{FF2B5EF4-FFF2-40B4-BE49-F238E27FC236}">
                <a16:creationId xmlns:a16="http://schemas.microsoft.com/office/drawing/2014/main" xmlns="" id="{1678743C-44F1-6BA2-41E4-B58F4F82C634}"/>
              </a:ext>
            </a:extLst>
          </p:cNvPr>
          <p:cNvSpPr txBox="1"/>
          <p:nvPr/>
        </p:nvSpPr>
        <p:spPr>
          <a:xfrm>
            <a:off x="2005584" y="114038"/>
            <a:ext cx="8180832" cy="523220"/>
          </a:xfrm>
          <a:prstGeom prst="rect">
            <a:avLst/>
          </a:prstGeom>
          <a:noFill/>
        </p:spPr>
        <p:txBody>
          <a:bodyPr wrap="square">
            <a:spAutoFit/>
          </a:bodyPr>
          <a:lstStyle/>
          <a:p>
            <a:pPr marL="0" indent="0" algn="ctr">
              <a:spcAft>
                <a:spcPts val="1200"/>
              </a:spcAft>
              <a:buNone/>
            </a:pPr>
            <a:r>
              <a:rPr lang="en-US" sz="2800" b="1" dirty="0">
                <a:solidFill>
                  <a:schemeClr val="accent5"/>
                </a:solidFill>
                <a:latin typeface="OPTIVagRound-Bold" pitchFamily="2" charset="0"/>
              </a:rPr>
              <a:t>Collaborative Planning for Your Organization</a:t>
            </a:r>
          </a:p>
        </p:txBody>
      </p:sp>
    </p:spTree>
    <p:extLst>
      <p:ext uri="{BB962C8B-B14F-4D97-AF65-F5344CB8AC3E}">
        <p14:creationId xmlns:p14="http://schemas.microsoft.com/office/powerpoint/2010/main" val="2814152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xmlns="" id="{D0094E36-1C25-B94D-940E-C005193F7B09}"/>
                  </a:ext>
                </a:extLst>
              </p14:cNvPr>
              <p14:cNvContentPartPr/>
              <p14:nvPr/>
            </p14:nvContentPartPr>
            <p14:xfrm>
              <a:off x="2251752" y="1244020"/>
              <a:ext cx="360" cy="360"/>
            </p14:xfrm>
          </p:contentPart>
        </mc:Choice>
        <mc:Fallback xmlns="">
          <p:pic>
            <p:nvPicPr>
              <p:cNvPr id="3" name="Ink 2">
                <a:extLst>
                  <a:ext uri="{FF2B5EF4-FFF2-40B4-BE49-F238E27FC236}">
                    <a16:creationId xmlns:a16="http://schemas.microsoft.com/office/drawing/2014/main" id="{D0094E36-1C25-B94D-940E-C005193F7B09}"/>
                  </a:ext>
                </a:extLst>
              </p:cNvPr>
              <p:cNvPicPr/>
              <p:nvPr/>
            </p:nvPicPr>
            <p:blipFill>
              <a:blip r:embed="rId4"/>
              <a:stretch>
                <a:fillRect/>
              </a:stretch>
            </p:blipFill>
            <p:spPr>
              <a:xfrm>
                <a:off x="2242752" y="1235020"/>
                <a:ext cx="18000" cy="18000"/>
              </a:xfrm>
              <a:prstGeom prst="rect">
                <a:avLst/>
              </a:prstGeom>
            </p:spPr>
          </p:pic>
        </mc:Fallback>
      </mc:AlternateContent>
      <p:sp>
        <p:nvSpPr>
          <p:cNvPr id="24" name="Granny’s Wacky Prizes: Quick Check">
            <a:extLst>
              <a:ext uri="{FF2B5EF4-FFF2-40B4-BE49-F238E27FC236}">
                <a16:creationId xmlns:a16="http://schemas.microsoft.com/office/drawing/2014/main" xmlns="" id="{9291961F-E968-6C42-9E87-D5BCC66EC952}"/>
              </a:ext>
            </a:extLst>
          </p:cNvPr>
          <p:cNvSpPr txBox="1">
            <a:spLocks/>
          </p:cNvSpPr>
          <p:nvPr/>
        </p:nvSpPr>
        <p:spPr>
          <a:xfrm>
            <a:off x="1092725" y="626369"/>
            <a:ext cx="10278533" cy="72659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8100" tIns="38100" rIns="38100" bIns="38100" anchor="b"/>
          <a:lstStyle>
            <a:lvl1pPr marL="0" marR="0" indent="0" algn="l" defTabSz="546100" rtl="0" latinLnBrk="0">
              <a:lnSpc>
                <a:spcPct val="100000"/>
              </a:lnSpc>
              <a:spcBef>
                <a:spcPts val="0"/>
              </a:spcBef>
              <a:spcAft>
                <a:spcPts val="0"/>
              </a:spcAft>
              <a:buClrTx/>
              <a:buSzTx/>
              <a:buFontTx/>
              <a:buNone/>
              <a:tabLst/>
              <a:defRPr sz="4800" b="1" i="0" u="none" strike="noStrike" cap="none" spc="0" baseline="0">
                <a:solidFill>
                  <a:schemeClr val="tx2">
                    <a:lumMod val="75000"/>
                  </a:schemeClr>
                </a:solidFill>
                <a:uFillTx/>
                <a:latin typeface="Helvetica"/>
                <a:ea typeface="Helvetica"/>
                <a:cs typeface="Helvetica"/>
                <a:sym typeface="Helvetica"/>
              </a:defRPr>
            </a:lvl1pPr>
            <a:lvl2pPr marL="0" marR="0" indent="228600" algn="l" defTabSz="546100" rtl="0" latinLnBrk="0">
              <a:lnSpc>
                <a:spcPct val="100000"/>
              </a:lnSpc>
              <a:spcBef>
                <a:spcPts val="0"/>
              </a:spcBef>
              <a:spcAft>
                <a:spcPts val="0"/>
              </a:spcAft>
              <a:buClrTx/>
              <a:buSzTx/>
              <a:buFontTx/>
              <a:buNone/>
              <a:tabLst/>
              <a:defRPr sz="4800" b="0" i="0" u="none" strike="noStrike" cap="none" spc="0" baseline="0">
                <a:solidFill>
                  <a:srgbClr val="72B2DA"/>
                </a:solidFill>
                <a:uFillTx/>
                <a:latin typeface="+mn-lt"/>
                <a:ea typeface="+mn-ea"/>
                <a:cs typeface="+mn-cs"/>
                <a:sym typeface="Helvetica Neue Light"/>
              </a:defRPr>
            </a:lvl2pPr>
            <a:lvl3pPr marL="0" marR="0" indent="457200" algn="l" defTabSz="546100" rtl="0" latinLnBrk="0">
              <a:lnSpc>
                <a:spcPct val="100000"/>
              </a:lnSpc>
              <a:spcBef>
                <a:spcPts val="0"/>
              </a:spcBef>
              <a:spcAft>
                <a:spcPts val="0"/>
              </a:spcAft>
              <a:buClrTx/>
              <a:buSzTx/>
              <a:buFontTx/>
              <a:buNone/>
              <a:tabLst/>
              <a:defRPr sz="4800" b="0" i="0" u="none" strike="noStrike" cap="none" spc="0" baseline="0">
                <a:solidFill>
                  <a:srgbClr val="72B2DA"/>
                </a:solidFill>
                <a:uFillTx/>
                <a:latin typeface="+mn-lt"/>
                <a:ea typeface="+mn-ea"/>
                <a:cs typeface="+mn-cs"/>
                <a:sym typeface="Helvetica Neue Light"/>
              </a:defRPr>
            </a:lvl3pPr>
            <a:lvl4pPr marL="0" marR="0" indent="685800" algn="l" defTabSz="546100" rtl="0" latinLnBrk="0">
              <a:lnSpc>
                <a:spcPct val="100000"/>
              </a:lnSpc>
              <a:spcBef>
                <a:spcPts val="0"/>
              </a:spcBef>
              <a:spcAft>
                <a:spcPts val="0"/>
              </a:spcAft>
              <a:buClrTx/>
              <a:buSzTx/>
              <a:buFontTx/>
              <a:buNone/>
              <a:tabLst/>
              <a:defRPr sz="4800" b="0" i="0" u="none" strike="noStrike" cap="none" spc="0" baseline="0">
                <a:solidFill>
                  <a:srgbClr val="72B2DA"/>
                </a:solidFill>
                <a:uFillTx/>
                <a:latin typeface="+mn-lt"/>
                <a:ea typeface="+mn-ea"/>
                <a:cs typeface="+mn-cs"/>
                <a:sym typeface="Helvetica Neue Light"/>
              </a:defRPr>
            </a:lvl4pPr>
            <a:lvl5pPr marL="0" marR="0" indent="914400" algn="l" defTabSz="546100" rtl="0" latinLnBrk="0">
              <a:lnSpc>
                <a:spcPct val="100000"/>
              </a:lnSpc>
              <a:spcBef>
                <a:spcPts val="0"/>
              </a:spcBef>
              <a:spcAft>
                <a:spcPts val="0"/>
              </a:spcAft>
              <a:buClrTx/>
              <a:buSzTx/>
              <a:buFontTx/>
              <a:buNone/>
              <a:tabLst/>
              <a:defRPr sz="4800" b="0" i="0" u="none" strike="noStrike" cap="none" spc="0" baseline="0">
                <a:solidFill>
                  <a:srgbClr val="72B2DA"/>
                </a:solidFill>
                <a:uFillTx/>
                <a:latin typeface="+mn-lt"/>
                <a:ea typeface="+mn-ea"/>
                <a:cs typeface="+mn-cs"/>
                <a:sym typeface="Helvetica Neue Light"/>
              </a:defRPr>
            </a:lvl5pPr>
            <a:lvl6pPr marL="0" marR="0" indent="1143000" algn="l" defTabSz="546100" rtl="0" latinLnBrk="0">
              <a:lnSpc>
                <a:spcPct val="100000"/>
              </a:lnSpc>
              <a:spcBef>
                <a:spcPts val="0"/>
              </a:spcBef>
              <a:spcAft>
                <a:spcPts val="0"/>
              </a:spcAft>
              <a:buClrTx/>
              <a:buSzTx/>
              <a:buFontTx/>
              <a:buNone/>
              <a:tabLst/>
              <a:defRPr sz="4800" b="0" i="0" u="none" strike="noStrike" cap="none" spc="0" baseline="0">
                <a:solidFill>
                  <a:srgbClr val="72B2DA"/>
                </a:solidFill>
                <a:uFillTx/>
                <a:latin typeface="+mn-lt"/>
                <a:ea typeface="+mn-ea"/>
                <a:cs typeface="+mn-cs"/>
                <a:sym typeface="Helvetica Neue Light"/>
              </a:defRPr>
            </a:lvl6pPr>
            <a:lvl7pPr marL="0" marR="0" indent="1371600" algn="l" defTabSz="546100" rtl="0" latinLnBrk="0">
              <a:lnSpc>
                <a:spcPct val="100000"/>
              </a:lnSpc>
              <a:spcBef>
                <a:spcPts val="0"/>
              </a:spcBef>
              <a:spcAft>
                <a:spcPts val="0"/>
              </a:spcAft>
              <a:buClrTx/>
              <a:buSzTx/>
              <a:buFontTx/>
              <a:buNone/>
              <a:tabLst/>
              <a:defRPr sz="4800" b="0" i="0" u="none" strike="noStrike" cap="none" spc="0" baseline="0">
                <a:solidFill>
                  <a:srgbClr val="72B2DA"/>
                </a:solidFill>
                <a:uFillTx/>
                <a:latin typeface="+mn-lt"/>
                <a:ea typeface="+mn-ea"/>
                <a:cs typeface="+mn-cs"/>
                <a:sym typeface="Helvetica Neue Light"/>
              </a:defRPr>
            </a:lvl7pPr>
            <a:lvl8pPr marL="0" marR="0" indent="1600200" algn="l" defTabSz="546100" rtl="0" latinLnBrk="0">
              <a:lnSpc>
                <a:spcPct val="100000"/>
              </a:lnSpc>
              <a:spcBef>
                <a:spcPts val="0"/>
              </a:spcBef>
              <a:spcAft>
                <a:spcPts val="0"/>
              </a:spcAft>
              <a:buClrTx/>
              <a:buSzTx/>
              <a:buFontTx/>
              <a:buNone/>
              <a:tabLst/>
              <a:defRPr sz="4800" b="0" i="0" u="none" strike="noStrike" cap="none" spc="0" baseline="0">
                <a:solidFill>
                  <a:srgbClr val="72B2DA"/>
                </a:solidFill>
                <a:uFillTx/>
                <a:latin typeface="+mn-lt"/>
                <a:ea typeface="+mn-ea"/>
                <a:cs typeface="+mn-cs"/>
                <a:sym typeface="Helvetica Neue Light"/>
              </a:defRPr>
            </a:lvl8pPr>
            <a:lvl9pPr marL="0" marR="0" indent="1828800" algn="l" defTabSz="546100" rtl="0" latinLnBrk="0">
              <a:lnSpc>
                <a:spcPct val="100000"/>
              </a:lnSpc>
              <a:spcBef>
                <a:spcPts val="0"/>
              </a:spcBef>
              <a:spcAft>
                <a:spcPts val="0"/>
              </a:spcAft>
              <a:buClrTx/>
              <a:buSzTx/>
              <a:buFontTx/>
              <a:buNone/>
              <a:tabLst/>
              <a:defRPr sz="4800" b="0" i="0" u="none" strike="noStrike" cap="none" spc="0" baseline="0">
                <a:solidFill>
                  <a:srgbClr val="72B2DA"/>
                </a:solidFill>
                <a:uFillTx/>
                <a:latin typeface="+mn-lt"/>
                <a:ea typeface="+mn-ea"/>
                <a:cs typeface="+mn-cs"/>
                <a:sym typeface="Helvetica Neue Light"/>
              </a:defRPr>
            </a:lvl9pPr>
          </a:lstStyle>
          <a:p>
            <a:pPr algn="ctr"/>
            <a:r>
              <a:rPr lang="en-US" sz="3600" dirty="0">
                <a:solidFill>
                  <a:schemeClr val="accent5"/>
                </a:solidFill>
                <a:latin typeface="OPTIVagRound-Bold"/>
              </a:rPr>
              <a:t>2022 Community-based PAX Trainings </a:t>
            </a:r>
          </a:p>
          <a:p>
            <a:pPr algn="ctr"/>
            <a:r>
              <a:rPr lang="en-US" sz="3600" dirty="0">
                <a:solidFill>
                  <a:schemeClr val="accent5"/>
                </a:solidFill>
                <a:latin typeface="OPTIVagRound-Bold" pitchFamily="2" charset="0"/>
              </a:rPr>
              <a:t>for Arizona!</a:t>
            </a:r>
          </a:p>
        </p:txBody>
      </p:sp>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xmlns="" id="{C81203A4-207A-B247-BB61-4258818BEDC9}"/>
                  </a:ext>
                </a:extLst>
              </p14:cNvPr>
              <p14:cNvContentPartPr/>
              <p14:nvPr/>
            </p14:nvContentPartPr>
            <p14:xfrm>
              <a:off x="2251752" y="1244020"/>
              <a:ext cx="360" cy="360"/>
            </p14:xfrm>
          </p:contentPart>
        </mc:Choice>
        <mc:Fallback xmlns="">
          <p:pic>
            <p:nvPicPr>
              <p:cNvPr id="16" name="Ink 15">
                <a:extLst>
                  <a:ext uri="{FF2B5EF4-FFF2-40B4-BE49-F238E27FC236}">
                    <a16:creationId xmlns:a16="http://schemas.microsoft.com/office/drawing/2014/main" id="{C81203A4-207A-B247-BB61-4258818BEDC9}"/>
                  </a:ext>
                </a:extLst>
              </p:cNvPr>
              <p:cNvPicPr/>
              <p:nvPr/>
            </p:nvPicPr>
            <p:blipFill>
              <a:blip r:embed="rId4"/>
              <a:stretch>
                <a:fillRect/>
              </a:stretch>
            </p:blipFill>
            <p:spPr>
              <a:xfrm>
                <a:off x="2242752" y="1235020"/>
                <a:ext cx="18000" cy="18000"/>
              </a:xfrm>
              <a:prstGeom prst="rect">
                <a:avLst/>
              </a:prstGeom>
            </p:spPr>
          </p:pic>
        </mc:Fallback>
      </mc:AlternateContent>
      <p:grpSp>
        <p:nvGrpSpPr>
          <p:cNvPr id="7" name="Group 6">
            <a:extLst>
              <a:ext uri="{FF2B5EF4-FFF2-40B4-BE49-F238E27FC236}">
                <a16:creationId xmlns:a16="http://schemas.microsoft.com/office/drawing/2014/main" xmlns="" id="{F60A5EBE-C30E-1489-388C-92C44D93E874}"/>
              </a:ext>
            </a:extLst>
          </p:cNvPr>
          <p:cNvGrpSpPr/>
          <p:nvPr/>
        </p:nvGrpSpPr>
        <p:grpSpPr>
          <a:xfrm>
            <a:off x="1480588" y="1571985"/>
            <a:ext cx="2709442" cy="1724054"/>
            <a:chOff x="5555641" y="1654412"/>
            <a:chExt cx="4319129" cy="2836184"/>
          </a:xfrm>
        </p:grpSpPr>
        <p:pic>
          <p:nvPicPr>
            <p:cNvPr id="23" name="Picture 22">
              <a:extLst>
                <a:ext uri="{FF2B5EF4-FFF2-40B4-BE49-F238E27FC236}">
                  <a16:creationId xmlns:a16="http://schemas.microsoft.com/office/drawing/2014/main" xmlns="" id="{E4035C66-3119-274C-ABD7-CE6C96409B9B}"/>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5777938" y="2117645"/>
              <a:ext cx="4012845" cy="1734710"/>
            </a:xfrm>
            <a:prstGeom prst="rect">
              <a:avLst/>
            </a:prstGeom>
          </p:spPr>
        </p:pic>
        <p:sp>
          <p:nvSpPr>
            <p:cNvPr id="25" name="Oval 24">
              <a:extLst>
                <a:ext uri="{FF2B5EF4-FFF2-40B4-BE49-F238E27FC236}">
                  <a16:creationId xmlns:a16="http://schemas.microsoft.com/office/drawing/2014/main" xmlns="" id="{267081D1-DF8D-E742-B9A2-D57BE22069D4}"/>
                </a:ext>
              </a:extLst>
            </p:cNvPr>
            <p:cNvSpPr/>
            <p:nvPr/>
          </p:nvSpPr>
          <p:spPr>
            <a:xfrm>
              <a:off x="5555641" y="1654412"/>
              <a:ext cx="4319129" cy="2836184"/>
            </a:xfrm>
            <a:prstGeom prst="ellipse">
              <a:avLst/>
            </a:prstGeom>
            <a:noFill/>
            <a:ln w="44450">
              <a:solidFill>
                <a:srgbClr val="009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300"/>
            </a:p>
          </p:txBody>
        </p:sp>
      </p:grpSp>
      <p:sp>
        <p:nvSpPr>
          <p:cNvPr id="29" name="Title 1">
            <a:extLst>
              <a:ext uri="{FF2B5EF4-FFF2-40B4-BE49-F238E27FC236}">
                <a16:creationId xmlns:a16="http://schemas.microsoft.com/office/drawing/2014/main" xmlns="" id="{E1E4C86E-766B-CF44-B9B8-9BDFE20D5F04}"/>
              </a:ext>
            </a:extLst>
          </p:cNvPr>
          <p:cNvSpPr txBox="1">
            <a:spLocks/>
          </p:cNvSpPr>
          <p:nvPr/>
        </p:nvSpPr>
        <p:spPr>
          <a:xfrm>
            <a:off x="3071483" y="5135275"/>
            <a:ext cx="5164454" cy="880892"/>
          </a:xfrm>
          <a:prstGeom prst="rect">
            <a:avLst/>
          </a:prstGeom>
          <a:ln w="12700">
            <a:miter lim="400000"/>
          </a:ln>
          <a:extLst>
            <a:ext uri="{C572A759-6A51-4108-AA02-DFA0A04FC94B}">
              <ma14:wrappingTextBoxFlag xmlns="" xmlns:mc="http://schemas.openxmlformats.org/markup-compatibility/2006" xmlns:mv="urn:schemas-microsoft-com:mac:vml" xmlns:ma14="http://schemas.microsoft.com/office/mac/drawingml/2011/main" val="1"/>
            </a:ext>
          </a:extLst>
        </p:spPr>
        <p:txBody>
          <a:bodyPr lIns="38097" tIns="38097" rIns="38097" bIns="38097" anchor="b"/>
          <a:lstStyle>
            <a:lvl1pPr marL="0" marR="0" indent="0" algn="l" defTabSz="546060" rtl="0" latinLnBrk="0">
              <a:lnSpc>
                <a:spcPct val="100000"/>
              </a:lnSpc>
              <a:spcBef>
                <a:spcPts val="0"/>
              </a:spcBef>
              <a:spcAft>
                <a:spcPts val="0"/>
              </a:spcAft>
              <a:buClrTx/>
              <a:buSzTx/>
              <a:buFontTx/>
              <a:buNone/>
              <a:tabLst/>
              <a:defRPr sz="4800" b="1" i="0" u="none" strike="noStrike" cap="none" spc="0" baseline="0">
                <a:ln>
                  <a:noFill/>
                </a:ln>
                <a:solidFill>
                  <a:schemeClr val="accent3">
                    <a:lumMod val="50000"/>
                  </a:schemeClr>
                </a:solidFill>
                <a:uFillTx/>
                <a:latin typeface="Helvetica" pitchFamily="2" charset="0"/>
                <a:ea typeface="+mn-ea"/>
                <a:cs typeface="+mn-cs"/>
                <a:sym typeface="Helvetica Neue Light"/>
              </a:defRPr>
            </a:lvl1pPr>
            <a:lvl2pPr marL="0" marR="0" indent="228584" algn="l" defTabSz="546060" rtl="0" latinLnBrk="0">
              <a:lnSpc>
                <a:spcPct val="100000"/>
              </a:lnSpc>
              <a:spcBef>
                <a:spcPts val="0"/>
              </a:spcBef>
              <a:spcAft>
                <a:spcPts val="0"/>
              </a:spcAft>
              <a:buClrTx/>
              <a:buSzTx/>
              <a:buFontTx/>
              <a:buNone/>
              <a:tabLst/>
              <a:defRPr sz="4800" b="0" i="0" u="none" strike="noStrike" cap="none" spc="0" baseline="0">
                <a:ln>
                  <a:noFill/>
                </a:ln>
                <a:solidFill>
                  <a:srgbClr val="72B2DA"/>
                </a:solidFill>
                <a:uFillTx/>
                <a:latin typeface="+mn-lt"/>
                <a:ea typeface="+mn-ea"/>
                <a:cs typeface="+mn-cs"/>
                <a:sym typeface="Helvetica Neue Light"/>
              </a:defRPr>
            </a:lvl2pPr>
            <a:lvl3pPr marL="0" marR="0" indent="457167" algn="l" defTabSz="546060" rtl="0" latinLnBrk="0">
              <a:lnSpc>
                <a:spcPct val="100000"/>
              </a:lnSpc>
              <a:spcBef>
                <a:spcPts val="0"/>
              </a:spcBef>
              <a:spcAft>
                <a:spcPts val="0"/>
              </a:spcAft>
              <a:buClrTx/>
              <a:buSzTx/>
              <a:buFontTx/>
              <a:buNone/>
              <a:tabLst/>
              <a:defRPr sz="4800" b="0" i="0" u="none" strike="noStrike" cap="none" spc="0" baseline="0">
                <a:ln>
                  <a:noFill/>
                </a:ln>
                <a:solidFill>
                  <a:srgbClr val="72B2DA"/>
                </a:solidFill>
                <a:uFillTx/>
                <a:latin typeface="+mn-lt"/>
                <a:ea typeface="+mn-ea"/>
                <a:cs typeface="+mn-cs"/>
                <a:sym typeface="Helvetica Neue Light"/>
              </a:defRPr>
            </a:lvl3pPr>
            <a:lvl4pPr marL="0" marR="0" indent="685750" algn="l" defTabSz="546060" rtl="0" latinLnBrk="0">
              <a:lnSpc>
                <a:spcPct val="100000"/>
              </a:lnSpc>
              <a:spcBef>
                <a:spcPts val="0"/>
              </a:spcBef>
              <a:spcAft>
                <a:spcPts val="0"/>
              </a:spcAft>
              <a:buClrTx/>
              <a:buSzTx/>
              <a:buFontTx/>
              <a:buNone/>
              <a:tabLst/>
              <a:defRPr sz="4800" b="0" i="0" u="none" strike="noStrike" cap="none" spc="0" baseline="0">
                <a:ln>
                  <a:noFill/>
                </a:ln>
                <a:solidFill>
                  <a:srgbClr val="72B2DA"/>
                </a:solidFill>
                <a:uFillTx/>
                <a:latin typeface="+mn-lt"/>
                <a:ea typeface="+mn-ea"/>
                <a:cs typeface="+mn-cs"/>
                <a:sym typeface="Helvetica Neue Light"/>
              </a:defRPr>
            </a:lvl4pPr>
            <a:lvl5pPr marL="0" marR="0" indent="914332" algn="l" defTabSz="546060" rtl="0" latinLnBrk="0">
              <a:lnSpc>
                <a:spcPct val="100000"/>
              </a:lnSpc>
              <a:spcBef>
                <a:spcPts val="0"/>
              </a:spcBef>
              <a:spcAft>
                <a:spcPts val="0"/>
              </a:spcAft>
              <a:buClrTx/>
              <a:buSzTx/>
              <a:buFontTx/>
              <a:buNone/>
              <a:tabLst/>
              <a:defRPr sz="4800" b="0" i="0" u="none" strike="noStrike" cap="none" spc="0" baseline="0">
                <a:ln>
                  <a:noFill/>
                </a:ln>
                <a:solidFill>
                  <a:srgbClr val="72B2DA"/>
                </a:solidFill>
                <a:uFillTx/>
                <a:latin typeface="+mn-lt"/>
                <a:ea typeface="+mn-ea"/>
                <a:cs typeface="+mn-cs"/>
                <a:sym typeface="Helvetica Neue Light"/>
              </a:defRPr>
            </a:lvl5pPr>
            <a:lvl6pPr marL="0" marR="0" indent="1142914" algn="l" defTabSz="546060" rtl="0" latinLnBrk="0">
              <a:lnSpc>
                <a:spcPct val="100000"/>
              </a:lnSpc>
              <a:spcBef>
                <a:spcPts val="0"/>
              </a:spcBef>
              <a:spcAft>
                <a:spcPts val="0"/>
              </a:spcAft>
              <a:buClrTx/>
              <a:buSzTx/>
              <a:buFontTx/>
              <a:buNone/>
              <a:tabLst/>
              <a:defRPr sz="4800" b="0" i="0" u="none" strike="noStrike" cap="none" spc="0" baseline="0">
                <a:ln>
                  <a:noFill/>
                </a:ln>
                <a:solidFill>
                  <a:srgbClr val="72B2DA"/>
                </a:solidFill>
                <a:uFillTx/>
                <a:latin typeface="+mn-lt"/>
                <a:ea typeface="+mn-ea"/>
                <a:cs typeface="+mn-cs"/>
                <a:sym typeface="Helvetica Neue Light"/>
              </a:defRPr>
            </a:lvl6pPr>
            <a:lvl7pPr marL="0" marR="0" indent="1371498" algn="l" defTabSz="546060" rtl="0" latinLnBrk="0">
              <a:lnSpc>
                <a:spcPct val="100000"/>
              </a:lnSpc>
              <a:spcBef>
                <a:spcPts val="0"/>
              </a:spcBef>
              <a:spcAft>
                <a:spcPts val="0"/>
              </a:spcAft>
              <a:buClrTx/>
              <a:buSzTx/>
              <a:buFontTx/>
              <a:buNone/>
              <a:tabLst/>
              <a:defRPr sz="4800" b="0" i="0" u="none" strike="noStrike" cap="none" spc="0" baseline="0">
                <a:ln>
                  <a:noFill/>
                </a:ln>
                <a:solidFill>
                  <a:srgbClr val="72B2DA"/>
                </a:solidFill>
                <a:uFillTx/>
                <a:latin typeface="+mn-lt"/>
                <a:ea typeface="+mn-ea"/>
                <a:cs typeface="+mn-cs"/>
                <a:sym typeface="Helvetica Neue Light"/>
              </a:defRPr>
            </a:lvl7pPr>
            <a:lvl8pPr marL="0" marR="0" indent="1600080" algn="l" defTabSz="546060" rtl="0" latinLnBrk="0">
              <a:lnSpc>
                <a:spcPct val="100000"/>
              </a:lnSpc>
              <a:spcBef>
                <a:spcPts val="0"/>
              </a:spcBef>
              <a:spcAft>
                <a:spcPts val="0"/>
              </a:spcAft>
              <a:buClrTx/>
              <a:buSzTx/>
              <a:buFontTx/>
              <a:buNone/>
              <a:tabLst/>
              <a:defRPr sz="4800" b="0" i="0" u="none" strike="noStrike" cap="none" spc="0" baseline="0">
                <a:ln>
                  <a:noFill/>
                </a:ln>
                <a:solidFill>
                  <a:srgbClr val="72B2DA"/>
                </a:solidFill>
                <a:uFillTx/>
                <a:latin typeface="+mn-lt"/>
                <a:ea typeface="+mn-ea"/>
                <a:cs typeface="+mn-cs"/>
                <a:sym typeface="Helvetica Neue Light"/>
              </a:defRPr>
            </a:lvl8pPr>
            <a:lvl9pPr marL="0" marR="0" indent="1828664" algn="l" defTabSz="546060" rtl="0" latinLnBrk="0">
              <a:lnSpc>
                <a:spcPct val="100000"/>
              </a:lnSpc>
              <a:spcBef>
                <a:spcPts val="0"/>
              </a:spcBef>
              <a:spcAft>
                <a:spcPts val="0"/>
              </a:spcAft>
              <a:buClrTx/>
              <a:buSzTx/>
              <a:buFontTx/>
              <a:buNone/>
              <a:tabLst/>
              <a:defRPr sz="4800" b="0" i="0" u="none" strike="noStrike" cap="none" spc="0" baseline="0">
                <a:ln>
                  <a:noFill/>
                </a:ln>
                <a:solidFill>
                  <a:srgbClr val="72B2DA"/>
                </a:solidFill>
                <a:uFillTx/>
                <a:latin typeface="+mn-lt"/>
                <a:ea typeface="+mn-ea"/>
                <a:cs typeface="+mn-cs"/>
                <a:sym typeface="Helvetica Neue Light"/>
              </a:defRPr>
            </a:lvl9pPr>
          </a:lstStyle>
          <a:p>
            <a:pPr hangingPunct="1"/>
            <a:endParaRPr lang="en-US" sz="2400" dirty="0">
              <a:solidFill>
                <a:schemeClr val="tx2"/>
              </a:solidFill>
            </a:endParaRPr>
          </a:p>
        </p:txBody>
      </p:sp>
      <p:grpSp>
        <p:nvGrpSpPr>
          <p:cNvPr id="9" name="Group 8">
            <a:extLst>
              <a:ext uri="{FF2B5EF4-FFF2-40B4-BE49-F238E27FC236}">
                <a16:creationId xmlns:a16="http://schemas.microsoft.com/office/drawing/2014/main" xmlns="" id="{D3DB2ACF-593B-8878-0F20-946F9250B295}"/>
              </a:ext>
            </a:extLst>
          </p:cNvPr>
          <p:cNvGrpSpPr/>
          <p:nvPr/>
        </p:nvGrpSpPr>
        <p:grpSpPr>
          <a:xfrm>
            <a:off x="1041750" y="3742139"/>
            <a:ext cx="3095594" cy="1871841"/>
            <a:chOff x="7597509" y="4610921"/>
            <a:chExt cx="4554522" cy="2922876"/>
          </a:xfrm>
        </p:grpSpPr>
        <p:sp>
          <p:nvSpPr>
            <p:cNvPr id="22" name="Oval 21">
              <a:extLst>
                <a:ext uri="{FF2B5EF4-FFF2-40B4-BE49-F238E27FC236}">
                  <a16:creationId xmlns:a16="http://schemas.microsoft.com/office/drawing/2014/main" xmlns="" id="{1B07890B-3AE0-B44F-AEE2-883517D83B57}"/>
                </a:ext>
              </a:extLst>
            </p:cNvPr>
            <p:cNvSpPr/>
            <p:nvPr/>
          </p:nvSpPr>
          <p:spPr>
            <a:xfrm>
              <a:off x="7597509" y="4610921"/>
              <a:ext cx="4554522" cy="2922876"/>
            </a:xfrm>
            <a:prstGeom prst="ellipse">
              <a:avLst/>
            </a:pr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300"/>
            </a:p>
          </p:txBody>
        </p:sp>
        <p:pic>
          <p:nvPicPr>
            <p:cNvPr id="30" name="Picture 29" descr="Logo&#10;&#10;Description automatically generated with medium confidence">
              <a:extLst>
                <a:ext uri="{FF2B5EF4-FFF2-40B4-BE49-F238E27FC236}">
                  <a16:creationId xmlns:a16="http://schemas.microsoft.com/office/drawing/2014/main" xmlns="" id="{2BAED388-6ECE-374A-A23C-38735018A3F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896997" y="5250284"/>
              <a:ext cx="4012569" cy="1654350"/>
            </a:xfrm>
            <a:prstGeom prst="rect">
              <a:avLst/>
            </a:prstGeom>
          </p:spPr>
        </p:pic>
      </p:grpSp>
      <p:grpSp>
        <p:nvGrpSpPr>
          <p:cNvPr id="8" name="Group 7">
            <a:extLst>
              <a:ext uri="{FF2B5EF4-FFF2-40B4-BE49-F238E27FC236}">
                <a16:creationId xmlns:a16="http://schemas.microsoft.com/office/drawing/2014/main" xmlns="" id="{C020FA1C-80FF-222A-8CBF-353065F4304D}"/>
              </a:ext>
            </a:extLst>
          </p:cNvPr>
          <p:cNvGrpSpPr/>
          <p:nvPr/>
        </p:nvGrpSpPr>
        <p:grpSpPr>
          <a:xfrm>
            <a:off x="4779500" y="2170522"/>
            <a:ext cx="2632999" cy="1790335"/>
            <a:chOff x="10602236" y="1688045"/>
            <a:chExt cx="4554522" cy="2922876"/>
          </a:xfrm>
        </p:grpSpPr>
        <p:sp>
          <p:nvSpPr>
            <p:cNvPr id="32" name="Oval 31">
              <a:extLst>
                <a:ext uri="{FF2B5EF4-FFF2-40B4-BE49-F238E27FC236}">
                  <a16:creationId xmlns:a16="http://schemas.microsoft.com/office/drawing/2014/main" xmlns="" id="{634BCECA-F03B-5C45-B646-2F2EAE9A5446}"/>
                </a:ext>
              </a:extLst>
            </p:cNvPr>
            <p:cNvSpPr/>
            <p:nvPr/>
          </p:nvSpPr>
          <p:spPr>
            <a:xfrm>
              <a:off x="10602236" y="1688045"/>
              <a:ext cx="4554522" cy="2922876"/>
            </a:xfrm>
            <a:prstGeom prst="ellipse">
              <a:avLst/>
            </a:prstGeom>
            <a:noFill/>
            <a:ln w="44450">
              <a:solidFill>
                <a:srgbClr val="7146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300"/>
            </a:p>
          </p:txBody>
        </p:sp>
        <p:pic>
          <p:nvPicPr>
            <p:cNvPr id="33" name="Picture 32" descr="A picture containing logo&#10;&#10;Description automatically generated">
              <a:extLst>
                <a:ext uri="{FF2B5EF4-FFF2-40B4-BE49-F238E27FC236}">
                  <a16:creationId xmlns:a16="http://schemas.microsoft.com/office/drawing/2014/main" xmlns="" id="{948529F5-D3BD-1140-8122-AF042FA1ADD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1211959" y="2181089"/>
              <a:ext cx="3437685" cy="1053212"/>
            </a:xfrm>
            <a:prstGeom prst="rect">
              <a:avLst/>
            </a:prstGeom>
          </p:spPr>
        </p:pic>
        <p:sp>
          <p:nvSpPr>
            <p:cNvPr id="34" name="TextBox 33">
              <a:extLst>
                <a:ext uri="{FF2B5EF4-FFF2-40B4-BE49-F238E27FC236}">
                  <a16:creationId xmlns:a16="http://schemas.microsoft.com/office/drawing/2014/main" xmlns="" id="{610C991D-17C7-D644-8549-639B62A2D732}"/>
                </a:ext>
              </a:extLst>
            </p:cNvPr>
            <p:cNvSpPr txBox="1"/>
            <p:nvPr/>
          </p:nvSpPr>
          <p:spPr>
            <a:xfrm>
              <a:off x="10997071" y="3241806"/>
              <a:ext cx="3867463" cy="7797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a:r>
                <a:rPr lang="en-US" sz="1650" dirty="0">
                  <a:solidFill>
                    <a:srgbClr val="B380B4"/>
                  </a:solidFill>
                  <a:latin typeface="OPTIVagRound-Bold" pitchFamily="2" charset="0"/>
                </a:rPr>
                <a:t>Self-paced Training for </a:t>
              </a:r>
            </a:p>
            <a:p>
              <a:pPr algn="ctr"/>
              <a:r>
                <a:rPr lang="en-US" sz="1650" dirty="0">
                  <a:solidFill>
                    <a:srgbClr val="B380B4"/>
                  </a:solidFill>
                  <a:latin typeface="OPTIVagRound-Bold" pitchFamily="2" charset="0"/>
                </a:rPr>
                <a:t>Youth Workers</a:t>
              </a:r>
            </a:p>
          </p:txBody>
        </p:sp>
      </p:grpSp>
      <p:pic>
        <p:nvPicPr>
          <p:cNvPr id="5" name="Picture 4" descr="Logo&#10;&#10;Description automatically generated">
            <a:extLst>
              <a:ext uri="{FF2B5EF4-FFF2-40B4-BE49-F238E27FC236}">
                <a16:creationId xmlns:a16="http://schemas.microsoft.com/office/drawing/2014/main" xmlns="" id="{C69A3445-DC8C-A5A1-937D-243B181BB9A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5209" y="5806548"/>
            <a:ext cx="2180933" cy="917720"/>
          </a:xfrm>
          <a:prstGeom prst="rect">
            <a:avLst/>
          </a:prstGeom>
        </p:spPr>
      </p:pic>
      <p:pic>
        <p:nvPicPr>
          <p:cNvPr id="6" name="Picture 5" descr="Qr code&#10;&#10;Description automatically generated">
            <a:extLst>
              <a:ext uri="{FF2B5EF4-FFF2-40B4-BE49-F238E27FC236}">
                <a16:creationId xmlns:a16="http://schemas.microsoft.com/office/drawing/2014/main" xmlns="" id="{F036E161-0FDE-749A-886D-FD67DA9DF9B9}"/>
              </a:ext>
            </a:extLst>
          </p:cNvPr>
          <p:cNvPicPr>
            <a:picLocks noChangeAspect="1"/>
          </p:cNvPicPr>
          <p:nvPr/>
        </p:nvPicPr>
        <p:blipFill>
          <a:blip r:embed="rId10"/>
          <a:stretch>
            <a:fillRect/>
          </a:stretch>
        </p:blipFill>
        <p:spPr>
          <a:xfrm>
            <a:off x="8708342" y="3361033"/>
            <a:ext cx="2429043" cy="2658301"/>
          </a:xfrm>
          <a:prstGeom prst="rect">
            <a:avLst/>
          </a:prstGeom>
        </p:spPr>
      </p:pic>
      <p:sp>
        <p:nvSpPr>
          <p:cNvPr id="2" name="TextBox 1">
            <a:extLst>
              <a:ext uri="{FF2B5EF4-FFF2-40B4-BE49-F238E27FC236}">
                <a16:creationId xmlns:a16="http://schemas.microsoft.com/office/drawing/2014/main" xmlns="" id="{41167792-DF5F-7329-5C38-7E998826698C}"/>
              </a:ext>
            </a:extLst>
          </p:cNvPr>
          <p:cNvSpPr txBox="1"/>
          <p:nvPr/>
        </p:nvSpPr>
        <p:spPr>
          <a:xfrm>
            <a:off x="8357857" y="2717533"/>
            <a:ext cx="3135321" cy="800219"/>
          </a:xfrm>
          <a:prstGeom prst="rect">
            <a:avLst/>
          </a:prstGeom>
          <a:noFill/>
        </p:spPr>
        <p:txBody>
          <a:bodyPr wrap="square" rtlCol="0">
            <a:spAutoFit/>
          </a:bodyPr>
          <a:lstStyle/>
          <a:p>
            <a:pPr algn="ctr"/>
            <a:r>
              <a:rPr lang="en-US" sz="2800" b="1" dirty="0">
                <a:solidFill>
                  <a:schemeClr val="accent5">
                    <a:lumMod val="75000"/>
                  </a:schemeClr>
                </a:solidFill>
                <a:latin typeface="OPTIVagRound-Bold"/>
              </a:rPr>
              <a:t>Want More Info?</a:t>
            </a:r>
            <a:endParaRPr lang="en-US" sz="2800" b="1" dirty="0">
              <a:solidFill>
                <a:schemeClr val="accent5">
                  <a:lumMod val="75000"/>
                </a:schemeClr>
              </a:solidFill>
              <a:latin typeface="OPTIVagRound-Bold" pitchFamily="2" charset="0"/>
            </a:endParaRPr>
          </a:p>
          <a:p>
            <a:endParaRPr lang="en-US" b="1" dirty="0"/>
          </a:p>
        </p:txBody>
      </p:sp>
      <p:pic>
        <p:nvPicPr>
          <p:cNvPr id="4" name="Picture 3" descr="Shape, polygon&#10;&#10;Description automatically generated">
            <a:extLst>
              <a:ext uri="{FF2B5EF4-FFF2-40B4-BE49-F238E27FC236}">
                <a16:creationId xmlns:a16="http://schemas.microsoft.com/office/drawing/2014/main" xmlns="" id="{5A59E5D5-4B02-9CD6-E87D-2A2D321E6B98}"/>
              </a:ext>
            </a:extLst>
          </p:cNvPr>
          <p:cNvPicPr>
            <a:picLocks noChangeAspect="1"/>
          </p:cNvPicPr>
          <p:nvPr/>
        </p:nvPicPr>
        <p:blipFill>
          <a:blip r:embed="rId11"/>
          <a:stretch>
            <a:fillRect/>
          </a:stretch>
        </p:blipFill>
        <p:spPr>
          <a:xfrm>
            <a:off x="4323031" y="3960857"/>
            <a:ext cx="1912837" cy="1793284"/>
          </a:xfrm>
          <a:prstGeom prst="rect">
            <a:avLst/>
          </a:prstGeom>
        </p:spPr>
      </p:pic>
      <p:sp>
        <p:nvSpPr>
          <p:cNvPr id="11" name="TextBox 10">
            <a:extLst>
              <a:ext uri="{FF2B5EF4-FFF2-40B4-BE49-F238E27FC236}">
                <a16:creationId xmlns:a16="http://schemas.microsoft.com/office/drawing/2014/main" xmlns="" id="{9965DDF4-E15C-E2FF-34B7-5BA900E297FF}"/>
              </a:ext>
            </a:extLst>
          </p:cNvPr>
          <p:cNvSpPr txBox="1"/>
          <p:nvPr/>
        </p:nvSpPr>
        <p:spPr>
          <a:xfrm>
            <a:off x="6729984" y="6024944"/>
            <a:ext cx="6096000" cy="523220"/>
          </a:xfrm>
          <a:prstGeom prst="rect">
            <a:avLst/>
          </a:prstGeom>
          <a:noFill/>
        </p:spPr>
        <p:txBody>
          <a:bodyPr wrap="square">
            <a:spAutoFit/>
          </a:bodyPr>
          <a:lstStyle/>
          <a:p>
            <a:pPr algn="ctr"/>
            <a:r>
              <a:rPr lang="en-US" sz="2800" b="1" dirty="0">
                <a:solidFill>
                  <a:schemeClr val="accent5">
                    <a:lumMod val="75000"/>
                  </a:schemeClr>
                </a:solidFill>
                <a:latin typeface="OPTIVagRound-Bold"/>
              </a:rPr>
              <a:t>Email: </a:t>
            </a:r>
            <a:r>
              <a:rPr lang="en-US" sz="2800" b="1" dirty="0" err="1">
                <a:solidFill>
                  <a:schemeClr val="accent5">
                    <a:lumMod val="75000"/>
                  </a:schemeClr>
                </a:solidFill>
                <a:latin typeface="OPTIVagRound-Bold"/>
              </a:rPr>
              <a:t>paxarizona@paxis.org</a:t>
            </a:r>
            <a:endParaRPr lang="en-US" sz="2800" b="1" dirty="0">
              <a:solidFill>
                <a:schemeClr val="accent5">
                  <a:lumMod val="75000"/>
                </a:schemeClr>
              </a:solidFill>
              <a:latin typeface="OPTIVagRound-Bold" pitchFamily="2" charset="0"/>
            </a:endParaRPr>
          </a:p>
        </p:txBody>
      </p:sp>
    </p:spTree>
    <p:extLst>
      <p:ext uri="{BB962C8B-B14F-4D97-AF65-F5344CB8AC3E}">
        <p14:creationId xmlns:p14="http://schemas.microsoft.com/office/powerpoint/2010/main" val="3946513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3B17BEA1-4773-C64D-8F92-AC01E4290FAC}"/>
              </a:ext>
            </a:extLst>
          </p:cNvPr>
          <p:cNvSpPr/>
          <p:nvPr/>
        </p:nvSpPr>
        <p:spPr>
          <a:xfrm>
            <a:off x="3981846" y="1729049"/>
            <a:ext cx="7754290" cy="41563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xmlns="" id="{5F55C94E-FFC6-5243-80D4-ADCF9A2601C9}"/>
              </a:ext>
            </a:extLst>
          </p:cNvPr>
          <p:cNvSpPr>
            <a:spLocks noGrp="1"/>
          </p:cNvSpPr>
          <p:nvPr>
            <p:ph type="title"/>
          </p:nvPr>
        </p:nvSpPr>
        <p:spPr>
          <a:xfrm>
            <a:off x="777701" y="490659"/>
            <a:ext cx="10688394" cy="1238390"/>
          </a:xfrm>
        </p:spPr>
        <p:txBody>
          <a:bodyPr>
            <a:noAutofit/>
          </a:bodyPr>
          <a:lstStyle/>
          <a:p>
            <a:pPr algn="ctr"/>
            <a:r>
              <a:rPr lang="en-US" sz="3600" b="1" dirty="0">
                <a:solidFill>
                  <a:schemeClr val="accent5"/>
                </a:solidFill>
                <a:latin typeface="OPTIVagRound-Bold"/>
              </a:rPr>
              <a:t>Community-based PAX Trainings </a:t>
            </a:r>
            <a:br>
              <a:rPr lang="en-US" sz="3600" b="1" dirty="0">
                <a:solidFill>
                  <a:schemeClr val="accent5"/>
                </a:solidFill>
                <a:latin typeface="OPTIVagRound-Bold"/>
              </a:rPr>
            </a:br>
            <a:r>
              <a:rPr lang="en-US" sz="3600" b="1" dirty="0">
                <a:solidFill>
                  <a:schemeClr val="accent5"/>
                </a:solidFill>
                <a:latin typeface="OPTIVagRound-Bold" pitchFamily="2" charset="0"/>
              </a:rPr>
              <a:t>for Arizona!</a:t>
            </a:r>
            <a:br>
              <a:rPr lang="en-US" sz="3600" b="1" dirty="0">
                <a:solidFill>
                  <a:schemeClr val="accent5"/>
                </a:solidFill>
                <a:latin typeface="OPTIVagRound-Bold" pitchFamily="2" charset="0"/>
              </a:rPr>
            </a:br>
            <a:endParaRPr lang="en-US" sz="3600" b="1" i="1" dirty="0"/>
          </a:p>
        </p:txBody>
      </p:sp>
      <p:sp>
        <p:nvSpPr>
          <p:cNvPr id="2" name="TextBox 1">
            <a:extLst>
              <a:ext uri="{FF2B5EF4-FFF2-40B4-BE49-F238E27FC236}">
                <a16:creationId xmlns:a16="http://schemas.microsoft.com/office/drawing/2014/main" xmlns="" id="{77FA5CE8-779F-AA42-B848-35E0A99FDB8B}"/>
              </a:ext>
            </a:extLst>
          </p:cNvPr>
          <p:cNvSpPr txBox="1"/>
          <p:nvPr/>
        </p:nvSpPr>
        <p:spPr>
          <a:xfrm>
            <a:off x="6412188" y="2343501"/>
            <a:ext cx="5301888" cy="2554545"/>
          </a:xfrm>
          <a:prstGeom prst="rect">
            <a:avLst/>
          </a:prstGeom>
          <a:noFill/>
        </p:spPr>
        <p:txBody>
          <a:bodyPr wrap="square" rtlCol="0">
            <a:spAutoFit/>
          </a:bodyPr>
          <a:lstStyle/>
          <a:p>
            <a:r>
              <a:rPr lang="en-US" sz="2000" dirty="0"/>
              <a:t>In 2021, PAXIS Institute trained 674 Arizona community-based professionals who work directly with children to implement PAX. These included professionals who work with children outside of school in a number of different fields including: congregate care staff, clinicians, behavioral health technicians, youth workers and more.</a:t>
            </a:r>
          </a:p>
        </p:txBody>
      </p:sp>
      <p:pic>
        <p:nvPicPr>
          <p:cNvPr id="6" name="Picture 5" descr="Logo&#10;&#10;Description automatically generated">
            <a:extLst>
              <a:ext uri="{FF2B5EF4-FFF2-40B4-BE49-F238E27FC236}">
                <a16:creationId xmlns:a16="http://schemas.microsoft.com/office/drawing/2014/main" xmlns="" id="{5EE07604-BA84-354B-B6C1-C05075AAE548}"/>
              </a:ext>
            </a:extLst>
          </p:cNvPr>
          <p:cNvPicPr>
            <a:picLocks noChangeAspect="1"/>
          </p:cNvPicPr>
          <p:nvPr/>
        </p:nvPicPr>
        <p:blipFill>
          <a:blip r:embed="rId3"/>
          <a:stretch>
            <a:fillRect/>
          </a:stretch>
        </p:blipFill>
        <p:spPr>
          <a:xfrm>
            <a:off x="9529010" y="5517241"/>
            <a:ext cx="2482516" cy="1044623"/>
          </a:xfrm>
          <a:prstGeom prst="rect">
            <a:avLst/>
          </a:prstGeom>
        </p:spPr>
      </p:pic>
      <p:pic>
        <p:nvPicPr>
          <p:cNvPr id="4" name="Picture 3" descr="Logo&#10;&#10;Description automatically generated">
            <a:extLst>
              <a:ext uri="{FF2B5EF4-FFF2-40B4-BE49-F238E27FC236}">
                <a16:creationId xmlns:a16="http://schemas.microsoft.com/office/drawing/2014/main" xmlns="" id="{A4684420-84C5-339B-FA75-FE3F033E8D1A}"/>
              </a:ext>
            </a:extLst>
          </p:cNvPr>
          <p:cNvPicPr>
            <a:picLocks noChangeAspect="1"/>
          </p:cNvPicPr>
          <p:nvPr/>
        </p:nvPicPr>
        <p:blipFill>
          <a:blip r:embed="rId4"/>
          <a:stretch>
            <a:fillRect/>
          </a:stretch>
        </p:blipFill>
        <p:spPr>
          <a:xfrm>
            <a:off x="455864" y="5637074"/>
            <a:ext cx="2885026" cy="804958"/>
          </a:xfrm>
          <a:prstGeom prst="rect">
            <a:avLst/>
          </a:prstGeom>
        </p:spPr>
      </p:pic>
      <p:pic>
        <p:nvPicPr>
          <p:cNvPr id="9" name="Graphic 8">
            <a:extLst>
              <a:ext uri="{FF2B5EF4-FFF2-40B4-BE49-F238E27FC236}">
                <a16:creationId xmlns:a16="http://schemas.microsoft.com/office/drawing/2014/main" xmlns="" id="{09B07558-405E-6EDE-427B-5FB55884944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19055" y="1748990"/>
            <a:ext cx="6017743" cy="3705555"/>
          </a:xfrm>
          <a:prstGeom prst="rect">
            <a:avLst/>
          </a:prstGeom>
        </p:spPr>
      </p:pic>
    </p:spTree>
    <p:extLst>
      <p:ext uri="{BB962C8B-B14F-4D97-AF65-F5344CB8AC3E}">
        <p14:creationId xmlns:p14="http://schemas.microsoft.com/office/powerpoint/2010/main" val="921219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50ED9A4A-8F10-40B2-80A6-CDE6DA43C811}"/>
              </a:ext>
            </a:extLst>
          </p:cNvPr>
          <p:cNvSpPr/>
          <p:nvPr/>
        </p:nvSpPr>
        <p:spPr>
          <a:xfrm>
            <a:off x="1391661" y="284123"/>
            <a:ext cx="9665359" cy="646331"/>
          </a:xfrm>
          <a:prstGeom prst="rect">
            <a:avLst/>
          </a:prstGeom>
        </p:spPr>
        <p:txBody>
          <a:bodyPr wrap="square">
            <a:spAutoFit/>
          </a:bodyPr>
          <a:lstStyle/>
          <a:p>
            <a:pPr algn="ctr"/>
            <a:r>
              <a:rPr lang="en-US" sz="3600" b="1" dirty="0">
                <a:solidFill>
                  <a:schemeClr val="accent5"/>
                </a:solidFill>
                <a:latin typeface="OPTIVagRound-Bold" pitchFamily="2" charset="0"/>
              </a:rPr>
              <a:t>FY 22 AZ PAX Community Professionals  Trained</a:t>
            </a:r>
            <a:endParaRPr lang="en-US" sz="3600" dirty="0">
              <a:solidFill>
                <a:schemeClr val="accent5"/>
              </a:solidFill>
            </a:endParaRPr>
          </a:p>
        </p:txBody>
      </p:sp>
      <p:sp>
        <p:nvSpPr>
          <p:cNvPr id="6" name="TextBox 5">
            <a:extLst>
              <a:ext uri="{FF2B5EF4-FFF2-40B4-BE49-F238E27FC236}">
                <a16:creationId xmlns:a16="http://schemas.microsoft.com/office/drawing/2014/main" xmlns="" id="{24A92AAE-D331-65D4-C94D-7F0ACD7FBC8D}"/>
              </a:ext>
            </a:extLst>
          </p:cNvPr>
          <p:cNvSpPr txBox="1"/>
          <p:nvPr/>
        </p:nvSpPr>
        <p:spPr>
          <a:xfrm>
            <a:off x="700087" y="1864895"/>
            <a:ext cx="3287796" cy="4278094"/>
          </a:xfrm>
          <a:prstGeom prst="rect">
            <a:avLst/>
          </a:prstGeom>
          <a:noFill/>
        </p:spPr>
        <p:txBody>
          <a:bodyPr wrap="square" rtlCol="0">
            <a:spAutoFit/>
          </a:bodyPr>
          <a:lstStyle/>
          <a:p>
            <a:pPr marL="342900" indent="-342900">
              <a:buFont typeface="Wingdings" pitchFamily="2" charset="2"/>
              <a:buChar char="v"/>
            </a:pPr>
            <a:r>
              <a:rPr lang="en-US" sz="2000" dirty="0">
                <a:latin typeface="Helvetica" pitchFamily="2" charset="0"/>
              </a:rPr>
              <a:t>PAX Human Services </a:t>
            </a:r>
          </a:p>
          <a:p>
            <a:r>
              <a:rPr lang="en-US" sz="2000" dirty="0">
                <a:latin typeface="Helvetica" pitchFamily="2" charset="0"/>
              </a:rPr>
              <a:t>    </a:t>
            </a:r>
            <a:r>
              <a:rPr lang="en-US" sz="1600" dirty="0">
                <a:latin typeface="Helvetica" pitchFamily="2" charset="0"/>
              </a:rPr>
              <a:t>- YTD= 146</a:t>
            </a:r>
          </a:p>
          <a:p>
            <a:r>
              <a:rPr lang="en-US" sz="1600" dirty="0">
                <a:latin typeface="Helvetica" pitchFamily="2" charset="0"/>
              </a:rPr>
              <a:t>     - Projected by 9/30 = 265</a:t>
            </a:r>
          </a:p>
          <a:p>
            <a:endParaRPr lang="en-US" sz="1600" dirty="0">
              <a:latin typeface="Helvetica" pitchFamily="2" charset="0"/>
            </a:endParaRPr>
          </a:p>
          <a:p>
            <a:pPr marL="342900" indent="-342900">
              <a:buFont typeface="Wingdings" pitchFamily="2" charset="2"/>
              <a:buChar char="v"/>
            </a:pPr>
            <a:r>
              <a:rPr lang="en-US" sz="2000" dirty="0">
                <a:latin typeface="Helvetica" pitchFamily="2" charset="0"/>
              </a:rPr>
              <a:t>PAX Tools Community Educator </a:t>
            </a:r>
          </a:p>
          <a:p>
            <a:r>
              <a:rPr lang="en-US" sz="2000" dirty="0">
                <a:latin typeface="Helvetica" pitchFamily="2" charset="0"/>
              </a:rPr>
              <a:t>    </a:t>
            </a:r>
            <a:r>
              <a:rPr lang="en-US" sz="1600" dirty="0">
                <a:latin typeface="Helvetica" pitchFamily="2" charset="0"/>
              </a:rPr>
              <a:t> - YTD= 25</a:t>
            </a:r>
          </a:p>
          <a:p>
            <a:r>
              <a:rPr lang="en-US" sz="1600" dirty="0">
                <a:latin typeface="Helvetica" pitchFamily="2" charset="0"/>
              </a:rPr>
              <a:t>     - Projected by 9/30 = 93</a:t>
            </a:r>
          </a:p>
          <a:p>
            <a:endParaRPr lang="en-US" sz="1600" dirty="0">
              <a:latin typeface="Helvetica" pitchFamily="2" charset="0"/>
            </a:endParaRPr>
          </a:p>
          <a:p>
            <a:pPr marL="342900" indent="-342900">
              <a:buFont typeface="Wingdings" pitchFamily="2" charset="2"/>
              <a:buChar char="v"/>
            </a:pPr>
            <a:r>
              <a:rPr lang="en-US" sz="2000" dirty="0">
                <a:latin typeface="Helvetica" pitchFamily="2" charset="0"/>
              </a:rPr>
              <a:t>PAX Tools Youth Worker</a:t>
            </a:r>
          </a:p>
          <a:p>
            <a:r>
              <a:rPr lang="en-US" sz="2000" dirty="0">
                <a:latin typeface="Helvetica" pitchFamily="2" charset="0"/>
              </a:rPr>
              <a:t>    </a:t>
            </a:r>
            <a:r>
              <a:rPr lang="en-US" sz="1600" dirty="0">
                <a:latin typeface="Helvetica" pitchFamily="2" charset="0"/>
              </a:rPr>
              <a:t>- YTD= 61</a:t>
            </a:r>
          </a:p>
          <a:p>
            <a:r>
              <a:rPr lang="en-US" sz="1600" dirty="0">
                <a:latin typeface="Helvetica" pitchFamily="2" charset="0"/>
              </a:rPr>
              <a:t>     - Projected by 9/30= 95</a:t>
            </a:r>
          </a:p>
          <a:p>
            <a:endParaRPr lang="en-US" sz="1600" dirty="0">
              <a:latin typeface="Helvetica" pitchFamily="2" charset="0"/>
            </a:endParaRPr>
          </a:p>
          <a:p>
            <a:endParaRPr lang="en-US" sz="1600" dirty="0">
              <a:latin typeface="Helvetica" pitchFamily="2" charset="0"/>
            </a:endParaRPr>
          </a:p>
          <a:p>
            <a:endParaRPr lang="en-US" sz="2000" dirty="0">
              <a:latin typeface="Helvetica" pitchFamily="2" charset="0"/>
            </a:endParaRPr>
          </a:p>
        </p:txBody>
      </p:sp>
      <p:pic>
        <p:nvPicPr>
          <p:cNvPr id="3" name="Picture 2" descr="Chart, bar chart&#10;&#10;Description automatically generated">
            <a:extLst>
              <a:ext uri="{FF2B5EF4-FFF2-40B4-BE49-F238E27FC236}">
                <a16:creationId xmlns:a16="http://schemas.microsoft.com/office/drawing/2014/main" xmlns="" id="{524CCE44-CE05-3195-6796-AB04FB7827B5}"/>
              </a:ext>
            </a:extLst>
          </p:cNvPr>
          <p:cNvPicPr>
            <a:picLocks noChangeAspect="1"/>
          </p:cNvPicPr>
          <p:nvPr/>
        </p:nvPicPr>
        <p:blipFill>
          <a:blip r:embed="rId2"/>
          <a:stretch>
            <a:fillRect/>
          </a:stretch>
        </p:blipFill>
        <p:spPr>
          <a:xfrm>
            <a:off x="4317919" y="954357"/>
            <a:ext cx="7772400" cy="5829300"/>
          </a:xfrm>
          <a:prstGeom prst="rect">
            <a:avLst/>
          </a:prstGeom>
        </p:spPr>
      </p:pic>
    </p:spTree>
    <p:extLst>
      <p:ext uri="{BB962C8B-B14F-4D97-AF65-F5344CB8AC3E}">
        <p14:creationId xmlns:p14="http://schemas.microsoft.com/office/powerpoint/2010/main" val="3260648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92AAE-D331-65D4-C94D-7F0ACD7FBC8D}"/>
              </a:ext>
            </a:extLst>
          </p:cNvPr>
          <p:cNvSpPr txBox="1"/>
          <p:nvPr/>
        </p:nvSpPr>
        <p:spPr>
          <a:xfrm>
            <a:off x="700086" y="1864895"/>
            <a:ext cx="4148639" cy="4278094"/>
          </a:xfrm>
          <a:prstGeom prst="rect">
            <a:avLst/>
          </a:prstGeom>
          <a:noFill/>
        </p:spPr>
        <p:txBody>
          <a:bodyPr wrap="square" rtlCol="0">
            <a:spAutoFit/>
          </a:bodyPr>
          <a:lstStyle/>
          <a:p>
            <a:endParaRPr lang="en-US" sz="1600" dirty="0">
              <a:latin typeface="Helvetica" pitchFamily="2" charset="0"/>
            </a:endParaRPr>
          </a:p>
          <a:p>
            <a:r>
              <a:rPr lang="en-US" sz="2400" b="1" dirty="0">
                <a:latin typeface="Helvetica" pitchFamily="2" charset="0"/>
              </a:rPr>
              <a:t>Site-Specific trainings for:</a:t>
            </a:r>
          </a:p>
          <a:p>
            <a:pPr marL="285750" indent="-285750">
              <a:buFont typeface="Wingdings" pitchFamily="2" charset="2"/>
              <a:buChar char="v"/>
            </a:pPr>
            <a:endParaRPr lang="en-US" sz="2000" dirty="0">
              <a:latin typeface="Helvetica" pitchFamily="2" charset="0"/>
            </a:endParaRPr>
          </a:p>
          <a:p>
            <a:pPr marL="285750" indent="-285750">
              <a:buFont typeface="Wingdings" pitchFamily="2" charset="2"/>
              <a:buChar char="v"/>
            </a:pPr>
            <a:r>
              <a:rPr lang="en-US" sz="2000" dirty="0">
                <a:latin typeface="Helvetica" pitchFamily="2" charset="0"/>
              </a:rPr>
              <a:t>Touchstone</a:t>
            </a:r>
          </a:p>
          <a:p>
            <a:pPr marL="285750" indent="-285750">
              <a:buFont typeface="Wingdings" pitchFamily="2" charset="2"/>
              <a:buChar char="v"/>
            </a:pPr>
            <a:r>
              <a:rPr lang="en-US" sz="2000" dirty="0">
                <a:latin typeface="Helvetica" pitchFamily="2" charset="0"/>
              </a:rPr>
              <a:t>La Frontera </a:t>
            </a:r>
          </a:p>
          <a:p>
            <a:pPr marL="285750" indent="-285750">
              <a:buFont typeface="Wingdings" pitchFamily="2" charset="2"/>
              <a:buChar char="v"/>
            </a:pPr>
            <a:r>
              <a:rPr lang="en-US" sz="2000" dirty="0">
                <a:latin typeface="Helvetica" pitchFamily="2" charset="0"/>
              </a:rPr>
              <a:t>AZ Boys &amp; Girls Club </a:t>
            </a:r>
          </a:p>
          <a:p>
            <a:pPr marL="285750" indent="-285750">
              <a:buFont typeface="Wingdings" pitchFamily="2" charset="2"/>
              <a:buChar char="v"/>
            </a:pPr>
            <a:r>
              <a:rPr lang="en-US" sz="2000" dirty="0">
                <a:latin typeface="Helvetica" pitchFamily="2" charset="0"/>
              </a:rPr>
              <a:t>Mary’s Mission and Development Center</a:t>
            </a:r>
          </a:p>
          <a:p>
            <a:pPr marL="285750" indent="-285750">
              <a:buFont typeface="Wingdings" pitchFamily="2" charset="2"/>
              <a:buChar char="v"/>
            </a:pPr>
            <a:r>
              <a:rPr lang="en-US" sz="2000" dirty="0">
                <a:latin typeface="Helvetica" pitchFamily="2" charset="0"/>
              </a:rPr>
              <a:t>La Paloma</a:t>
            </a:r>
          </a:p>
          <a:p>
            <a:pPr marL="285750" indent="-285750">
              <a:buFont typeface="Wingdings" pitchFamily="2" charset="2"/>
              <a:buChar char="v"/>
            </a:pPr>
            <a:r>
              <a:rPr lang="en-US" sz="2000" dirty="0">
                <a:latin typeface="Helvetica" pitchFamily="2" charset="0"/>
              </a:rPr>
              <a:t>Pathways</a:t>
            </a:r>
          </a:p>
          <a:p>
            <a:pPr marL="285750" indent="-285750">
              <a:buFont typeface="Wingdings" pitchFamily="2" charset="2"/>
              <a:buChar char="v"/>
            </a:pPr>
            <a:r>
              <a:rPr lang="en-US" sz="2000" dirty="0">
                <a:latin typeface="Helvetica" pitchFamily="2" charset="0"/>
              </a:rPr>
              <a:t>Bayless Healthcare</a:t>
            </a:r>
          </a:p>
          <a:p>
            <a:pPr marL="285750" indent="-285750">
              <a:buFont typeface="Wingdings" pitchFamily="2" charset="2"/>
              <a:buChar char="v"/>
            </a:pPr>
            <a:endParaRPr lang="en-US" sz="1600" dirty="0">
              <a:latin typeface="Helvetica" pitchFamily="2" charset="0"/>
            </a:endParaRPr>
          </a:p>
          <a:p>
            <a:endParaRPr lang="en-US" sz="1600" dirty="0">
              <a:latin typeface="Helvetica" pitchFamily="2" charset="0"/>
            </a:endParaRPr>
          </a:p>
          <a:p>
            <a:endParaRPr lang="en-US" sz="2000" dirty="0">
              <a:latin typeface="Helvetica" pitchFamily="2" charset="0"/>
            </a:endParaRPr>
          </a:p>
        </p:txBody>
      </p:sp>
      <p:pic>
        <p:nvPicPr>
          <p:cNvPr id="7" name="Picture 6" descr="Logo&#10;&#10;Description automatically generated">
            <a:extLst>
              <a:ext uri="{FF2B5EF4-FFF2-40B4-BE49-F238E27FC236}">
                <a16:creationId xmlns:a16="http://schemas.microsoft.com/office/drawing/2014/main" xmlns="" id="{9A9CDEAE-0AAA-E344-0EED-5C952DAB2AFC}"/>
              </a:ext>
            </a:extLst>
          </p:cNvPr>
          <p:cNvPicPr>
            <a:picLocks noChangeAspect="1"/>
          </p:cNvPicPr>
          <p:nvPr/>
        </p:nvPicPr>
        <p:blipFill>
          <a:blip r:embed="rId2"/>
          <a:stretch>
            <a:fillRect/>
          </a:stretch>
        </p:blipFill>
        <p:spPr>
          <a:xfrm>
            <a:off x="10020801" y="49966"/>
            <a:ext cx="2171199" cy="913623"/>
          </a:xfrm>
          <a:prstGeom prst="rect">
            <a:avLst/>
          </a:prstGeom>
        </p:spPr>
      </p:pic>
      <p:pic>
        <p:nvPicPr>
          <p:cNvPr id="8" name="Picture 7" descr="Logo&#10;&#10;Description automatically generated">
            <a:extLst>
              <a:ext uri="{FF2B5EF4-FFF2-40B4-BE49-F238E27FC236}">
                <a16:creationId xmlns:a16="http://schemas.microsoft.com/office/drawing/2014/main" xmlns="" id="{EFCA06C0-182F-AA0A-F185-1E8CFA1049CA}"/>
              </a:ext>
            </a:extLst>
          </p:cNvPr>
          <p:cNvPicPr>
            <a:picLocks noChangeAspect="1"/>
          </p:cNvPicPr>
          <p:nvPr/>
        </p:nvPicPr>
        <p:blipFill>
          <a:blip r:embed="rId3"/>
          <a:stretch>
            <a:fillRect/>
          </a:stretch>
        </p:blipFill>
        <p:spPr>
          <a:xfrm>
            <a:off x="142875" y="49966"/>
            <a:ext cx="2537113" cy="707886"/>
          </a:xfrm>
          <a:prstGeom prst="rect">
            <a:avLst/>
          </a:prstGeom>
        </p:spPr>
      </p:pic>
      <p:sp>
        <p:nvSpPr>
          <p:cNvPr id="5" name="Rectangle 4">
            <a:extLst>
              <a:ext uri="{FF2B5EF4-FFF2-40B4-BE49-F238E27FC236}">
                <a16:creationId xmlns:a16="http://schemas.microsoft.com/office/drawing/2014/main" xmlns="" id="{50ED9A4A-8F10-40B2-80A6-CDE6DA43C811}"/>
              </a:ext>
            </a:extLst>
          </p:cNvPr>
          <p:cNvSpPr/>
          <p:nvPr/>
        </p:nvSpPr>
        <p:spPr>
          <a:xfrm>
            <a:off x="1331503" y="772163"/>
            <a:ext cx="9143981" cy="707886"/>
          </a:xfrm>
          <a:prstGeom prst="rect">
            <a:avLst/>
          </a:prstGeom>
        </p:spPr>
        <p:txBody>
          <a:bodyPr wrap="square">
            <a:spAutoFit/>
          </a:bodyPr>
          <a:lstStyle/>
          <a:p>
            <a:pPr algn="ctr"/>
            <a:r>
              <a:rPr lang="en-US" sz="4000" b="1" dirty="0">
                <a:solidFill>
                  <a:schemeClr val="accent5"/>
                </a:solidFill>
                <a:latin typeface="OPTIVagRound-Bold" pitchFamily="2" charset="0"/>
              </a:rPr>
              <a:t>FY 22 AZ PAX Tools Trainings </a:t>
            </a:r>
            <a:endParaRPr lang="en-US" sz="4000" dirty="0">
              <a:solidFill>
                <a:schemeClr val="accent5"/>
              </a:solidFill>
            </a:endParaRPr>
          </a:p>
        </p:txBody>
      </p:sp>
      <p:pic>
        <p:nvPicPr>
          <p:cNvPr id="4" name="Picture 3" descr="Graphical user interface, application&#10;&#10;Description automatically generated">
            <a:extLst>
              <a:ext uri="{FF2B5EF4-FFF2-40B4-BE49-F238E27FC236}">
                <a16:creationId xmlns:a16="http://schemas.microsoft.com/office/drawing/2014/main" xmlns="" id="{D2BBD820-3302-5AC0-C71B-231C34DF3A95}"/>
              </a:ext>
            </a:extLst>
          </p:cNvPr>
          <p:cNvPicPr>
            <a:picLocks noChangeAspect="1"/>
          </p:cNvPicPr>
          <p:nvPr/>
        </p:nvPicPr>
        <p:blipFill>
          <a:blip r:embed="rId4"/>
          <a:stretch>
            <a:fillRect/>
          </a:stretch>
        </p:blipFill>
        <p:spPr>
          <a:xfrm>
            <a:off x="5143500" y="1518274"/>
            <a:ext cx="6628447" cy="4971335"/>
          </a:xfrm>
          <a:prstGeom prst="rect">
            <a:avLst/>
          </a:prstGeom>
        </p:spPr>
      </p:pic>
    </p:spTree>
    <p:extLst>
      <p:ext uri="{BB962C8B-B14F-4D97-AF65-F5344CB8AC3E}">
        <p14:creationId xmlns:p14="http://schemas.microsoft.com/office/powerpoint/2010/main" val="3679302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A730683D-C9CB-BB11-BC68-3262F47AB9A6}"/>
              </a:ext>
            </a:extLst>
          </p:cNvPr>
          <p:cNvSpPr>
            <a:spLocks noGrp="1"/>
          </p:cNvSpPr>
          <p:nvPr>
            <p:ph idx="1"/>
          </p:nvPr>
        </p:nvSpPr>
        <p:spPr>
          <a:xfrm>
            <a:off x="558787" y="127353"/>
            <a:ext cx="11130455" cy="1046154"/>
          </a:xfrm>
        </p:spPr>
        <p:txBody>
          <a:bodyPr>
            <a:normAutofit fontScale="92500" lnSpcReduction="10000"/>
          </a:bodyPr>
          <a:lstStyle/>
          <a:p>
            <a:pPr marL="0" indent="0" algn="ctr">
              <a:spcAft>
                <a:spcPts val="1200"/>
              </a:spcAft>
              <a:buNone/>
            </a:pPr>
            <a:r>
              <a:rPr lang="en-US" sz="4000" b="1" dirty="0">
                <a:solidFill>
                  <a:srgbClr val="1593CC"/>
                </a:solidFill>
                <a:latin typeface="OPTIVagRound-Bold" pitchFamily="2" charset="0"/>
              </a:rPr>
              <a:t>PAX Tools Provide a Unified Approach to Behavior:</a:t>
            </a:r>
          </a:p>
        </p:txBody>
      </p:sp>
      <p:sp>
        <p:nvSpPr>
          <p:cNvPr id="7" name="TextBox 6">
            <a:extLst>
              <a:ext uri="{FF2B5EF4-FFF2-40B4-BE49-F238E27FC236}">
                <a16:creationId xmlns:a16="http://schemas.microsoft.com/office/drawing/2014/main" xmlns="" id="{704A7AB8-2EAD-0B6E-D636-D179B01FE77A}"/>
              </a:ext>
            </a:extLst>
          </p:cNvPr>
          <p:cNvSpPr txBox="1"/>
          <p:nvPr/>
        </p:nvSpPr>
        <p:spPr>
          <a:xfrm>
            <a:off x="2059261" y="6081382"/>
            <a:ext cx="8550867" cy="523220"/>
          </a:xfrm>
          <a:prstGeom prst="rect">
            <a:avLst/>
          </a:prstGeom>
          <a:solidFill>
            <a:schemeClr val="accent2">
              <a:lumMod val="20000"/>
              <a:lumOff val="80000"/>
              <a:alpha val="75000"/>
            </a:schemeClr>
          </a:solidFill>
        </p:spPr>
        <p:txBody>
          <a:bodyPr wrap="none" rtlCol="0">
            <a:spAutoFit/>
          </a:bodyPr>
          <a:lstStyle/>
          <a:p>
            <a:pPr algn="ctr"/>
            <a:r>
              <a:rPr lang="en-US" sz="2800" dirty="0"/>
              <a:t>Practical strategies that can be implemented immediately</a:t>
            </a:r>
          </a:p>
        </p:txBody>
      </p:sp>
      <p:grpSp>
        <p:nvGrpSpPr>
          <p:cNvPr id="8" name="Group 7">
            <a:extLst>
              <a:ext uri="{FF2B5EF4-FFF2-40B4-BE49-F238E27FC236}">
                <a16:creationId xmlns:a16="http://schemas.microsoft.com/office/drawing/2014/main" xmlns="" id="{F1D46936-CBD5-639E-3A88-AA4E743CF162}"/>
              </a:ext>
            </a:extLst>
          </p:cNvPr>
          <p:cNvGrpSpPr/>
          <p:nvPr/>
        </p:nvGrpSpPr>
        <p:grpSpPr>
          <a:xfrm>
            <a:off x="2059262" y="999518"/>
            <a:ext cx="7875412" cy="4755236"/>
            <a:chOff x="2970176" y="1485457"/>
            <a:chExt cx="6771991" cy="3741757"/>
          </a:xfrm>
        </p:grpSpPr>
        <p:sp>
          <p:nvSpPr>
            <p:cNvPr id="9" name="Round Diagonal Corner Rectangle 8">
              <a:extLst>
                <a:ext uri="{FF2B5EF4-FFF2-40B4-BE49-F238E27FC236}">
                  <a16:creationId xmlns:a16="http://schemas.microsoft.com/office/drawing/2014/main" xmlns="" id="{21A86230-8F1B-371D-8DCE-E7F996420307}"/>
                </a:ext>
              </a:extLst>
            </p:cNvPr>
            <p:cNvSpPr/>
            <p:nvPr/>
          </p:nvSpPr>
          <p:spPr>
            <a:xfrm rot="10800000">
              <a:off x="6388523" y="1509140"/>
              <a:ext cx="3334635" cy="1726675"/>
            </a:xfrm>
            <a:custGeom>
              <a:avLst/>
              <a:gdLst>
                <a:gd name="connsiteX0" fmla="*/ 287785 w 3334635"/>
                <a:gd name="connsiteY0" fmla="*/ 0 h 1726675"/>
                <a:gd name="connsiteX1" fmla="*/ 3334635 w 3334635"/>
                <a:gd name="connsiteY1" fmla="*/ 0 h 1726675"/>
                <a:gd name="connsiteX2" fmla="*/ 3334635 w 3334635"/>
                <a:gd name="connsiteY2" fmla="*/ 0 h 1726675"/>
                <a:gd name="connsiteX3" fmla="*/ 3334635 w 3334635"/>
                <a:gd name="connsiteY3" fmla="*/ 1438890 h 1726675"/>
                <a:gd name="connsiteX4" fmla="*/ 3046850 w 3334635"/>
                <a:gd name="connsiteY4" fmla="*/ 1726675 h 1726675"/>
                <a:gd name="connsiteX5" fmla="*/ 0 w 3334635"/>
                <a:gd name="connsiteY5" fmla="*/ 1726675 h 1726675"/>
                <a:gd name="connsiteX6" fmla="*/ 0 w 3334635"/>
                <a:gd name="connsiteY6" fmla="*/ 1726675 h 1726675"/>
                <a:gd name="connsiteX7" fmla="*/ 0 w 3334635"/>
                <a:gd name="connsiteY7" fmla="*/ 287785 h 1726675"/>
                <a:gd name="connsiteX8" fmla="*/ 287785 w 3334635"/>
                <a:gd name="connsiteY8" fmla="*/ 0 h 172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4635" h="1726675" fill="none" extrusionOk="0">
                  <a:moveTo>
                    <a:pt x="287785" y="0"/>
                  </a:moveTo>
                  <a:cubicBezTo>
                    <a:pt x="1395214" y="48231"/>
                    <a:pt x="2906416" y="-84455"/>
                    <a:pt x="3334635" y="0"/>
                  </a:cubicBezTo>
                  <a:lnTo>
                    <a:pt x="3334635" y="0"/>
                  </a:lnTo>
                  <a:cubicBezTo>
                    <a:pt x="3383594" y="415592"/>
                    <a:pt x="3402416" y="837010"/>
                    <a:pt x="3334635" y="1438890"/>
                  </a:cubicBezTo>
                  <a:cubicBezTo>
                    <a:pt x="3322935" y="1595937"/>
                    <a:pt x="3213915" y="1733321"/>
                    <a:pt x="3046850" y="1726675"/>
                  </a:cubicBezTo>
                  <a:cubicBezTo>
                    <a:pt x="1555281" y="1595721"/>
                    <a:pt x="1293098" y="1683101"/>
                    <a:pt x="0" y="1726675"/>
                  </a:cubicBezTo>
                  <a:lnTo>
                    <a:pt x="0" y="1726675"/>
                  </a:lnTo>
                  <a:cubicBezTo>
                    <a:pt x="86412" y="1446662"/>
                    <a:pt x="-82973" y="954552"/>
                    <a:pt x="0" y="287785"/>
                  </a:cubicBezTo>
                  <a:cubicBezTo>
                    <a:pt x="2083" y="127022"/>
                    <a:pt x="131487" y="-12422"/>
                    <a:pt x="287785" y="0"/>
                  </a:cubicBezTo>
                  <a:close/>
                </a:path>
                <a:path w="3334635" h="1726675" stroke="0" extrusionOk="0">
                  <a:moveTo>
                    <a:pt x="287785" y="0"/>
                  </a:moveTo>
                  <a:cubicBezTo>
                    <a:pt x="1253504" y="118645"/>
                    <a:pt x="2347564" y="116012"/>
                    <a:pt x="3334635" y="0"/>
                  </a:cubicBezTo>
                  <a:lnTo>
                    <a:pt x="3334635" y="0"/>
                  </a:lnTo>
                  <a:cubicBezTo>
                    <a:pt x="3433247" y="461815"/>
                    <a:pt x="3381330" y="910511"/>
                    <a:pt x="3334635" y="1438890"/>
                  </a:cubicBezTo>
                  <a:cubicBezTo>
                    <a:pt x="3327145" y="1605143"/>
                    <a:pt x="3204228" y="1735303"/>
                    <a:pt x="3046850" y="1726675"/>
                  </a:cubicBezTo>
                  <a:cubicBezTo>
                    <a:pt x="2736062" y="1746862"/>
                    <a:pt x="1508138" y="1879155"/>
                    <a:pt x="0" y="1726675"/>
                  </a:cubicBezTo>
                  <a:lnTo>
                    <a:pt x="0" y="1726675"/>
                  </a:lnTo>
                  <a:cubicBezTo>
                    <a:pt x="-115880" y="1230221"/>
                    <a:pt x="-53570" y="771006"/>
                    <a:pt x="0" y="287785"/>
                  </a:cubicBezTo>
                  <a:cubicBezTo>
                    <a:pt x="-29160" y="124381"/>
                    <a:pt x="126591" y="2123"/>
                    <a:pt x="287785" y="0"/>
                  </a:cubicBezTo>
                  <a:close/>
                </a:path>
              </a:pathLst>
            </a:custGeom>
            <a:solidFill>
              <a:schemeClr val="bg1"/>
            </a:solidFill>
            <a:ln w="38100">
              <a:solidFill>
                <a:srgbClr val="4BB9EA"/>
              </a:solidFill>
              <a:extLst>
                <a:ext uri="{C807C97D-BFC1-408E-A445-0C87EB9F89A2}">
                  <ask:lineSketchStyleProps xmlns:ask="http://schemas.microsoft.com/office/drawing/2018/sketchyshapes" xmlns="" sd="1219033472">
                    <a:prstGeom prst="round2Diag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a:extLst>
                <a:ext uri="{FF2B5EF4-FFF2-40B4-BE49-F238E27FC236}">
                  <a16:creationId xmlns:a16="http://schemas.microsoft.com/office/drawing/2014/main" xmlns="" id="{6F6810A9-C521-90B6-1812-A8E0888B5CB6}"/>
                </a:ext>
              </a:extLst>
            </p:cNvPr>
            <p:cNvSpPr/>
            <p:nvPr/>
          </p:nvSpPr>
          <p:spPr>
            <a:xfrm rot="5400000">
              <a:off x="7146997" y="2560563"/>
              <a:ext cx="1817689" cy="3364519"/>
            </a:xfrm>
            <a:custGeom>
              <a:avLst/>
              <a:gdLst>
                <a:gd name="connsiteX0" fmla="*/ 302954 w 1817689"/>
                <a:gd name="connsiteY0" fmla="*/ 0 h 3364519"/>
                <a:gd name="connsiteX1" fmla="*/ 1817689 w 1817689"/>
                <a:gd name="connsiteY1" fmla="*/ 0 h 3364519"/>
                <a:gd name="connsiteX2" fmla="*/ 1817689 w 1817689"/>
                <a:gd name="connsiteY2" fmla="*/ 0 h 3364519"/>
                <a:gd name="connsiteX3" fmla="*/ 1817689 w 1817689"/>
                <a:gd name="connsiteY3" fmla="*/ 3061565 h 3364519"/>
                <a:gd name="connsiteX4" fmla="*/ 1514735 w 1817689"/>
                <a:gd name="connsiteY4" fmla="*/ 3364519 h 3364519"/>
                <a:gd name="connsiteX5" fmla="*/ 0 w 1817689"/>
                <a:gd name="connsiteY5" fmla="*/ 3364519 h 3364519"/>
                <a:gd name="connsiteX6" fmla="*/ 0 w 1817689"/>
                <a:gd name="connsiteY6" fmla="*/ 3364519 h 3364519"/>
                <a:gd name="connsiteX7" fmla="*/ 0 w 1817689"/>
                <a:gd name="connsiteY7" fmla="*/ 302954 h 3364519"/>
                <a:gd name="connsiteX8" fmla="*/ 302954 w 1817689"/>
                <a:gd name="connsiteY8" fmla="*/ 0 h 336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7689" h="3364519" fill="none" extrusionOk="0">
                  <a:moveTo>
                    <a:pt x="302954" y="0"/>
                  </a:moveTo>
                  <a:cubicBezTo>
                    <a:pt x="1059082" y="61192"/>
                    <a:pt x="1253062" y="134524"/>
                    <a:pt x="1817689" y="0"/>
                  </a:cubicBezTo>
                  <a:lnTo>
                    <a:pt x="1817689" y="0"/>
                  </a:lnTo>
                  <a:cubicBezTo>
                    <a:pt x="1856270" y="675026"/>
                    <a:pt x="1754348" y="2612241"/>
                    <a:pt x="1817689" y="3061565"/>
                  </a:cubicBezTo>
                  <a:cubicBezTo>
                    <a:pt x="1808581" y="3227409"/>
                    <a:pt x="1703961" y="3382437"/>
                    <a:pt x="1514735" y="3364519"/>
                  </a:cubicBezTo>
                  <a:cubicBezTo>
                    <a:pt x="1242191" y="3392195"/>
                    <a:pt x="391489" y="3497888"/>
                    <a:pt x="0" y="3364519"/>
                  </a:cubicBezTo>
                  <a:lnTo>
                    <a:pt x="0" y="3364519"/>
                  </a:lnTo>
                  <a:cubicBezTo>
                    <a:pt x="-80982" y="3047053"/>
                    <a:pt x="-72255" y="742212"/>
                    <a:pt x="0" y="302954"/>
                  </a:cubicBezTo>
                  <a:cubicBezTo>
                    <a:pt x="9259" y="127530"/>
                    <a:pt x="141248" y="-26391"/>
                    <a:pt x="302954" y="0"/>
                  </a:cubicBezTo>
                  <a:close/>
                </a:path>
                <a:path w="1817689" h="3364519" stroke="0" extrusionOk="0">
                  <a:moveTo>
                    <a:pt x="302954" y="0"/>
                  </a:moveTo>
                  <a:cubicBezTo>
                    <a:pt x="824681" y="-44606"/>
                    <a:pt x="1545709" y="18285"/>
                    <a:pt x="1817689" y="0"/>
                  </a:cubicBezTo>
                  <a:lnTo>
                    <a:pt x="1817689" y="0"/>
                  </a:lnTo>
                  <a:cubicBezTo>
                    <a:pt x="1684807" y="1166685"/>
                    <a:pt x="1902640" y="2443975"/>
                    <a:pt x="1817689" y="3061565"/>
                  </a:cubicBezTo>
                  <a:cubicBezTo>
                    <a:pt x="1804225" y="3242030"/>
                    <a:pt x="1679243" y="3380048"/>
                    <a:pt x="1514735" y="3364519"/>
                  </a:cubicBezTo>
                  <a:cubicBezTo>
                    <a:pt x="1045516" y="3444472"/>
                    <a:pt x="208003" y="3478841"/>
                    <a:pt x="0" y="3364519"/>
                  </a:cubicBezTo>
                  <a:lnTo>
                    <a:pt x="0" y="3364519"/>
                  </a:lnTo>
                  <a:cubicBezTo>
                    <a:pt x="-49533" y="2934198"/>
                    <a:pt x="-14809" y="1160430"/>
                    <a:pt x="0" y="302954"/>
                  </a:cubicBezTo>
                  <a:cubicBezTo>
                    <a:pt x="-2076" y="135319"/>
                    <a:pt x="115700" y="18770"/>
                    <a:pt x="302954" y="0"/>
                  </a:cubicBezTo>
                  <a:close/>
                </a:path>
              </a:pathLst>
            </a:custGeom>
            <a:solidFill>
              <a:schemeClr val="bg1"/>
            </a:solidFill>
            <a:ln w="38100">
              <a:solidFill>
                <a:srgbClr val="FFF200"/>
              </a:solidFill>
              <a:extLst>
                <a:ext uri="{C807C97D-BFC1-408E-A445-0C87EB9F89A2}">
                  <ask:lineSketchStyleProps xmlns:ask="http://schemas.microsoft.com/office/drawing/2018/sketchyshapes" xmlns="" sd="1219033472">
                    <a:prstGeom prst="round2Diag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a:extLst>
                <a:ext uri="{FF2B5EF4-FFF2-40B4-BE49-F238E27FC236}">
                  <a16:creationId xmlns:a16="http://schemas.microsoft.com/office/drawing/2014/main" xmlns="" id="{62D92156-2768-4361-84DC-1549E7A2A3BC}"/>
                </a:ext>
              </a:extLst>
            </p:cNvPr>
            <p:cNvSpPr/>
            <p:nvPr/>
          </p:nvSpPr>
          <p:spPr>
            <a:xfrm rot="10800000">
              <a:off x="2970176" y="3342735"/>
              <a:ext cx="3364519" cy="1884479"/>
            </a:xfrm>
            <a:custGeom>
              <a:avLst/>
              <a:gdLst>
                <a:gd name="connsiteX0" fmla="*/ 314086 w 3364519"/>
                <a:gd name="connsiteY0" fmla="*/ 0 h 1884479"/>
                <a:gd name="connsiteX1" fmla="*/ 3364519 w 3364519"/>
                <a:gd name="connsiteY1" fmla="*/ 0 h 1884479"/>
                <a:gd name="connsiteX2" fmla="*/ 3364519 w 3364519"/>
                <a:gd name="connsiteY2" fmla="*/ 0 h 1884479"/>
                <a:gd name="connsiteX3" fmla="*/ 3364519 w 3364519"/>
                <a:gd name="connsiteY3" fmla="*/ 1570393 h 1884479"/>
                <a:gd name="connsiteX4" fmla="*/ 3050433 w 3364519"/>
                <a:gd name="connsiteY4" fmla="*/ 1884479 h 1884479"/>
                <a:gd name="connsiteX5" fmla="*/ 0 w 3364519"/>
                <a:gd name="connsiteY5" fmla="*/ 1884479 h 1884479"/>
                <a:gd name="connsiteX6" fmla="*/ 0 w 3364519"/>
                <a:gd name="connsiteY6" fmla="*/ 1884479 h 1884479"/>
                <a:gd name="connsiteX7" fmla="*/ 0 w 3364519"/>
                <a:gd name="connsiteY7" fmla="*/ 314086 h 1884479"/>
                <a:gd name="connsiteX8" fmla="*/ 314086 w 3364519"/>
                <a:gd name="connsiteY8" fmla="*/ 0 h 188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4519" h="1884479" fill="none" extrusionOk="0">
                  <a:moveTo>
                    <a:pt x="314086" y="0"/>
                  </a:moveTo>
                  <a:cubicBezTo>
                    <a:pt x="1750206" y="48231"/>
                    <a:pt x="2966560" y="-84455"/>
                    <a:pt x="3364519" y="0"/>
                  </a:cubicBezTo>
                  <a:lnTo>
                    <a:pt x="3364519" y="0"/>
                  </a:lnTo>
                  <a:cubicBezTo>
                    <a:pt x="3316152" y="588010"/>
                    <a:pt x="3416113" y="1102279"/>
                    <a:pt x="3364519" y="1570393"/>
                  </a:cubicBezTo>
                  <a:cubicBezTo>
                    <a:pt x="3359284" y="1743011"/>
                    <a:pt x="3245946" y="1902510"/>
                    <a:pt x="3050433" y="1884479"/>
                  </a:cubicBezTo>
                  <a:cubicBezTo>
                    <a:pt x="1867556" y="1753525"/>
                    <a:pt x="756397" y="1840905"/>
                    <a:pt x="0" y="1884479"/>
                  </a:cubicBezTo>
                  <a:lnTo>
                    <a:pt x="0" y="1884479"/>
                  </a:lnTo>
                  <a:cubicBezTo>
                    <a:pt x="-119617" y="1597555"/>
                    <a:pt x="-86320" y="891984"/>
                    <a:pt x="0" y="314086"/>
                  </a:cubicBezTo>
                  <a:cubicBezTo>
                    <a:pt x="14644" y="127799"/>
                    <a:pt x="143888" y="-15369"/>
                    <a:pt x="314086" y="0"/>
                  </a:cubicBezTo>
                  <a:close/>
                </a:path>
                <a:path w="3364519" h="1884479" stroke="0" extrusionOk="0">
                  <a:moveTo>
                    <a:pt x="314086" y="0"/>
                  </a:moveTo>
                  <a:cubicBezTo>
                    <a:pt x="715483" y="118645"/>
                    <a:pt x="1857359" y="116012"/>
                    <a:pt x="3364519" y="0"/>
                  </a:cubicBezTo>
                  <a:lnTo>
                    <a:pt x="3364519" y="0"/>
                  </a:lnTo>
                  <a:cubicBezTo>
                    <a:pt x="3440182" y="498987"/>
                    <a:pt x="3296013" y="1182711"/>
                    <a:pt x="3364519" y="1570393"/>
                  </a:cubicBezTo>
                  <a:cubicBezTo>
                    <a:pt x="3344886" y="1763031"/>
                    <a:pt x="3221080" y="1900053"/>
                    <a:pt x="3050433" y="1884479"/>
                  </a:cubicBezTo>
                  <a:cubicBezTo>
                    <a:pt x="1987248" y="1904666"/>
                    <a:pt x="333142" y="2036959"/>
                    <a:pt x="0" y="1884479"/>
                  </a:cubicBezTo>
                  <a:lnTo>
                    <a:pt x="0" y="1884479"/>
                  </a:lnTo>
                  <a:cubicBezTo>
                    <a:pt x="-669" y="1709892"/>
                    <a:pt x="75672" y="652908"/>
                    <a:pt x="0" y="314086"/>
                  </a:cubicBezTo>
                  <a:cubicBezTo>
                    <a:pt x="-9498" y="139167"/>
                    <a:pt x="124829" y="14868"/>
                    <a:pt x="314086" y="0"/>
                  </a:cubicBezTo>
                  <a:close/>
                </a:path>
              </a:pathLst>
            </a:custGeom>
            <a:solidFill>
              <a:schemeClr val="bg1"/>
            </a:solidFill>
            <a:ln w="38100">
              <a:solidFill>
                <a:srgbClr val="C91C23"/>
              </a:solidFill>
              <a:extLst>
                <a:ext uri="{C807C97D-BFC1-408E-A445-0C87EB9F89A2}">
                  <ask:lineSketchStyleProps xmlns:ask="http://schemas.microsoft.com/office/drawing/2018/sketchyshapes" xmlns="" sd="1219033472">
                    <a:prstGeom prst="round2Diag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a:extLst>
                <a:ext uri="{FF2B5EF4-FFF2-40B4-BE49-F238E27FC236}">
                  <a16:creationId xmlns:a16="http://schemas.microsoft.com/office/drawing/2014/main" xmlns="" id="{E0E5CF95-7E7C-A544-A8D9-3D05BCE668D0}"/>
                </a:ext>
              </a:extLst>
            </p:cNvPr>
            <p:cNvSpPr/>
            <p:nvPr/>
          </p:nvSpPr>
          <p:spPr>
            <a:xfrm rot="5400000">
              <a:off x="3734119" y="726767"/>
              <a:ext cx="1811369" cy="3334635"/>
            </a:xfrm>
            <a:custGeom>
              <a:avLst/>
              <a:gdLst>
                <a:gd name="connsiteX0" fmla="*/ 301901 w 1811369"/>
                <a:gd name="connsiteY0" fmla="*/ 0 h 3334635"/>
                <a:gd name="connsiteX1" fmla="*/ 1811369 w 1811369"/>
                <a:gd name="connsiteY1" fmla="*/ 0 h 3334635"/>
                <a:gd name="connsiteX2" fmla="*/ 1811369 w 1811369"/>
                <a:gd name="connsiteY2" fmla="*/ 0 h 3334635"/>
                <a:gd name="connsiteX3" fmla="*/ 1811369 w 1811369"/>
                <a:gd name="connsiteY3" fmla="*/ 3032734 h 3334635"/>
                <a:gd name="connsiteX4" fmla="*/ 1509468 w 1811369"/>
                <a:gd name="connsiteY4" fmla="*/ 3334635 h 3334635"/>
                <a:gd name="connsiteX5" fmla="*/ 0 w 1811369"/>
                <a:gd name="connsiteY5" fmla="*/ 3334635 h 3334635"/>
                <a:gd name="connsiteX6" fmla="*/ 0 w 1811369"/>
                <a:gd name="connsiteY6" fmla="*/ 3334635 h 3334635"/>
                <a:gd name="connsiteX7" fmla="*/ 0 w 1811369"/>
                <a:gd name="connsiteY7" fmla="*/ 301901 h 3334635"/>
                <a:gd name="connsiteX8" fmla="*/ 301901 w 1811369"/>
                <a:gd name="connsiteY8" fmla="*/ 0 h 33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1369" h="3334635" fill="none" extrusionOk="0">
                  <a:moveTo>
                    <a:pt x="301901" y="0"/>
                  </a:moveTo>
                  <a:cubicBezTo>
                    <a:pt x="646606" y="-81102"/>
                    <a:pt x="1142895" y="89467"/>
                    <a:pt x="1811369" y="0"/>
                  </a:cubicBezTo>
                  <a:lnTo>
                    <a:pt x="1811369" y="0"/>
                  </a:lnTo>
                  <a:cubicBezTo>
                    <a:pt x="1849950" y="1143348"/>
                    <a:pt x="1748028" y="1931223"/>
                    <a:pt x="1811369" y="3032734"/>
                  </a:cubicBezTo>
                  <a:cubicBezTo>
                    <a:pt x="1804205" y="3198310"/>
                    <a:pt x="1681210" y="3338730"/>
                    <a:pt x="1509468" y="3334635"/>
                  </a:cubicBezTo>
                  <a:cubicBezTo>
                    <a:pt x="938561" y="3304127"/>
                    <a:pt x="199900" y="3429777"/>
                    <a:pt x="0" y="3334635"/>
                  </a:cubicBezTo>
                  <a:lnTo>
                    <a:pt x="0" y="3334635"/>
                  </a:lnTo>
                  <a:cubicBezTo>
                    <a:pt x="-80982" y="1846993"/>
                    <a:pt x="-72255" y="859038"/>
                    <a:pt x="0" y="301901"/>
                  </a:cubicBezTo>
                  <a:cubicBezTo>
                    <a:pt x="13962" y="122941"/>
                    <a:pt x="141966" y="-31985"/>
                    <a:pt x="301901" y="0"/>
                  </a:cubicBezTo>
                  <a:close/>
                </a:path>
                <a:path w="1811369" h="3334635" stroke="0" extrusionOk="0">
                  <a:moveTo>
                    <a:pt x="301901" y="0"/>
                  </a:moveTo>
                  <a:cubicBezTo>
                    <a:pt x="682429" y="-53077"/>
                    <a:pt x="1248520" y="-60294"/>
                    <a:pt x="1811369" y="0"/>
                  </a:cubicBezTo>
                  <a:lnTo>
                    <a:pt x="1811369" y="0"/>
                  </a:lnTo>
                  <a:cubicBezTo>
                    <a:pt x="1678487" y="794850"/>
                    <a:pt x="1896320" y="2236355"/>
                    <a:pt x="1811369" y="3032734"/>
                  </a:cubicBezTo>
                  <a:cubicBezTo>
                    <a:pt x="1800986" y="3209609"/>
                    <a:pt x="1675022" y="3341161"/>
                    <a:pt x="1509468" y="3334635"/>
                  </a:cubicBezTo>
                  <a:cubicBezTo>
                    <a:pt x="880072" y="3377139"/>
                    <a:pt x="712418" y="3429205"/>
                    <a:pt x="0" y="3334635"/>
                  </a:cubicBezTo>
                  <a:lnTo>
                    <a:pt x="0" y="3334635"/>
                  </a:lnTo>
                  <a:cubicBezTo>
                    <a:pt x="-49533" y="2212975"/>
                    <a:pt x="-14809" y="1513343"/>
                    <a:pt x="0" y="301901"/>
                  </a:cubicBezTo>
                  <a:cubicBezTo>
                    <a:pt x="-28457" y="130808"/>
                    <a:pt x="115499" y="18517"/>
                    <a:pt x="301901" y="0"/>
                  </a:cubicBezTo>
                  <a:close/>
                </a:path>
              </a:pathLst>
            </a:custGeom>
            <a:solidFill>
              <a:schemeClr val="bg1"/>
            </a:solidFill>
            <a:ln w="38100">
              <a:solidFill>
                <a:srgbClr val="91C250"/>
              </a:solidFill>
              <a:extLst>
                <a:ext uri="{C807C97D-BFC1-408E-A445-0C87EB9F89A2}">
                  <ask:lineSketchStyleProps xmlns:ask="http://schemas.microsoft.com/office/drawing/2018/sketchyshapes" xmlns="" sd="1219033472">
                    <a:prstGeom prst="round2Diag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 Diagonal Corner Rectangle 12">
              <a:extLst>
                <a:ext uri="{FF2B5EF4-FFF2-40B4-BE49-F238E27FC236}">
                  <a16:creationId xmlns:a16="http://schemas.microsoft.com/office/drawing/2014/main" xmlns="" id="{88546311-9732-A0D4-C8E1-4123C93DA070}"/>
                </a:ext>
              </a:extLst>
            </p:cNvPr>
            <p:cNvSpPr/>
            <p:nvPr/>
          </p:nvSpPr>
          <p:spPr>
            <a:xfrm rot="5400000">
              <a:off x="3746752" y="756616"/>
              <a:ext cx="1811369" cy="3334635"/>
            </a:xfrm>
            <a:custGeom>
              <a:avLst/>
              <a:gdLst>
                <a:gd name="connsiteX0" fmla="*/ 301901 w 1811369"/>
                <a:gd name="connsiteY0" fmla="*/ 0 h 3334635"/>
                <a:gd name="connsiteX1" fmla="*/ 1811369 w 1811369"/>
                <a:gd name="connsiteY1" fmla="*/ 0 h 3334635"/>
                <a:gd name="connsiteX2" fmla="*/ 1811369 w 1811369"/>
                <a:gd name="connsiteY2" fmla="*/ 0 h 3334635"/>
                <a:gd name="connsiteX3" fmla="*/ 1811369 w 1811369"/>
                <a:gd name="connsiteY3" fmla="*/ 3032734 h 3334635"/>
                <a:gd name="connsiteX4" fmla="*/ 1509468 w 1811369"/>
                <a:gd name="connsiteY4" fmla="*/ 3334635 h 3334635"/>
                <a:gd name="connsiteX5" fmla="*/ 0 w 1811369"/>
                <a:gd name="connsiteY5" fmla="*/ 3334635 h 3334635"/>
                <a:gd name="connsiteX6" fmla="*/ 0 w 1811369"/>
                <a:gd name="connsiteY6" fmla="*/ 3334635 h 3334635"/>
                <a:gd name="connsiteX7" fmla="*/ 0 w 1811369"/>
                <a:gd name="connsiteY7" fmla="*/ 301901 h 3334635"/>
                <a:gd name="connsiteX8" fmla="*/ 301901 w 1811369"/>
                <a:gd name="connsiteY8" fmla="*/ 0 h 333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1369" h="3334635" fill="none" extrusionOk="0">
                  <a:moveTo>
                    <a:pt x="301901" y="0"/>
                  </a:moveTo>
                  <a:cubicBezTo>
                    <a:pt x="646606" y="-81102"/>
                    <a:pt x="1142895" y="89467"/>
                    <a:pt x="1811369" y="0"/>
                  </a:cubicBezTo>
                  <a:lnTo>
                    <a:pt x="1811369" y="0"/>
                  </a:lnTo>
                  <a:cubicBezTo>
                    <a:pt x="1849950" y="1143348"/>
                    <a:pt x="1748028" y="1931223"/>
                    <a:pt x="1811369" y="3032734"/>
                  </a:cubicBezTo>
                  <a:cubicBezTo>
                    <a:pt x="1804205" y="3198310"/>
                    <a:pt x="1681210" y="3338730"/>
                    <a:pt x="1509468" y="3334635"/>
                  </a:cubicBezTo>
                  <a:cubicBezTo>
                    <a:pt x="938561" y="3304127"/>
                    <a:pt x="199900" y="3429777"/>
                    <a:pt x="0" y="3334635"/>
                  </a:cubicBezTo>
                  <a:lnTo>
                    <a:pt x="0" y="3334635"/>
                  </a:lnTo>
                  <a:cubicBezTo>
                    <a:pt x="-80982" y="1846993"/>
                    <a:pt x="-72255" y="859038"/>
                    <a:pt x="0" y="301901"/>
                  </a:cubicBezTo>
                  <a:cubicBezTo>
                    <a:pt x="13962" y="122941"/>
                    <a:pt x="141966" y="-31985"/>
                    <a:pt x="301901" y="0"/>
                  </a:cubicBezTo>
                  <a:close/>
                </a:path>
                <a:path w="1811369" h="3334635" stroke="0" extrusionOk="0">
                  <a:moveTo>
                    <a:pt x="301901" y="0"/>
                  </a:moveTo>
                  <a:cubicBezTo>
                    <a:pt x="682429" y="-53077"/>
                    <a:pt x="1248520" y="-60294"/>
                    <a:pt x="1811369" y="0"/>
                  </a:cubicBezTo>
                  <a:lnTo>
                    <a:pt x="1811369" y="0"/>
                  </a:lnTo>
                  <a:cubicBezTo>
                    <a:pt x="1678487" y="794850"/>
                    <a:pt x="1896320" y="2236355"/>
                    <a:pt x="1811369" y="3032734"/>
                  </a:cubicBezTo>
                  <a:cubicBezTo>
                    <a:pt x="1800986" y="3209609"/>
                    <a:pt x="1675022" y="3341161"/>
                    <a:pt x="1509468" y="3334635"/>
                  </a:cubicBezTo>
                  <a:cubicBezTo>
                    <a:pt x="880072" y="3377139"/>
                    <a:pt x="712418" y="3429205"/>
                    <a:pt x="0" y="3334635"/>
                  </a:cubicBezTo>
                  <a:lnTo>
                    <a:pt x="0" y="3334635"/>
                  </a:lnTo>
                  <a:cubicBezTo>
                    <a:pt x="-49533" y="2212975"/>
                    <a:pt x="-14809" y="1513343"/>
                    <a:pt x="0" y="301901"/>
                  </a:cubicBezTo>
                  <a:cubicBezTo>
                    <a:pt x="-28457" y="130808"/>
                    <a:pt x="115499" y="18517"/>
                    <a:pt x="301901" y="0"/>
                  </a:cubicBezTo>
                  <a:close/>
                </a:path>
              </a:pathLst>
            </a:custGeom>
            <a:solidFill>
              <a:srgbClr val="91C250">
                <a:alpha val="15000"/>
              </a:srgbClr>
            </a:solidFill>
            <a:ln w="38100">
              <a:solidFill>
                <a:srgbClr val="91C250"/>
              </a:solidFill>
              <a:extLst>
                <a:ext uri="{C807C97D-BFC1-408E-A445-0C87EB9F89A2}">
                  <ask:lineSketchStyleProps xmlns:ask="http://schemas.microsoft.com/office/drawing/2018/sketchyshapes" xmlns="" sd="1219033472">
                    <a:prstGeom prst="round2Diag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a:extLst>
                <a:ext uri="{FF2B5EF4-FFF2-40B4-BE49-F238E27FC236}">
                  <a16:creationId xmlns:a16="http://schemas.microsoft.com/office/drawing/2014/main" xmlns="" id="{40BE824E-A667-34A7-D9F9-D983D56B9BB5}"/>
                </a:ext>
              </a:extLst>
            </p:cNvPr>
            <p:cNvSpPr/>
            <p:nvPr/>
          </p:nvSpPr>
          <p:spPr>
            <a:xfrm rot="5400000">
              <a:off x="7151063" y="2551455"/>
              <a:ext cx="1817689" cy="3364519"/>
            </a:xfrm>
            <a:custGeom>
              <a:avLst/>
              <a:gdLst>
                <a:gd name="connsiteX0" fmla="*/ 302954 w 1817689"/>
                <a:gd name="connsiteY0" fmla="*/ 0 h 3364519"/>
                <a:gd name="connsiteX1" fmla="*/ 1817689 w 1817689"/>
                <a:gd name="connsiteY1" fmla="*/ 0 h 3364519"/>
                <a:gd name="connsiteX2" fmla="*/ 1817689 w 1817689"/>
                <a:gd name="connsiteY2" fmla="*/ 0 h 3364519"/>
                <a:gd name="connsiteX3" fmla="*/ 1817689 w 1817689"/>
                <a:gd name="connsiteY3" fmla="*/ 3061565 h 3364519"/>
                <a:gd name="connsiteX4" fmla="*/ 1514735 w 1817689"/>
                <a:gd name="connsiteY4" fmla="*/ 3364519 h 3364519"/>
                <a:gd name="connsiteX5" fmla="*/ 0 w 1817689"/>
                <a:gd name="connsiteY5" fmla="*/ 3364519 h 3364519"/>
                <a:gd name="connsiteX6" fmla="*/ 0 w 1817689"/>
                <a:gd name="connsiteY6" fmla="*/ 3364519 h 3364519"/>
                <a:gd name="connsiteX7" fmla="*/ 0 w 1817689"/>
                <a:gd name="connsiteY7" fmla="*/ 302954 h 3364519"/>
                <a:gd name="connsiteX8" fmla="*/ 302954 w 1817689"/>
                <a:gd name="connsiteY8" fmla="*/ 0 h 336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7689" h="3364519" fill="none" extrusionOk="0">
                  <a:moveTo>
                    <a:pt x="302954" y="0"/>
                  </a:moveTo>
                  <a:cubicBezTo>
                    <a:pt x="1059082" y="61192"/>
                    <a:pt x="1253062" y="134524"/>
                    <a:pt x="1817689" y="0"/>
                  </a:cubicBezTo>
                  <a:lnTo>
                    <a:pt x="1817689" y="0"/>
                  </a:lnTo>
                  <a:cubicBezTo>
                    <a:pt x="1856270" y="675026"/>
                    <a:pt x="1754348" y="2612241"/>
                    <a:pt x="1817689" y="3061565"/>
                  </a:cubicBezTo>
                  <a:cubicBezTo>
                    <a:pt x="1808581" y="3227409"/>
                    <a:pt x="1703961" y="3382437"/>
                    <a:pt x="1514735" y="3364519"/>
                  </a:cubicBezTo>
                  <a:cubicBezTo>
                    <a:pt x="1242191" y="3392195"/>
                    <a:pt x="391489" y="3497888"/>
                    <a:pt x="0" y="3364519"/>
                  </a:cubicBezTo>
                  <a:lnTo>
                    <a:pt x="0" y="3364519"/>
                  </a:lnTo>
                  <a:cubicBezTo>
                    <a:pt x="-80982" y="3047053"/>
                    <a:pt x="-72255" y="742212"/>
                    <a:pt x="0" y="302954"/>
                  </a:cubicBezTo>
                  <a:cubicBezTo>
                    <a:pt x="9259" y="127530"/>
                    <a:pt x="141248" y="-26391"/>
                    <a:pt x="302954" y="0"/>
                  </a:cubicBezTo>
                  <a:close/>
                </a:path>
                <a:path w="1817689" h="3364519" stroke="0" extrusionOk="0">
                  <a:moveTo>
                    <a:pt x="302954" y="0"/>
                  </a:moveTo>
                  <a:cubicBezTo>
                    <a:pt x="824681" y="-44606"/>
                    <a:pt x="1545709" y="18285"/>
                    <a:pt x="1817689" y="0"/>
                  </a:cubicBezTo>
                  <a:lnTo>
                    <a:pt x="1817689" y="0"/>
                  </a:lnTo>
                  <a:cubicBezTo>
                    <a:pt x="1684807" y="1166685"/>
                    <a:pt x="1902640" y="2443975"/>
                    <a:pt x="1817689" y="3061565"/>
                  </a:cubicBezTo>
                  <a:cubicBezTo>
                    <a:pt x="1804225" y="3242030"/>
                    <a:pt x="1679243" y="3380048"/>
                    <a:pt x="1514735" y="3364519"/>
                  </a:cubicBezTo>
                  <a:cubicBezTo>
                    <a:pt x="1045516" y="3444472"/>
                    <a:pt x="208003" y="3478841"/>
                    <a:pt x="0" y="3364519"/>
                  </a:cubicBezTo>
                  <a:lnTo>
                    <a:pt x="0" y="3364519"/>
                  </a:lnTo>
                  <a:cubicBezTo>
                    <a:pt x="-49533" y="2934198"/>
                    <a:pt x="-14809" y="1160430"/>
                    <a:pt x="0" y="302954"/>
                  </a:cubicBezTo>
                  <a:cubicBezTo>
                    <a:pt x="-2076" y="135319"/>
                    <a:pt x="115700" y="18770"/>
                    <a:pt x="302954" y="0"/>
                  </a:cubicBezTo>
                  <a:close/>
                </a:path>
              </a:pathLst>
            </a:custGeom>
            <a:solidFill>
              <a:srgbClr val="FFF200">
                <a:alpha val="15000"/>
              </a:srgbClr>
            </a:solidFill>
            <a:ln w="38100">
              <a:solidFill>
                <a:srgbClr val="FFF200"/>
              </a:solidFill>
              <a:extLst>
                <a:ext uri="{C807C97D-BFC1-408E-A445-0C87EB9F89A2}">
                  <ask:lineSketchStyleProps xmlns:ask="http://schemas.microsoft.com/office/drawing/2018/sketchyshapes" xmlns="" sd="1219033472">
                    <a:prstGeom prst="round2Diag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a:extLst>
                <a:ext uri="{FF2B5EF4-FFF2-40B4-BE49-F238E27FC236}">
                  <a16:creationId xmlns:a16="http://schemas.microsoft.com/office/drawing/2014/main" xmlns="" id="{BB8F7696-050E-BBEB-071B-EB0902989DAA}"/>
                </a:ext>
              </a:extLst>
            </p:cNvPr>
            <p:cNvSpPr/>
            <p:nvPr/>
          </p:nvSpPr>
          <p:spPr>
            <a:xfrm rot="10800000">
              <a:off x="6373582" y="1485457"/>
              <a:ext cx="3334635" cy="1726675"/>
            </a:xfrm>
            <a:custGeom>
              <a:avLst/>
              <a:gdLst>
                <a:gd name="connsiteX0" fmla="*/ 287785 w 3334635"/>
                <a:gd name="connsiteY0" fmla="*/ 0 h 1726675"/>
                <a:gd name="connsiteX1" fmla="*/ 3334635 w 3334635"/>
                <a:gd name="connsiteY1" fmla="*/ 0 h 1726675"/>
                <a:gd name="connsiteX2" fmla="*/ 3334635 w 3334635"/>
                <a:gd name="connsiteY2" fmla="*/ 0 h 1726675"/>
                <a:gd name="connsiteX3" fmla="*/ 3334635 w 3334635"/>
                <a:gd name="connsiteY3" fmla="*/ 1438890 h 1726675"/>
                <a:gd name="connsiteX4" fmla="*/ 3046850 w 3334635"/>
                <a:gd name="connsiteY4" fmla="*/ 1726675 h 1726675"/>
                <a:gd name="connsiteX5" fmla="*/ 0 w 3334635"/>
                <a:gd name="connsiteY5" fmla="*/ 1726675 h 1726675"/>
                <a:gd name="connsiteX6" fmla="*/ 0 w 3334635"/>
                <a:gd name="connsiteY6" fmla="*/ 1726675 h 1726675"/>
                <a:gd name="connsiteX7" fmla="*/ 0 w 3334635"/>
                <a:gd name="connsiteY7" fmla="*/ 287785 h 1726675"/>
                <a:gd name="connsiteX8" fmla="*/ 287785 w 3334635"/>
                <a:gd name="connsiteY8" fmla="*/ 0 h 172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4635" h="1726675" fill="none" extrusionOk="0">
                  <a:moveTo>
                    <a:pt x="287785" y="0"/>
                  </a:moveTo>
                  <a:cubicBezTo>
                    <a:pt x="1395214" y="48231"/>
                    <a:pt x="2906416" y="-84455"/>
                    <a:pt x="3334635" y="0"/>
                  </a:cubicBezTo>
                  <a:lnTo>
                    <a:pt x="3334635" y="0"/>
                  </a:lnTo>
                  <a:cubicBezTo>
                    <a:pt x="3383594" y="415592"/>
                    <a:pt x="3402416" y="837010"/>
                    <a:pt x="3334635" y="1438890"/>
                  </a:cubicBezTo>
                  <a:cubicBezTo>
                    <a:pt x="3322935" y="1595937"/>
                    <a:pt x="3213915" y="1733321"/>
                    <a:pt x="3046850" y="1726675"/>
                  </a:cubicBezTo>
                  <a:cubicBezTo>
                    <a:pt x="1555281" y="1595721"/>
                    <a:pt x="1293098" y="1683101"/>
                    <a:pt x="0" y="1726675"/>
                  </a:cubicBezTo>
                  <a:lnTo>
                    <a:pt x="0" y="1726675"/>
                  </a:lnTo>
                  <a:cubicBezTo>
                    <a:pt x="86412" y="1446662"/>
                    <a:pt x="-82973" y="954552"/>
                    <a:pt x="0" y="287785"/>
                  </a:cubicBezTo>
                  <a:cubicBezTo>
                    <a:pt x="2083" y="127022"/>
                    <a:pt x="131487" y="-12422"/>
                    <a:pt x="287785" y="0"/>
                  </a:cubicBezTo>
                  <a:close/>
                </a:path>
                <a:path w="3334635" h="1726675" stroke="0" extrusionOk="0">
                  <a:moveTo>
                    <a:pt x="287785" y="0"/>
                  </a:moveTo>
                  <a:cubicBezTo>
                    <a:pt x="1253504" y="118645"/>
                    <a:pt x="2347564" y="116012"/>
                    <a:pt x="3334635" y="0"/>
                  </a:cubicBezTo>
                  <a:lnTo>
                    <a:pt x="3334635" y="0"/>
                  </a:lnTo>
                  <a:cubicBezTo>
                    <a:pt x="3433247" y="461815"/>
                    <a:pt x="3381330" y="910511"/>
                    <a:pt x="3334635" y="1438890"/>
                  </a:cubicBezTo>
                  <a:cubicBezTo>
                    <a:pt x="3327145" y="1605143"/>
                    <a:pt x="3204228" y="1735303"/>
                    <a:pt x="3046850" y="1726675"/>
                  </a:cubicBezTo>
                  <a:cubicBezTo>
                    <a:pt x="2736062" y="1746862"/>
                    <a:pt x="1508138" y="1879155"/>
                    <a:pt x="0" y="1726675"/>
                  </a:cubicBezTo>
                  <a:lnTo>
                    <a:pt x="0" y="1726675"/>
                  </a:lnTo>
                  <a:cubicBezTo>
                    <a:pt x="-115880" y="1230221"/>
                    <a:pt x="-53570" y="771006"/>
                    <a:pt x="0" y="287785"/>
                  </a:cubicBezTo>
                  <a:cubicBezTo>
                    <a:pt x="-29160" y="124381"/>
                    <a:pt x="126591" y="2123"/>
                    <a:pt x="287785" y="0"/>
                  </a:cubicBezTo>
                  <a:close/>
                </a:path>
              </a:pathLst>
            </a:custGeom>
            <a:solidFill>
              <a:srgbClr val="4BB9EA">
                <a:alpha val="15000"/>
              </a:srgbClr>
            </a:solidFill>
            <a:ln w="38100">
              <a:solidFill>
                <a:srgbClr val="4BB9EA"/>
              </a:solidFill>
              <a:extLst>
                <a:ext uri="{C807C97D-BFC1-408E-A445-0C87EB9F89A2}">
                  <ask:lineSketchStyleProps xmlns:ask="http://schemas.microsoft.com/office/drawing/2018/sketchyshapes" xmlns="" sd="1219033472">
                    <a:prstGeom prst="round2Diag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a:extLst>
                <a:ext uri="{FF2B5EF4-FFF2-40B4-BE49-F238E27FC236}">
                  <a16:creationId xmlns:a16="http://schemas.microsoft.com/office/drawing/2014/main" xmlns="" id="{E22A3C6B-98ED-ED47-212A-E7DD2A8B1FFB}"/>
                </a:ext>
              </a:extLst>
            </p:cNvPr>
            <p:cNvSpPr/>
            <p:nvPr/>
          </p:nvSpPr>
          <p:spPr>
            <a:xfrm rot="10800000">
              <a:off x="2972487" y="3342734"/>
              <a:ext cx="3364519" cy="1884479"/>
            </a:xfrm>
            <a:custGeom>
              <a:avLst/>
              <a:gdLst>
                <a:gd name="connsiteX0" fmla="*/ 314086 w 3364519"/>
                <a:gd name="connsiteY0" fmla="*/ 0 h 1884479"/>
                <a:gd name="connsiteX1" fmla="*/ 3364519 w 3364519"/>
                <a:gd name="connsiteY1" fmla="*/ 0 h 1884479"/>
                <a:gd name="connsiteX2" fmla="*/ 3364519 w 3364519"/>
                <a:gd name="connsiteY2" fmla="*/ 0 h 1884479"/>
                <a:gd name="connsiteX3" fmla="*/ 3364519 w 3364519"/>
                <a:gd name="connsiteY3" fmla="*/ 1570393 h 1884479"/>
                <a:gd name="connsiteX4" fmla="*/ 3050433 w 3364519"/>
                <a:gd name="connsiteY4" fmla="*/ 1884479 h 1884479"/>
                <a:gd name="connsiteX5" fmla="*/ 0 w 3364519"/>
                <a:gd name="connsiteY5" fmla="*/ 1884479 h 1884479"/>
                <a:gd name="connsiteX6" fmla="*/ 0 w 3364519"/>
                <a:gd name="connsiteY6" fmla="*/ 1884479 h 1884479"/>
                <a:gd name="connsiteX7" fmla="*/ 0 w 3364519"/>
                <a:gd name="connsiteY7" fmla="*/ 314086 h 1884479"/>
                <a:gd name="connsiteX8" fmla="*/ 314086 w 3364519"/>
                <a:gd name="connsiteY8" fmla="*/ 0 h 188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4519" h="1884479" fill="none" extrusionOk="0">
                  <a:moveTo>
                    <a:pt x="314086" y="0"/>
                  </a:moveTo>
                  <a:cubicBezTo>
                    <a:pt x="1750206" y="48231"/>
                    <a:pt x="2966560" y="-84455"/>
                    <a:pt x="3364519" y="0"/>
                  </a:cubicBezTo>
                  <a:lnTo>
                    <a:pt x="3364519" y="0"/>
                  </a:lnTo>
                  <a:cubicBezTo>
                    <a:pt x="3316152" y="588010"/>
                    <a:pt x="3416113" y="1102279"/>
                    <a:pt x="3364519" y="1570393"/>
                  </a:cubicBezTo>
                  <a:cubicBezTo>
                    <a:pt x="3359284" y="1743011"/>
                    <a:pt x="3245946" y="1902510"/>
                    <a:pt x="3050433" y="1884479"/>
                  </a:cubicBezTo>
                  <a:cubicBezTo>
                    <a:pt x="1867556" y="1753525"/>
                    <a:pt x="756397" y="1840905"/>
                    <a:pt x="0" y="1884479"/>
                  </a:cubicBezTo>
                  <a:lnTo>
                    <a:pt x="0" y="1884479"/>
                  </a:lnTo>
                  <a:cubicBezTo>
                    <a:pt x="-119617" y="1597555"/>
                    <a:pt x="-86320" y="891984"/>
                    <a:pt x="0" y="314086"/>
                  </a:cubicBezTo>
                  <a:cubicBezTo>
                    <a:pt x="14644" y="127799"/>
                    <a:pt x="143888" y="-15369"/>
                    <a:pt x="314086" y="0"/>
                  </a:cubicBezTo>
                  <a:close/>
                </a:path>
                <a:path w="3364519" h="1884479" stroke="0" extrusionOk="0">
                  <a:moveTo>
                    <a:pt x="314086" y="0"/>
                  </a:moveTo>
                  <a:cubicBezTo>
                    <a:pt x="715483" y="118645"/>
                    <a:pt x="1857359" y="116012"/>
                    <a:pt x="3364519" y="0"/>
                  </a:cubicBezTo>
                  <a:lnTo>
                    <a:pt x="3364519" y="0"/>
                  </a:lnTo>
                  <a:cubicBezTo>
                    <a:pt x="3440182" y="498987"/>
                    <a:pt x="3296013" y="1182711"/>
                    <a:pt x="3364519" y="1570393"/>
                  </a:cubicBezTo>
                  <a:cubicBezTo>
                    <a:pt x="3344886" y="1763031"/>
                    <a:pt x="3221080" y="1900053"/>
                    <a:pt x="3050433" y="1884479"/>
                  </a:cubicBezTo>
                  <a:cubicBezTo>
                    <a:pt x="1987248" y="1904666"/>
                    <a:pt x="333142" y="2036959"/>
                    <a:pt x="0" y="1884479"/>
                  </a:cubicBezTo>
                  <a:lnTo>
                    <a:pt x="0" y="1884479"/>
                  </a:lnTo>
                  <a:cubicBezTo>
                    <a:pt x="-669" y="1709892"/>
                    <a:pt x="75672" y="652908"/>
                    <a:pt x="0" y="314086"/>
                  </a:cubicBezTo>
                  <a:cubicBezTo>
                    <a:pt x="-9498" y="139167"/>
                    <a:pt x="124829" y="14868"/>
                    <a:pt x="314086" y="0"/>
                  </a:cubicBezTo>
                  <a:close/>
                </a:path>
              </a:pathLst>
            </a:custGeom>
            <a:solidFill>
              <a:srgbClr val="C91C23">
                <a:alpha val="15000"/>
              </a:srgbClr>
            </a:solidFill>
            <a:ln w="38100">
              <a:solidFill>
                <a:srgbClr val="C91C23"/>
              </a:solidFill>
              <a:extLst>
                <a:ext uri="{C807C97D-BFC1-408E-A445-0C87EB9F89A2}">
                  <ask:lineSketchStyleProps xmlns:ask="http://schemas.microsoft.com/office/drawing/2018/sketchyshapes" xmlns="" sd="1219033472">
                    <a:prstGeom prst="round2Diag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E7E52B6A-1B38-9071-DF4D-C6141D120B72}"/>
                </a:ext>
              </a:extLst>
            </p:cNvPr>
            <p:cNvSpPr txBox="1"/>
            <p:nvPr/>
          </p:nvSpPr>
          <p:spPr>
            <a:xfrm>
              <a:off x="3134257" y="1518248"/>
              <a:ext cx="3002644" cy="460142"/>
            </a:xfrm>
            <a:prstGeom prst="rect">
              <a:avLst/>
            </a:prstGeom>
            <a:noFill/>
          </p:spPr>
          <p:txBody>
            <a:bodyPr wrap="square" rtlCol="0">
              <a:spAutoFit/>
            </a:bodyPr>
            <a:lstStyle/>
            <a:p>
              <a:pPr algn="ctr"/>
              <a:r>
                <a:rPr lang="en-US" sz="3200" b="1" dirty="0">
                  <a:solidFill>
                    <a:srgbClr val="91C250"/>
                  </a:solidFill>
                  <a:latin typeface="OPTIVagRound-Bold" pitchFamily="2" charset="0"/>
                </a:rPr>
                <a:t> </a:t>
              </a:r>
              <a:r>
                <a:rPr lang="en-US" sz="2400" b="1" dirty="0">
                  <a:solidFill>
                    <a:srgbClr val="91C250"/>
                  </a:solidFill>
                  <a:latin typeface="OPTIVagRound-Bold" pitchFamily="2" charset="0"/>
                </a:rPr>
                <a:t>Improve Relationships</a:t>
              </a:r>
            </a:p>
          </p:txBody>
        </p:sp>
        <p:sp>
          <p:nvSpPr>
            <p:cNvPr id="18" name="TextBox 17">
              <a:extLst>
                <a:ext uri="{FF2B5EF4-FFF2-40B4-BE49-F238E27FC236}">
                  <a16:creationId xmlns:a16="http://schemas.microsoft.com/office/drawing/2014/main" xmlns="" id="{17EED895-6DE0-1443-1BDE-56EF5046BFB7}"/>
                </a:ext>
              </a:extLst>
            </p:cNvPr>
            <p:cNvSpPr txBox="1"/>
            <p:nvPr/>
          </p:nvSpPr>
          <p:spPr>
            <a:xfrm>
              <a:off x="6587749" y="3460908"/>
              <a:ext cx="2906299" cy="363271"/>
            </a:xfrm>
            <a:prstGeom prst="rect">
              <a:avLst/>
            </a:prstGeom>
            <a:noFill/>
          </p:spPr>
          <p:txBody>
            <a:bodyPr wrap="square" rtlCol="0">
              <a:spAutoFit/>
            </a:bodyPr>
            <a:lstStyle/>
            <a:p>
              <a:pPr algn="ctr"/>
              <a:r>
                <a:rPr lang="en-US" sz="2400" b="1" dirty="0">
                  <a:solidFill>
                    <a:srgbClr val="FFC000"/>
                  </a:solidFill>
                  <a:latin typeface="OPTIVagRound-Bold" pitchFamily="2" charset="0"/>
                </a:rPr>
                <a:t>Teach Behavior as a Skill</a:t>
              </a:r>
              <a:endParaRPr lang="en-US" sz="2400" b="1" dirty="0">
                <a:latin typeface="Chalkboard" panose="03050602040202020205" pitchFamily="66" charset="77"/>
              </a:endParaRPr>
            </a:p>
          </p:txBody>
        </p:sp>
        <p:sp>
          <p:nvSpPr>
            <p:cNvPr id="19" name="TextBox 18">
              <a:extLst>
                <a:ext uri="{FF2B5EF4-FFF2-40B4-BE49-F238E27FC236}">
                  <a16:creationId xmlns:a16="http://schemas.microsoft.com/office/drawing/2014/main" xmlns="" id="{D1E3915F-94C5-97D0-D213-B2728BFAF66F}"/>
                </a:ext>
              </a:extLst>
            </p:cNvPr>
            <p:cNvSpPr txBox="1"/>
            <p:nvPr/>
          </p:nvSpPr>
          <p:spPr>
            <a:xfrm>
              <a:off x="6692304" y="1594888"/>
              <a:ext cx="2936182" cy="581233"/>
            </a:xfrm>
            <a:prstGeom prst="rect">
              <a:avLst/>
            </a:prstGeom>
            <a:noFill/>
          </p:spPr>
          <p:txBody>
            <a:bodyPr wrap="square" rtlCol="0">
              <a:spAutoFit/>
            </a:bodyPr>
            <a:lstStyle/>
            <a:p>
              <a:pPr algn="ctr"/>
              <a:r>
                <a:rPr lang="en-US" sz="2400" b="1" dirty="0">
                  <a:solidFill>
                    <a:schemeClr val="accent1"/>
                  </a:solidFill>
                  <a:latin typeface="OPTIVagRound-Bold" pitchFamily="2" charset="0"/>
                </a:rPr>
                <a:t>Reduce Conflict</a:t>
              </a:r>
              <a:endParaRPr lang="en-US" sz="2400" b="1" dirty="0">
                <a:solidFill>
                  <a:schemeClr val="accent1"/>
                </a:solidFill>
                <a:latin typeface="Chalkboard" panose="03050602040202020205" pitchFamily="66" charset="77"/>
              </a:endParaRPr>
            </a:p>
            <a:p>
              <a:pPr algn="ctr"/>
              <a:endParaRPr lang="en-US" dirty="0"/>
            </a:p>
          </p:txBody>
        </p:sp>
        <p:sp>
          <p:nvSpPr>
            <p:cNvPr id="20" name="TextBox 19">
              <a:extLst>
                <a:ext uri="{FF2B5EF4-FFF2-40B4-BE49-F238E27FC236}">
                  <a16:creationId xmlns:a16="http://schemas.microsoft.com/office/drawing/2014/main" xmlns="" id="{55C6938F-63B6-3D51-7656-9FB46F3B337A}"/>
                </a:ext>
              </a:extLst>
            </p:cNvPr>
            <p:cNvSpPr txBox="1"/>
            <p:nvPr/>
          </p:nvSpPr>
          <p:spPr>
            <a:xfrm>
              <a:off x="3044882" y="3558431"/>
              <a:ext cx="3262239" cy="1235120"/>
            </a:xfrm>
            <a:prstGeom prst="rect">
              <a:avLst/>
            </a:prstGeom>
            <a:noFill/>
          </p:spPr>
          <p:txBody>
            <a:bodyPr wrap="square" rtlCol="0">
              <a:spAutoFit/>
            </a:bodyPr>
            <a:lstStyle/>
            <a:p>
              <a:pPr algn="ctr"/>
              <a:r>
                <a:rPr lang="en-US" sz="2400" b="1" dirty="0">
                  <a:solidFill>
                    <a:srgbClr val="C00000"/>
                  </a:solidFill>
                  <a:latin typeface="OPTIVagRound-Bold" pitchFamily="2" charset="0"/>
                </a:rPr>
                <a:t>Increase Positive Behavior </a:t>
              </a:r>
              <a:endParaRPr lang="en-US" sz="2400" b="1" dirty="0">
                <a:latin typeface="Chalkboard" panose="03050602040202020205" pitchFamily="66" charset="77"/>
              </a:endParaRPr>
            </a:p>
            <a:p>
              <a:pPr algn="ctr"/>
              <a:endParaRPr lang="en-US" dirty="0"/>
            </a:p>
            <a:p>
              <a:pPr algn="ctr"/>
              <a:r>
                <a:rPr lang="en-US" dirty="0"/>
                <a:t>Reinforce desired behavior</a:t>
              </a:r>
            </a:p>
            <a:p>
              <a:pPr algn="ctr"/>
              <a:r>
                <a:rPr lang="en-US" dirty="0"/>
                <a:t>Deliver positive, reinforcing feedback </a:t>
              </a:r>
            </a:p>
            <a:p>
              <a:pPr algn="ctr"/>
              <a:endParaRPr lang="en-US" dirty="0"/>
            </a:p>
          </p:txBody>
        </p:sp>
      </p:grpSp>
      <p:sp>
        <p:nvSpPr>
          <p:cNvPr id="3" name="TextBox 2">
            <a:extLst>
              <a:ext uri="{FF2B5EF4-FFF2-40B4-BE49-F238E27FC236}">
                <a16:creationId xmlns:a16="http://schemas.microsoft.com/office/drawing/2014/main" xmlns="" id="{A78E5997-5B9D-D716-27B9-7FBFAB16CDBD}"/>
              </a:ext>
            </a:extLst>
          </p:cNvPr>
          <p:cNvSpPr txBox="1"/>
          <p:nvPr/>
        </p:nvSpPr>
        <p:spPr>
          <a:xfrm>
            <a:off x="946019" y="1912498"/>
            <a:ext cx="6100010" cy="1200329"/>
          </a:xfrm>
          <a:prstGeom prst="rect">
            <a:avLst/>
          </a:prstGeom>
          <a:noFill/>
        </p:spPr>
        <p:txBody>
          <a:bodyPr wrap="square">
            <a:spAutoFit/>
          </a:bodyPr>
          <a:lstStyle/>
          <a:p>
            <a:pPr algn="ctr"/>
            <a:r>
              <a:rPr lang="en-US" sz="1800" dirty="0"/>
              <a:t> Reliable &amp; </a:t>
            </a:r>
            <a:r>
              <a:rPr lang="en-US" dirty="0"/>
              <a:t>co</a:t>
            </a:r>
            <a:r>
              <a:rPr lang="en-US" sz="1800" dirty="0"/>
              <a:t>nsistent adults</a:t>
            </a:r>
          </a:p>
          <a:p>
            <a:pPr algn="ctr"/>
            <a:r>
              <a:rPr lang="en-US" dirty="0"/>
              <a:t>Demonstrate fairness </a:t>
            </a:r>
            <a:endParaRPr lang="en-US" sz="1800" dirty="0"/>
          </a:p>
          <a:p>
            <a:pPr algn="ctr"/>
            <a:endParaRPr lang="en-US" sz="1800" dirty="0"/>
          </a:p>
          <a:p>
            <a:pPr algn="ctr"/>
            <a:endParaRPr lang="en-US" sz="1800" dirty="0"/>
          </a:p>
        </p:txBody>
      </p:sp>
      <p:sp>
        <p:nvSpPr>
          <p:cNvPr id="5" name="TextBox 4">
            <a:extLst>
              <a:ext uri="{FF2B5EF4-FFF2-40B4-BE49-F238E27FC236}">
                <a16:creationId xmlns:a16="http://schemas.microsoft.com/office/drawing/2014/main" xmlns="" id="{1DEDA5D9-2130-AE0D-F528-402159E85759}"/>
              </a:ext>
            </a:extLst>
          </p:cNvPr>
          <p:cNvSpPr txBox="1"/>
          <p:nvPr/>
        </p:nvSpPr>
        <p:spPr>
          <a:xfrm>
            <a:off x="5393567" y="1926827"/>
            <a:ext cx="5403205" cy="646331"/>
          </a:xfrm>
          <a:prstGeom prst="rect">
            <a:avLst/>
          </a:prstGeom>
          <a:noFill/>
        </p:spPr>
        <p:txBody>
          <a:bodyPr wrap="square">
            <a:spAutoFit/>
          </a:bodyPr>
          <a:lstStyle/>
          <a:p>
            <a:pPr algn="ctr"/>
            <a:r>
              <a:rPr lang="en-US" dirty="0"/>
              <a:t>Develop shared expectations</a:t>
            </a:r>
          </a:p>
          <a:p>
            <a:pPr algn="ctr"/>
            <a:r>
              <a:rPr lang="en-US" dirty="0"/>
              <a:t>Establish reasonable limits</a:t>
            </a:r>
          </a:p>
        </p:txBody>
      </p:sp>
      <p:sp>
        <p:nvSpPr>
          <p:cNvPr id="22" name="TextBox 21">
            <a:extLst>
              <a:ext uri="{FF2B5EF4-FFF2-40B4-BE49-F238E27FC236}">
                <a16:creationId xmlns:a16="http://schemas.microsoft.com/office/drawing/2014/main" xmlns="" id="{0B5859B2-763C-4CAA-22D1-9865758F8E72}"/>
              </a:ext>
            </a:extLst>
          </p:cNvPr>
          <p:cNvSpPr txBox="1"/>
          <p:nvPr/>
        </p:nvSpPr>
        <p:spPr>
          <a:xfrm>
            <a:off x="4906197" y="4298325"/>
            <a:ext cx="6100010" cy="923330"/>
          </a:xfrm>
          <a:prstGeom prst="rect">
            <a:avLst/>
          </a:prstGeom>
          <a:noFill/>
        </p:spPr>
        <p:txBody>
          <a:bodyPr wrap="square">
            <a:spAutoFit/>
          </a:bodyPr>
          <a:lstStyle/>
          <a:p>
            <a:pPr algn="ctr"/>
            <a:r>
              <a:rPr lang="en-US" dirty="0"/>
              <a:t>Use proven methods</a:t>
            </a:r>
          </a:p>
          <a:p>
            <a:pPr algn="ctr"/>
            <a:r>
              <a:rPr lang="en-US" dirty="0"/>
              <a:t>Equip children with strategies to</a:t>
            </a:r>
          </a:p>
          <a:p>
            <a:pPr algn="ctr"/>
            <a:r>
              <a:rPr lang="en-US" dirty="0"/>
              <a:t>build skill sets</a:t>
            </a:r>
          </a:p>
        </p:txBody>
      </p:sp>
      <p:pic>
        <p:nvPicPr>
          <p:cNvPr id="1028" name="Picture 4">
            <a:extLst>
              <a:ext uri="{FF2B5EF4-FFF2-40B4-BE49-F238E27FC236}">
                <a16:creationId xmlns:a16="http://schemas.microsoft.com/office/drawing/2014/main" xmlns="" id="{6EE450D8-90F3-F3E7-7D6F-48E17407E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5859" y="2895036"/>
            <a:ext cx="1709320" cy="265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513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xmlns="" id="{5F55C94E-FFC6-5243-80D4-ADCF9A2601C9}"/>
              </a:ext>
            </a:extLst>
          </p:cNvPr>
          <p:cNvSpPr>
            <a:spLocks noGrp="1"/>
          </p:cNvSpPr>
          <p:nvPr>
            <p:ph type="title"/>
          </p:nvPr>
        </p:nvSpPr>
        <p:spPr>
          <a:xfrm>
            <a:off x="666637" y="895893"/>
            <a:ext cx="11345439" cy="996973"/>
          </a:xfrm>
        </p:spPr>
        <p:txBody>
          <a:bodyPr>
            <a:noAutofit/>
          </a:bodyPr>
          <a:lstStyle/>
          <a:p>
            <a:pPr algn="ctr"/>
            <a:r>
              <a:rPr lang="en-US" sz="4000" b="1" dirty="0">
                <a:solidFill>
                  <a:schemeClr val="accent5"/>
                </a:solidFill>
                <a:latin typeface="OPTIVagRound-Bold"/>
              </a:rPr>
              <a:t>PAX for Red Hawk Ranch</a:t>
            </a:r>
            <a:br>
              <a:rPr lang="en-US" sz="4000" b="1" dirty="0">
                <a:solidFill>
                  <a:schemeClr val="accent5"/>
                </a:solidFill>
                <a:latin typeface="OPTIVagRound-Bold"/>
              </a:rPr>
            </a:br>
            <a:r>
              <a:rPr lang="en-US" sz="4000" dirty="0">
                <a:solidFill>
                  <a:schemeClr val="accent5"/>
                </a:solidFill>
                <a:latin typeface="OPTIVagRound-Bold"/>
              </a:rPr>
              <a:t/>
            </a:r>
            <a:br>
              <a:rPr lang="en-US" sz="4000" dirty="0">
                <a:solidFill>
                  <a:schemeClr val="accent5"/>
                </a:solidFill>
                <a:latin typeface="OPTIVagRound-Bold"/>
              </a:rPr>
            </a:br>
            <a:endParaRPr lang="en-US" sz="4000" b="0" i="1" dirty="0">
              <a:solidFill>
                <a:schemeClr val="accent5"/>
              </a:solidFill>
            </a:endParaRPr>
          </a:p>
        </p:txBody>
      </p:sp>
      <p:pic>
        <p:nvPicPr>
          <p:cNvPr id="14" name="Picture 13" descr="Logo&#10;&#10;Description automatically generated">
            <a:extLst>
              <a:ext uri="{FF2B5EF4-FFF2-40B4-BE49-F238E27FC236}">
                <a16:creationId xmlns:a16="http://schemas.microsoft.com/office/drawing/2014/main" xmlns="" id="{98E9C9FB-8B2E-5957-0C59-EBC89A196449}"/>
              </a:ext>
            </a:extLst>
          </p:cNvPr>
          <p:cNvPicPr>
            <a:picLocks noChangeAspect="1"/>
          </p:cNvPicPr>
          <p:nvPr/>
        </p:nvPicPr>
        <p:blipFill>
          <a:blip r:embed="rId3"/>
          <a:stretch>
            <a:fillRect/>
          </a:stretch>
        </p:blipFill>
        <p:spPr>
          <a:xfrm>
            <a:off x="10158412" y="115886"/>
            <a:ext cx="1853663" cy="780007"/>
          </a:xfrm>
          <a:prstGeom prst="rect">
            <a:avLst/>
          </a:prstGeom>
        </p:spPr>
      </p:pic>
      <p:pic>
        <p:nvPicPr>
          <p:cNvPr id="16" name="Picture 15" descr="Logo&#10;&#10;Description automatically generated">
            <a:extLst>
              <a:ext uri="{FF2B5EF4-FFF2-40B4-BE49-F238E27FC236}">
                <a16:creationId xmlns:a16="http://schemas.microsoft.com/office/drawing/2014/main" xmlns="" id="{81B465B0-B82E-638B-44C0-32E05B6C8D44}"/>
              </a:ext>
            </a:extLst>
          </p:cNvPr>
          <p:cNvPicPr>
            <a:picLocks noChangeAspect="1"/>
          </p:cNvPicPr>
          <p:nvPr/>
        </p:nvPicPr>
        <p:blipFill>
          <a:blip r:embed="rId4"/>
          <a:stretch>
            <a:fillRect/>
          </a:stretch>
        </p:blipFill>
        <p:spPr>
          <a:xfrm>
            <a:off x="179925" y="180585"/>
            <a:ext cx="2331833" cy="650610"/>
          </a:xfrm>
          <a:prstGeom prst="rect">
            <a:avLst/>
          </a:prstGeom>
        </p:spPr>
      </p:pic>
      <p:pic>
        <p:nvPicPr>
          <p:cNvPr id="5" name="Picture 4" descr="Text&#10;&#10;Description automatically generated">
            <a:extLst>
              <a:ext uri="{FF2B5EF4-FFF2-40B4-BE49-F238E27FC236}">
                <a16:creationId xmlns:a16="http://schemas.microsoft.com/office/drawing/2014/main" xmlns="" id="{2B9469F9-DBD6-82A1-2AB7-0CFD9F678545}"/>
              </a:ext>
            </a:extLst>
          </p:cNvPr>
          <p:cNvPicPr>
            <a:picLocks noChangeAspect="1"/>
          </p:cNvPicPr>
          <p:nvPr/>
        </p:nvPicPr>
        <p:blipFill>
          <a:blip r:embed="rId5"/>
          <a:stretch>
            <a:fillRect/>
          </a:stretch>
        </p:blipFill>
        <p:spPr>
          <a:xfrm>
            <a:off x="3260558" y="1358868"/>
            <a:ext cx="5916725" cy="4959978"/>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xmlns="" id="{E881388B-F9BD-E7F2-8713-DC2E8704D416}"/>
              </a:ext>
            </a:extLst>
          </p:cNvPr>
          <p:cNvPicPr>
            <a:picLocks noChangeAspect="1"/>
          </p:cNvPicPr>
          <p:nvPr/>
        </p:nvPicPr>
        <p:blipFill>
          <a:blip r:embed="rId6"/>
          <a:stretch>
            <a:fillRect/>
          </a:stretch>
        </p:blipFill>
        <p:spPr>
          <a:xfrm>
            <a:off x="115129" y="4038150"/>
            <a:ext cx="2799521" cy="2599555"/>
          </a:xfrm>
          <a:prstGeom prst="rect">
            <a:avLst/>
          </a:prstGeom>
        </p:spPr>
      </p:pic>
      <p:sp>
        <p:nvSpPr>
          <p:cNvPr id="6" name="TextBox 5">
            <a:extLst>
              <a:ext uri="{FF2B5EF4-FFF2-40B4-BE49-F238E27FC236}">
                <a16:creationId xmlns:a16="http://schemas.microsoft.com/office/drawing/2014/main" xmlns="" id="{4D50741B-18A8-FD81-DE84-EEB51C086679}"/>
              </a:ext>
            </a:extLst>
          </p:cNvPr>
          <p:cNvSpPr txBox="1"/>
          <p:nvPr/>
        </p:nvSpPr>
        <p:spPr>
          <a:xfrm>
            <a:off x="8524750" y="6453039"/>
            <a:ext cx="6100762" cy="369332"/>
          </a:xfrm>
          <a:prstGeom prst="rect">
            <a:avLst/>
          </a:prstGeom>
          <a:noFill/>
        </p:spPr>
        <p:txBody>
          <a:bodyPr wrap="square">
            <a:spAutoFit/>
          </a:bodyPr>
          <a:lstStyle/>
          <a:p>
            <a:r>
              <a:rPr lang="en-US" b="0" i="0" dirty="0">
                <a:solidFill>
                  <a:srgbClr val="000000"/>
                </a:solidFill>
                <a:effectLst/>
                <a:latin typeface="Calibri" panose="020F0502020204030204" pitchFamily="34" charset="0"/>
              </a:rPr>
              <a:t>2021 performance indicator report </a:t>
            </a:r>
            <a:endParaRPr lang="en-US" dirty="0"/>
          </a:p>
        </p:txBody>
      </p:sp>
    </p:spTree>
    <p:extLst>
      <p:ext uri="{BB962C8B-B14F-4D97-AF65-F5344CB8AC3E}">
        <p14:creationId xmlns:p14="http://schemas.microsoft.com/office/powerpoint/2010/main" val="3844104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xmlns="" id="{BD68A5DF-9D4C-9C4B-8AF4-ED7590A6A1BE}"/>
              </a:ext>
            </a:extLst>
          </p:cNvPr>
          <p:cNvSpPr/>
          <p:nvPr/>
        </p:nvSpPr>
        <p:spPr>
          <a:xfrm>
            <a:off x="3783261" y="1738034"/>
            <a:ext cx="7240335" cy="41563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xmlns="" id="{5F55C94E-FFC6-5243-80D4-ADCF9A2601C9}"/>
              </a:ext>
            </a:extLst>
          </p:cNvPr>
          <p:cNvSpPr>
            <a:spLocks noGrp="1"/>
          </p:cNvSpPr>
          <p:nvPr>
            <p:ph type="title"/>
          </p:nvPr>
        </p:nvSpPr>
        <p:spPr>
          <a:xfrm>
            <a:off x="666637" y="895893"/>
            <a:ext cx="11345439" cy="996973"/>
          </a:xfrm>
        </p:spPr>
        <p:txBody>
          <a:bodyPr>
            <a:noAutofit/>
          </a:bodyPr>
          <a:lstStyle/>
          <a:p>
            <a:pPr algn="ctr"/>
            <a:r>
              <a:rPr lang="en-US" sz="4000" b="1" dirty="0">
                <a:solidFill>
                  <a:schemeClr val="accent5"/>
                </a:solidFill>
                <a:latin typeface="OPTIVagRound-Bold"/>
              </a:rPr>
              <a:t>PAX for Red Hawk Ranch</a:t>
            </a:r>
            <a:br>
              <a:rPr lang="en-US" sz="4000" b="1" dirty="0">
                <a:solidFill>
                  <a:schemeClr val="accent5"/>
                </a:solidFill>
                <a:latin typeface="OPTIVagRound-Bold"/>
              </a:rPr>
            </a:br>
            <a:r>
              <a:rPr lang="en-US" sz="4000" dirty="0">
                <a:solidFill>
                  <a:schemeClr val="accent5"/>
                </a:solidFill>
                <a:latin typeface="OPTIVagRound-Bold"/>
              </a:rPr>
              <a:t/>
            </a:r>
            <a:br>
              <a:rPr lang="en-US" sz="4000" dirty="0">
                <a:solidFill>
                  <a:schemeClr val="accent5"/>
                </a:solidFill>
                <a:latin typeface="OPTIVagRound-Bold"/>
              </a:rPr>
            </a:br>
            <a:endParaRPr lang="en-US" sz="4000" b="0" i="1" dirty="0">
              <a:solidFill>
                <a:schemeClr val="accent5"/>
              </a:solidFill>
            </a:endParaRPr>
          </a:p>
        </p:txBody>
      </p:sp>
      <p:pic>
        <p:nvPicPr>
          <p:cNvPr id="14" name="Picture 13" descr="Logo&#10;&#10;Description automatically generated">
            <a:extLst>
              <a:ext uri="{FF2B5EF4-FFF2-40B4-BE49-F238E27FC236}">
                <a16:creationId xmlns:a16="http://schemas.microsoft.com/office/drawing/2014/main" xmlns="" id="{98E9C9FB-8B2E-5957-0C59-EBC89A196449}"/>
              </a:ext>
            </a:extLst>
          </p:cNvPr>
          <p:cNvPicPr>
            <a:picLocks noChangeAspect="1"/>
          </p:cNvPicPr>
          <p:nvPr/>
        </p:nvPicPr>
        <p:blipFill>
          <a:blip r:embed="rId3"/>
          <a:stretch>
            <a:fillRect/>
          </a:stretch>
        </p:blipFill>
        <p:spPr>
          <a:xfrm>
            <a:off x="10158412" y="115886"/>
            <a:ext cx="1853663" cy="780007"/>
          </a:xfrm>
          <a:prstGeom prst="rect">
            <a:avLst/>
          </a:prstGeom>
        </p:spPr>
      </p:pic>
      <p:pic>
        <p:nvPicPr>
          <p:cNvPr id="16" name="Picture 15" descr="Logo&#10;&#10;Description automatically generated">
            <a:extLst>
              <a:ext uri="{FF2B5EF4-FFF2-40B4-BE49-F238E27FC236}">
                <a16:creationId xmlns:a16="http://schemas.microsoft.com/office/drawing/2014/main" xmlns="" id="{81B465B0-B82E-638B-44C0-32E05B6C8D44}"/>
              </a:ext>
            </a:extLst>
          </p:cNvPr>
          <p:cNvPicPr>
            <a:picLocks noChangeAspect="1"/>
          </p:cNvPicPr>
          <p:nvPr/>
        </p:nvPicPr>
        <p:blipFill>
          <a:blip r:embed="rId4"/>
          <a:stretch>
            <a:fillRect/>
          </a:stretch>
        </p:blipFill>
        <p:spPr>
          <a:xfrm>
            <a:off x="179925" y="180585"/>
            <a:ext cx="2331833" cy="650610"/>
          </a:xfrm>
          <a:prstGeom prst="rect">
            <a:avLst/>
          </a:prstGeom>
        </p:spPr>
      </p:pic>
      <p:pic>
        <p:nvPicPr>
          <p:cNvPr id="22" name="Picture 21" descr="Diagram&#10;&#10;Description automatically generated">
            <a:extLst>
              <a:ext uri="{FF2B5EF4-FFF2-40B4-BE49-F238E27FC236}">
                <a16:creationId xmlns:a16="http://schemas.microsoft.com/office/drawing/2014/main" xmlns="" id="{2C44448F-E544-22BC-9E7D-F69660FB05A5}"/>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3000"/>
                    </a14:imgEffect>
                  </a14:imgLayer>
                </a14:imgProps>
              </a:ext>
            </a:extLst>
          </a:blip>
          <a:stretch>
            <a:fillRect/>
          </a:stretch>
        </p:blipFill>
        <p:spPr>
          <a:xfrm>
            <a:off x="5703574" y="1529349"/>
            <a:ext cx="6162525" cy="4621894"/>
          </a:xfrm>
          <a:prstGeom prst="rect">
            <a:avLst/>
          </a:prstGeom>
        </p:spPr>
      </p:pic>
      <p:sp>
        <p:nvSpPr>
          <p:cNvPr id="2" name="TextBox 1">
            <a:extLst>
              <a:ext uri="{FF2B5EF4-FFF2-40B4-BE49-F238E27FC236}">
                <a16:creationId xmlns:a16="http://schemas.microsoft.com/office/drawing/2014/main" xmlns="" id="{705E1E23-E55C-56AA-B617-6C7A0C8A6949}"/>
              </a:ext>
            </a:extLst>
          </p:cNvPr>
          <p:cNvSpPr txBox="1"/>
          <p:nvPr/>
        </p:nvSpPr>
        <p:spPr>
          <a:xfrm>
            <a:off x="325901" y="1128955"/>
            <a:ext cx="5133238" cy="5324535"/>
          </a:xfrm>
          <a:prstGeom prst="rect">
            <a:avLst/>
          </a:prstGeom>
          <a:noFill/>
        </p:spPr>
        <p:txBody>
          <a:bodyPr wrap="square" rtlCol="0">
            <a:spAutoFit/>
          </a:bodyPr>
          <a:lstStyle/>
          <a:p>
            <a:pPr algn="ctr"/>
            <a:r>
              <a:rPr lang="en-US" sz="3200" b="1" dirty="0"/>
              <a:t>A PAX Journey</a:t>
            </a:r>
          </a:p>
          <a:p>
            <a:endParaRPr lang="en-US" sz="2000" dirty="0"/>
          </a:p>
          <a:p>
            <a:pPr marL="342900" indent="-342900">
              <a:buFont typeface="Wingdings" pitchFamily="2" charset="2"/>
              <a:buChar char="v"/>
            </a:pPr>
            <a:r>
              <a:rPr lang="en-US" dirty="0"/>
              <a:t>Trained management, staff, and kids</a:t>
            </a:r>
          </a:p>
          <a:p>
            <a:endParaRPr lang="en-US" dirty="0"/>
          </a:p>
          <a:p>
            <a:pPr marL="342900" indent="-342900">
              <a:buFont typeface="Wingdings" pitchFamily="2" charset="2"/>
              <a:buChar char="v"/>
            </a:pPr>
            <a:r>
              <a:rPr lang="en-US" dirty="0"/>
              <a:t>Developed a PAX policy for accountability</a:t>
            </a:r>
          </a:p>
          <a:p>
            <a:pPr marL="342900" indent="-342900">
              <a:buFont typeface="Wingdings" pitchFamily="2" charset="2"/>
              <a:buChar char="v"/>
            </a:pPr>
            <a:endParaRPr lang="en-US" dirty="0"/>
          </a:p>
          <a:p>
            <a:pPr marL="342900" indent="-342900">
              <a:buFont typeface="Wingdings" pitchFamily="2" charset="2"/>
              <a:buChar char="v"/>
            </a:pPr>
            <a:r>
              <a:rPr lang="en-US" dirty="0"/>
              <a:t>Made PAX visible and accessible </a:t>
            </a:r>
          </a:p>
          <a:p>
            <a:pPr marL="342900" indent="-342900">
              <a:buFont typeface="Wingdings" pitchFamily="2" charset="2"/>
              <a:buChar char="v"/>
            </a:pPr>
            <a:endParaRPr lang="en-US" dirty="0"/>
          </a:p>
          <a:p>
            <a:pPr marL="342900" indent="-342900">
              <a:buFont typeface="Wingdings" pitchFamily="2" charset="2"/>
              <a:buChar char="v"/>
            </a:pPr>
            <a:r>
              <a:rPr lang="en-US" dirty="0"/>
              <a:t>Teachers &amp; local behavioral health workers were trained in PAX (created common language across settings)</a:t>
            </a:r>
          </a:p>
          <a:p>
            <a:pPr marL="342900" indent="-342900">
              <a:buFont typeface="Wingdings" pitchFamily="2" charset="2"/>
              <a:buChar char="v"/>
            </a:pPr>
            <a:endParaRPr lang="en-US" dirty="0"/>
          </a:p>
          <a:p>
            <a:pPr marL="342900" indent="-342900">
              <a:buFont typeface="Wingdings" pitchFamily="2" charset="2"/>
              <a:buChar char="v"/>
            </a:pPr>
            <a:r>
              <a:rPr lang="en-US" dirty="0"/>
              <a:t>Trained all parents, guardians, kinship, or adoptive families in PAX  for transitioning  youth</a:t>
            </a:r>
          </a:p>
          <a:p>
            <a:endParaRPr lang="en-US" dirty="0"/>
          </a:p>
          <a:p>
            <a:pPr marL="342900" indent="-342900">
              <a:buFont typeface="Wingdings" pitchFamily="2" charset="2"/>
              <a:buChar char="v"/>
            </a:pPr>
            <a:r>
              <a:rPr lang="en-US" dirty="0"/>
              <a:t>Measured progress (targeted performance indicators) </a:t>
            </a:r>
          </a:p>
          <a:p>
            <a:endParaRPr lang="en-US" dirty="0"/>
          </a:p>
        </p:txBody>
      </p:sp>
    </p:spTree>
    <p:extLst>
      <p:ext uri="{BB962C8B-B14F-4D97-AF65-F5344CB8AC3E}">
        <p14:creationId xmlns:p14="http://schemas.microsoft.com/office/powerpoint/2010/main" val="2324945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xmlns="" id="{5F55C94E-FFC6-5243-80D4-ADCF9A2601C9}"/>
              </a:ext>
            </a:extLst>
          </p:cNvPr>
          <p:cNvSpPr>
            <a:spLocks noGrp="1"/>
          </p:cNvSpPr>
          <p:nvPr>
            <p:ph type="title"/>
          </p:nvPr>
        </p:nvSpPr>
        <p:spPr>
          <a:xfrm>
            <a:off x="666637" y="895893"/>
            <a:ext cx="11345439" cy="996973"/>
          </a:xfrm>
        </p:spPr>
        <p:txBody>
          <a:bodyPr>
            <a:noAutofit/>
          </a:bodyPr>
          <a:lstStyle/>
          <a:p>
            <a:pPr algn="ctr"/>
            <a:r>
              <a:rPr lang="en-US" sz="4000" b="1" dirty="0">
                <a:solidFill>
                  <a:schemeClr val="accent5"/>
                </a:solidFill>
                <a:latin typeface="OPTIVagRound-Bold"/>
              </a:rPr>
              <a:t>PAX for Red Hawk Ranch</a:t>
            </a:r>
            <a:br>
              <a:rPr lang="en-US" sz="4000" b="1" dirty="0">
                <a:solidFill>
                  <a:schemeClr val="accent5"/>
                </a:solidFill>
                <a:latin typeface="OPTIVagRound-Bold"/>
              </a:rPr>
            </a:br>
            <a:r>
              <a:rPr lang="en-US" sz="4000" dirty="0">
                <a:solidFill>
                  <a:schemeClr val="accent5"/>
                </a:solidFill>
                <a:latin typeface="OPTIVagRound-Bold"/>
              </a:rPr>
              <a:t/>
            </a:r>
            <a:br>
              <a:rPr lang="en-US" sz="4000" dirty="0">
                <a:solidFill>
                  <a:schemeClr val="accent5"/>
                </a:solidFill>
                <a:latin typeface="OPTIVagRound-Bold"/>
              </a:rPr>
            </a:br>
            <a:endParaRPr lang="en-US" sz="4000" b="0" i="1" dirty="0">
              <a:solidFill>
                <a:schemeClr val="accent5"/>
              </a:solidFill>
            </a:endParaRPr>
          </a:p>
        </p:txBody>
      </p:sp>
      <p:pic>
        <p:nvPicPr>
          <p:cNvPr id="14" name="Picture 13" descr="Logo&#10;&#10;Description automatically generated">
            <a:extLst>
              <a:ext uri="{FF2B5EF4-FFF2-40B4-BE49-F238E27FC236}">
                <a16:creationId xmlns:a16="http://schemas.microsoft.com/office/drawing/2014/main" xmlns="" id="{98E9C9FB-8B2E-5957-0C59-EBC89A196449}"/>
              </a:ext>
            </a:extLst>
          </p:cNvPr>
          <p:cNvPicPr>
            <a:picLocks noChangeAspect="1"/>
          </p:cNvPicPr>
          <p:nvPr/>
        </p:nvPicPr>
        <p:blipFill>
          <a:blip r:embed="rId3"/>
          <a:stretch>
            <a:fillRect/>
          </a:stretch>
        </p:blipFill>
        <p:spPr>
          <a:xfrm>
            <a:off x="10158412" y="115886"/>
            <a:ext cx="1853663" cy="780007"/>
          </a:xfrm>
          <a:prstGeom prst="rect">
            <a:avLst/>
          </a:prstGeom>
        </p:spPr>
      </p:pic>
      <p:pic>
        <p:nvPicPr>
          <p:cNvPr id="16" name="Picture 15" descr="Logo&#10;&#10;Description automatically generated">
            <a:extLst>
              <a:ext uri="{FF2B5EF4-FFF2-40B4-BE49-F238E27FC236}">
                <a16:creationId xmlns:a16="http://schemas.microsoft.com/office/drawing/2014/main" xmlns="" id="{81B465B0-B82E-638B-44C0-32E05B6C8D44}"/>
              </a:ext>
            </a:extLst>
          </p:cNvPr>
          <p:cNvPicPr>
            <a:picLocks noChangeAspect="1"/>
          </p:cNvPicPr>
          <p:nvPr/>
        </p:nvPicPr>
        <p:blipFill>
          <a:blip r:embed="rId4"/>
          <a:stretch>
            <a:fillRect/>
          </a:stretch>
        </p:blipFill>
        <p:spPr>
          <a:xfrm>
            <a:off x="179925" y="180585"/>
            <a:ext cx="2331833" cy="650610"/>
          </a:xfrm>
          <a:prstGeom prst="rect">
            <a:avLst/>
          </a:prstGeom>
        </p:spPr>
      </p:pic>
      <p:sp>
        <p:nvSpPr>
          <p:cNvPr id="6" name="TextBox 5">
            <a:extLst>
              <a:ext uri="{FF2B5EF4-FFF2-40B4-BE49-F238E27FC236}">
                <a16:creationId xmlns:a16="http://schemas.microsoft.com/office/drawing/2014/main" xmlns="" id="{4D50741B-18A8-FD81-DE84-EEB51C086679}"/>
              </a:ext>
            </a:extLst>
          </p:cNvPr>
          <p:cNvSpPr txBox="1"/>
          <p:nvPr/>
        </p:nvSpPr>
        <p:spPr>
          <a:xfrm>
            <a:off x="8524750" y="6453039"/>
            <a:ext cx="6100762" cy="369332"/>
          </a:xfrm>
          <a:prstGeom prst="rect">
            <a:avLst/>
          </a:prstGeom>
          <a:noFill/>
        </p:spPr>
        <p:txBody>
          <a:bodyPr wrap="square">
            <a:spAutoFit/>
          </a:bodyPr>
          <a:lstStyle/>
          <a:p>
            <a:r>
              <a:rPr lang="en-US" b="0" i="0" dirty="0">
                <a:solidFill>
                  <a:srgbClr val="000000"/>
                </a:solidFill>
                <a:effectLst/>
                <a:latin typeface="Calibri" panose="020F0502020204030204" pitchFamily="34" charset="0"/>
              </a:rPr>
              <a:t>2021 performance indicator report </a:t>
            </a:r>
            <a:endParaRPr lang="en-US" dirty="0"/>
          </a:p>
        </p:txBody>
      </p:sp>
      <p:sp>
        <p:nvSpPr>
          <p:cNvPr id="4" name="TextBox 3">
            <a:extLst>
              <a:ext uri="{FF2B5EF4-FFF2-40B4-BE49-F238E27FC236}">
                <a16:creationId xmlns:a16="http://schemas.microsoft.com/office/drawing/2014/main" xmlns="" id="{DFC1876E-6118-5E3D-C44F-9E8774F798F9}"/>
              </a:ext>
            </a:extLst>
          </p:cNvPr>
          <p:cNvSpPr txBox="1"/>
          <p:nvPr/>
        </p:nvSpPr>
        <p:spPr>
          <a:xfrm>
            <a:off x="3243072" y="1807123"/>
            <a:ext cx="7303008" cy="3785652"/>
          </a:xfrm>
          <a:prstGeom prst="rect">
            <a:avLst/>
          </a:prstGeom>
          <a:noFill/>
        </p:spPr>
        <p:txBody>
          <a:bodyPr wrap="square" rtlCol="0">
            <a:spAutoFit/>
          </a:bodyPr>
          <a:lstStyle/>
          <a:p>
            <a:pPr marL="285750" indent="-285750">
              <a:buFont typeface="Wingdings" pitchFamily="2" charset="2"/>
              <a:buChar char="v"/>
            </a:pPr>
            <a:r>
              <a:rPr lang="en-US" sz="2400" dirty="0"/>
              <a:t>Reduced critical incidents by 56%</a:t>
            </a:r>
          </a:p>
          <a:p>
            <a:pPr marL="285750" indent="-285750">
              <a:buFont typeface="Wingdings" pitchFamily="2" charset="2"/>
              <a:buChar char="v"/>
            </a:pPr>
            <a:r>
              <a:rPr lang="en-US" sz="2400" dirty="0"/>
              <a:t>Zero runaways since implementation</a:t>
            </a:r>
          </a:p>
          <a:p>
            <a:pPr marL="285750" indent="-285750">
              <a:buFont typeface="Wingdings" pitchFamily="2" charset="2"/>
              <a:buChar char="v"/>
            </a:pPr>
            <a:r>
              <a:rPr lang="en-US" sz="2400" dirty="0"/>
              <a:t>Zero physical managements by teaching staff and kids “PAX Breaks”</a:t>
            </a:r>
          </a:p>
          <a:p>
            <a:pPr marL="285750" indent="-285750">
              <a:buFont typeface="Wingdings" pitchFamily="2" charset="2"/>
              <a:buChar char="v"/>
            </a:pPr>
            <a:r>
              <a:rPr lang="en-US" sz="2400" dirty="0"/>
              <a:t>100% of kids report they feel safe and cared about (monthly surveys)</a:t>
            </a:r>
          </a:p>
          <a:p>
            <a:pPr marL="285750" indent="-285750">
              <a:buFont typeface="Wingdings" pitchFamily="2" charset="2"/>
              <a:buChar char="v"/>
            </a:pPr>
            <a:r>
              <a:rPr lang="en-US" sz="2400" dirty="0"/>
              <a:t>Increased staff retention</a:t>
            </a:r>
          </a:p>
          <a:p>
            <a:pPr marL="285750" indent="-285750">
              <a:buFont typeface="Wingdings" pitchFamily="2" charset="2"/>
              <a:buChar char="v"/>
            </a:pPr>
            <a:r>
              <a:rPr lang="en-US" sz="2400" dirty="0"/>
              <a:t>Improved staff skill set in supporting kids with past trauma</a:t>
            </a:r>
          </a:p>
          <a:p>
            <a:pPr marL="285750" indent="-285750">
              <a:buFont typeface="Wingdings" pitchFamily="2" charset="2"/>
              <a:buChar char="v"/>
            </a:pPr>
            <a:r>
              <a:rPr lang="en-US" sz="2400" dirty="0"/>
              <a:t>Earned 3-year CARF accreditation </a:t>
            </a:r>
          </a:p>
        </p:txBody>
      </p:sp>
      <p:pic>
        <p:nvPicPr>
          <p:cNvPr id="7" name="Picture 6" descr="Graphical user interface, text&#10;&#10;Description automatically generated">
            <a:extLst>
              <a:ext uri="{FF2B5EF4-FFF2-40B4-BE49-F238E27FC236}">
                <a16:creationId xmlns:a16="http://schemas.microsoft.com/office/drawing/2014/main" xmlns="" id="{D0621B76-200B-A6EA-76C7-C8D03167D7AC}"/>
              </a:ext>
            </a:extLst>
          </p:cNvPr>
          <p:cNvPicPr>
            <a:picLocks noChangeAspect="1"/>
          </p:cNvPicPr>
          <p:nvPr/>
        </p:nvPicPr>
        <p:blipFill>
          <a:blip r:embed="rId5"/>
          <a:stretch>
            <a:fillRect/>
          </a:stretch>
        </p:blipFill>
        <p:spPr>
          <a:xfrm>
            <a:off x="235326" y="3962802"/>
            <a:ext cx="2821187" cy="2674903"/>
          </a:xfrm>
          <a:prstGeom prst="rect">
            <a:avLst/>
          </a:prstGeom>
        </p:spPr>
      </p:pic>
    </p:spTree>
    <p:extLst>
      <p:ext uri="{BB962C8B-B14F-4D97-AF65-F5344CB8AC3E}">
        <p14:creationId xmlns:p14="http://schemas.microsoft.com/office/powerpoint/2010/main" val="323935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a:extLst>
              <a:ext uri="{FF2B5EF4-FFF2-40B4-BE49-F238E27FC236}">
                <a16:creationId xmlns:a16="http://schemas.microsoft.com/office/drawing/2014/main" xmlns="" id="{20D0408B-4671-4448-998F-822B028A5D0E}"/>
              </a:ext>
            </a:extLst>
          </p:cNvPr>
          <p:cNvSpPr/>
          <p:nvPr/>
        </p:nvSpPr>
        <p:spPr>
          <a:xfrm>
            <a:off x="1431362" y="1123553"/>
            <a:ext cx="3394643" cy="1973796"/>
          </a:xfrm>
          <a:prstGeom prst="wedgeRoundRectCallout">
            <a:avLst>
              <a:gd name="adj1" fmla="val -35740"/>
              <a:gd name="adj2" fmla="val 80095"/>
              <a:gd name="adj3" fmla="val 1666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 thought the training was informative. I think it helps staff see the difference in the kids and that not all kids can be managed the same way”</a:t>
            </a:r>
          </a:p>
        </p:txBody>
      </p:sp>
      <p:sp>
        <p:nvSpPr>
          <p:cNvPr id="5" name="Rounded Rectangular Callout 4">
            <a:extLst>
              <a:ext uri="{FF2B5EF4-FFF2-40B4-BE49-F238E27FC236}">
                <a16:creationId xmlns:a16="http://schemas.microsoft.com/office/drawing/2014/main" xmlns="" id="{EA761027-6AB4-CF45-98F3-694B65989F5A}"/>
              </a:ext>
            </a:extLst>
          </p:cNvPr>
          <p:cNvSpPr/>
          <p:nvPr/>
        </p:nvSpPr>
        <p:spPr>
          <a:xfrm flipH="1">
            <a:off x="7946303" y="1266946"/>
            <a:ext cx="3394643" cy="1450556"/>
          </a:xfrm>
          <a:prstGeom prst="wedgeRoundRectCallout">
            <a:avLst>
              <a:gd name="adj1" fmla="val -40787"/>
              <a:gd name="adj2" fmla="val 73746"/>
              <a:gd name="adj3" fmla="val 16667"/>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“This training should help all of our staff stay on the same page which will make for a better working environment”</a:t>
            </a:r>
          </a:p>
        </p:txBody>
      </p:sp>
      <p:sp>
        <p:nvSpPr>
          <p:cNvPr id="6" name="Oval Callout 5">
            <a:extLst>
              <a:ext uri="{FF2B5EF4-FFF2-40B4-BE49-F238E27FC236}">
                <a16:creationId xmlns:a16="http://schemas.microsoft.com/office/drawing/2014/main" xmlns="" id="{FD0115DE-1CC7-2142-B75A-3E4C21F81DF2}"/>
              </a:ext>
            </a:extLst>
          </p:cNvPr>
          <p:cNvSpPr/>
          <p:nvPr/>
        </p:nvSpPr>
        <p:spPr>
          <a:xfrm>
            <a:off x="4533443" y="1776102"/>
            <a:ext cx="4069677" cy="2912960"/>
          </a:xfrm>
          <a:prstGeom prst="wedgeEllipse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 have attended other trauma trainings and I can say I really enjoyed this one the most. I like the idea of getting the kids involved in most of the decision making”</a:t>
            </a:r>
          </a:p>
        </p:txBody>
      </p:sp>
      <p:sp>
        <p:nvSpPr>
          <p:cNvPr id="7" name="Oval Callout 6">
            <a:extLst>
              <a:ext uri="{FF2B5EF4-FFF2-40B4-BE49-F238E27FC236}">
                <a16:creationId xmlns:a16="http://schemas.microsoft.com/office/drawing/2014/main" xmlns="" id="{AF7A1F4C-7887-F14A-AC10-09DF9E29F6D8}"/>
              </a:ext>
            </a:extLst>
          </p:cNvPr>
          <p:cNvSpPr/>
          <p:nvPr/>
        </p:nvSpPr>
        <p:spPr>
          <a:xfrm flipH="1">
            <a:off x="993878" y="3366876"/>
            <a:ext cx="4501484" cy="2912960"/>
          </a:xfrm>
          <a:prstGeom prst="wedgeEllipse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have started to use </a:t>
            </a:r>
          </a:p>
          <a:p>
            <a:pPr algn="ctr"/>
            <a:r>
              <a:rPr lang="en-US" dirty="0"/>
              <a:t>sticks as a way to lessen arguments about who will shower first, or set the table, or where to sit in the van. The children seem to like this process as they don’t see it as a staff showing favoritism”</a:t>
            </a:r>
          </a:p>
        </p:txBody>
      </p:sp>
      <p:sp>
        <p:nvSpPr>
          <p:cNvPr id="8" name="Rounded Rectangular Callout 7">
            <a:extLst>
              <a:ext uri="{FF2B5EF4-FFF2-40B4-BE49-F238E27FC236}">
                <a16:creationId xmlns:a16="http://schemas.microsoft.com/office/drawing/2014/main" xmlns="" id="{61AA1D51-AF05-D944-AED0-643D63D413BC}"/>
              </a:ext>
            </a:extLst>
          </p:cNvPr>
          <p:cNvSpPr/>
          <p:nvPr/>
        </p:nvSpPr>
        <p:spPr>
          <a:xfrm>
            <a:off x="8073010" y="3240742"/>
            <a:ext cx="3783108" cy="2534141"/>
          </a:xfrm>
          <a:prstGeom prst="wedgeRoundRectCallout">
            <a:avLst>
              <a:gd name="adj1" fmla="val -30245"/>
              <a:gd name="adj2" fmla="val 73947"/>
              <a:gd name="adj3" fmla="val 16667"/>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“Prior to attending the PAX training,  I sometimes struggled with calming behaviors down but the strategies and ideas within PAX has given me a renewed confidence that I can accomplish my goal of maintaining order without shaming the child in the process”</a:t>
            </a:r>
          </a:p>
        </p:txBody>
      </p:sp>
      <p:sp>
        <p:nvSpPr>
          <p:cNvPr id="9" name="TextBox 8">
            <a:extLst>
              <a:ext uri="{FF2B5EF4-FFF2-40B4-BE49-F238E27FC236}">
                <a16:creationId xmlns:a16="http://schemas.microsoft.com/office/drawing/2014/main" xmlns="" id="{BF991DA3-F733-1DA0-B7BC-CF6586A56026}"/>
              </a:ext>
            </a:extLst>
          </p:cNvPr>
          <p:cNvSpPr txBox="1"/>
          <p:nvPr/>
        </p:nvSpPr>
        <p:spPr>
          <a:xfrm>
            <a:off x="2784308" y="207695"/>
            <a:ext cx="6623384" cy="646331"/>
          </a:xfrm>
          <a:prstGeom prst="rect">
            <a:avLst/>
          </a:prstGeom>
          <a:noFill/>
        </p:spPr>
        <p:txBody>
          <a:bodyPr wrap="square">
            <a:spAutoFit/>
          </a:bodyPr>
          <a:lstStyle/>
          <a:p>
            <a:pPr algn="ctr"/>
            <a:r>
              <a:rPr lang="en-US" sz="3600" b="1" dirty="0">
                <a:solidFill>
                  <a:schemeClr val="accent5"/>
                </a:solidFill>
                <a:latin typeface="OPTIVagRound-Bold" pitchFamily="2" charset="0"/>
              </a:rPr>
              <a:t>Feedback from Sunshine House</a:t>
            </a:r>
          </a:p>
        </p:txBody>
      </p:sp>
      <p:pic>
        <p:nvPicPr>
          <p:cNvPr id="10" name="Picture 9" descr="Logo&#10;&#10;Description automatically generated">
            <a:extLst>
              <a:ext uri="{FF2B5EF4-FFF2-40B4-BE49-F238E27FC236}">
                <a16:creationId xmlns:a16="http://schemas.microsoft.com/office/drawing/2014/main" xmlns="" id="{3592CC71-68BA-2CBA-7665-4E8B0281AB6D}"/>
              </a:ext>
            </a:extLst>
          </p:cNvPr>
          <p:cNvPicPr>
            <a:picLocks noChangeAspect="1"/>
          </p:cNvPicPr>
          <p:nvPr/>
        </p:nvPicPr>
        <p:blipFill>
          <a:blip r:embed="rId3"/>
          <a:stretch>
            <a:fillRect/>
          </a:stretch>
        </p:blipFill>
        <p:spPr>
          <a:xfrm>
            <a:off x="10072165" y="49966"/>
            <a:ext cx="1976960" cy="831889"/>
          </a:xfrm>
          <a:prstGeom prst="rect">
            <a:avLst/>
          </a:prstGeom>
        </p:spPr>
      </p:pic>
    </p:spTree>
    <p:extLst>
      <p:ext uri="{BB962C8B-B14F-4D97-AF65-F5344CB8AC3E}">
        <p14:creationId xmlns:p14="http://schemas.microsoft.com/office/powerpoint/2010/main" val="2741568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TotalTime>
  <Words>742</Words>
  <Application>Microsoft Office PowerPoint</Application>
  <PresentationFormat>Widescreen</PresentationFormat>
  <Paragraphs>167</Paragraphs>
  <Slides>15</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Chalkboard</vt:lpstr>
      <vt:lpstr>Helvetica</vt:lpstr>
      <vt:lpstr>Helvetica Neue Light</vt:lpstr>
      <vt:lpstr>OPTIVagRound-Bold</vt:lpstr>
      <vt:lpstr>Wingdings</vt:lpstr>
      <vt:lpstr>Office Theme</vt:lpstr>
      <vt:lpstr>PowerPoint Presentation</vt:lpstr>
      <vt:lpstr>Community-based PAX Trainings  for Arizona! </vt:lpstr>
      <vt:lpstr>PowerPoint Presentation</vt:lpstr>
      <vt:lpstr>PowerPoint Presentation</vt:lpstr>
      <vt:lpstr>PowerPoint Presentation</vt:lpstr>
      <vt:lpstr>PAX for Red Hawk Ranch  </vt:lpstr>
      <vt:lpstr>PAX for Red Hawk Ranch  </vt:lpstr>
      <vt:lpstr>PAX for Red Hawk Ranch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Jeanette Puskas</dc:creator>
  <cp:lastModifiedBy>Alfreda Moore</cp:lastModifiedBy>
  <cp:revision>36</cp:revision>
  <dcterms:created xsi:type="dcterms:W3CDTF">2022-07-15T19:42:46Z</dcterms:created>
  <dcterms:modified xsi:type="dcterms:W3CDTF">2022-09-06T22:30:53Z</dcterms:modified>
</cp:coreProperties>
</file>