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3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388" r:id="rId3"/>
    <p:sldId id="395" r:id="rId4"/>
    <p:sldId id="396" r:id="rId5"/>
    <p:sldId id="397" r:id="rId6"/>
    <p:sldId id="400" r:id="rId7"/>
    <p:sldId id="389" r:id="rId8"/>
    <p:sldId id="401" r:id="rId9"/>
    <p:sldId id="393" r:id="rId10"/>
    <p:sldId id="403" r:id="rId11"/>
    <p:sldId id="402" r:id="rId12"/>
    <p:sldId id="392" r:id="rId13"/>
    <p:sldId id="394" r:id="rId14"/>
    <p:sldId id="404" r:id="rId15"/>
    <p:sldId id="390" r:id="rId16"/>
    <p:sldId id="399" r:id="rId17"/>
    <p:sldId id="405" r:id="rId18"/>
    <p:sldId id="398" r:id="rId19"/>
  </p:sldIdLst>
  <p:sldSz cx="12192000" cy="6858000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0878" autoAdjust="0"/>
    <p:restoredTop sz="92777" autoAdjust="0"/>
  </p:normalViewPr>
  <p:slideViewPr>
    <p:cSldViewPr snapToGrid="0">
      <p:cViewPr varScale="1">
        <p:scale>
          <a:sx n="103" d="100"/>
          <a:sy n="103" d="100"/>
        </p:scale>
        <p:origin x="138" y="246"/>
      </p:cViewPr>
      <p:guideLst/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3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2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G:\ABRC%20grant\2022%20oportunity\Results\Prelim%20tables\Figures%20for%20ASAP%20presentation_12.22.2022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Book3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'Cannabis Visit Time Trends'!$A$8</c:f>
              <c:strCache>
                <c:ptCount val="1"/>
                <c:pt idx="0">
                  <c:v>Cannabis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'Cannabis Visit Time Trends'!$B$2:$G$2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'Cannabis Visit Time Trends'!$B$8:$G$8</c:f>
              <c:numCache>
                <c:formatCode>General</c:formatCode>
                <c:ptCount val="6"/>
                <c:pt idx="0">
                  <c:v>133</c:v>
                </c:pt>
                <c:pt idx="1">
                  <c:v>156</c:v>
                </c:pt>
                <c:pt idx="2">
                  <c:v>160</c:v>
                </c:pt>
                <c:pt idx="3">
                  <c:v>141</c:v>
                </c:pt>
                <c:pt idx="4">
                  <c:v>162</c:v>
                </c:pt>
                <c:pt idx="5">
                  <c:v>162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CF4-475F-A33E-FA7543117F52}"/>
            </c:ext>
          </c:extLst>
        </c:ser>
        <c:ser>
          <c:idx val="1"/>
          <c:order val="1"/>
          <c:tx>
            <c:strRef>
              <c:f>'Cannabis Visit Time Trends'!$A$9</c:f>
              <c:strCache>
                <c:ptCount val="1"/>
                <c:pt idx="0">
                  <c:v>Alcohol</c:v>
                </c:pt>
              </c:strCache>
            </c:strRef>
          </c:tx>
          <c:spPr>
            <a:ln w="38100" cap="rnd">
              <a:solidFill>
                <a:schemeClr val="bg1">
                  <a:alpha val="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'Cannabis Visit Time Trends'!$B$2:$G$2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'Cannabis Visit Time Trends'!$B$9:$G$9</c:f>
              <c:numCache>
                <c:formatCode>General</c:formatCode>
                <c:ptCount val="6"/>
                <c:pt idx="0">
                  <c:v>318</c:v>
                </c:pt>
                <c:pt idx="1">
                  <c:v>308</c:v>
                </c:pt>
                <c:pt idx="2">
                  <c:v>315</c:v>
                </c:pt>
                <c:pt idx="3">
                  <c:v>321</c:v>
                </c:pt>
                <c:pt idx="4">
                  <c:v>375</c:v>
                </c:pt>
                <c:pt idx="5">
                  <c:v>341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CF4-475F-A33E-FA7543117F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3520040"/>
        <c:axId val="523518864"/>
      </c:lineChart>
      <c:catAx>
        <c:axId val="523520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3518864"/>
        <c:crosses val="autoZero"/>
        <c:auto val="1"/>
        <c:lblAlgn val="ctr"/>
        <c:lblOffset val="100"/>
        <c:noMultiLvlLbl val="0"/>
      </c:catAx>
      <c:valAx>
        <c:axId val="523518864"/>
        <c:scaling>
          <c:orientation val="minMax"/>
          <c:max val="3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3520040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'Cannabis Visit Trends by Age'!$A$14</c:f>
              <c:strCache>
                <c:ptCount val="1"/>
                <c:pt idx="0">
                  <c:v>&lt;10 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'Cannabis Visit Trends by Age'!$B$13:$G$13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'Cannabis Visit Trends by Age'!$B$14:$G$14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7.0000000000000009</c:v>
                </c:pt>
                <c:pt idx="5">
                  <c:v>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56C-462E-A61E-9989A9868624}"/>
            </c:ext>
          </c:extLst>
        </c:ser>
        <c:ser>
          <c:idx val="1"/>
          <c:order val="1"/>
          <c:tx>
            <c:strRef>
              <c:f>'Cannabis Visit Trends by Age'!$A$15</c:f>
              <c:strCache>
                <c:ptCount val="1"/>
                <c:pt idx="0">
                  <c:v>10-17 y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'Cannabis Visit Trends by Age'!$B$13:$G$13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'Cannabis Visit Trends by Age'!$B$15:$G$15</c:f>
              <c:numCache>
                <c:formatCode>General</c:formatCode>
                <c:ptCount val="6"/>
                <c:pt idx="0">
                  <c:v>159</c:v>
                </c:pt>
                <c:pt idx="1">
                  <c:v>177</c:v>
                </c:pt>
                <c:pt idx="2">
                  <c:v>208</c:v>
                </c:pt>
                <c:pt idx="3">
                  <c:v>211</c:v>
                </c:pt>
                <c:pt idx="4">
                  <c:v>291</c:v>
                </c:pt>
                <c:pt idx="5">
                  <c:v>266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56C-462E-A61E-9989A9868624}"/>
            </c:ext>
          </c:extLst>
        </c:ser>
        <c:ser>
          <c:idx val="2"/>
          <c:order val="2"/>
          <c:tx>
            <c:strRef>
              <c:f>'Cannabis Visit Trends by Age'!$A$16</c:f>
              <c:strCache>
                <c:ptCount val="1"/>
                <c:pt idx="0">
                  <c:v>18-24 y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'Cannabis Visit Trends by Age'!$B$13:$G$13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'Cannabis Visit Trends by Age'!$B$16:$G$16</c:f>
              <c:numCache>
                <c:formatCode>General</c:formatCode>
                <c:ptCount val="6"/>
                <c:pt idx="0">
                  <c:v>297</c:v>
                </c:pt>
                <c:pt idx="1">
                  <c:v>348</c:v>
                </c:pt>
                <c:pt idx="2">
                  <c:v>354</c:v>
                </c:pt>
                <c:pt idx="3">
                  <c:v>317</c:v>
                </c:pt>
                <c:pt idx="4">
                  <c:v>362</c:v>
                </c:pt>
                <c:pt idx="5">
                  <c:v>358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56C-462E-A61E-9989A9868624}"/>
            </c:ext>
          </c:extLst>
        </c:ser>
        <c:ser>
          <c:idx val="3"/>
          <c:order val="3"/>
          <c:tx>
            <c:strRef>
              <c:f>'Cannabis Visit Trends by Age'!$A$17</c:f>
              <c:strCache>
                <c:ptCount val="1"/>
                <c:pt idx="0">
                  <c:v>25-34 y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'Cannabis Visit Trends by Age'!$B$13:$G$13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'Cannabis Visit Trends by Age'!$B$17:$G$17</c:f>
              <c:numCache>
                <c:formatCode>General</c:formatCode>
                <c:ptCount val="6"/>
                <c:pt idx="0">
                  <c:v>241</c:v>
                </c:pt>
                <c:pt idx="1">
                  <c:v>298</c:v>
                </c:pt>
                <c:pt idx="2">
                  <c:v>299</c:v>
                </c:pt>
                <c:pt idx="3">
                  <c:v>254</c:v>
                </c:pt>
                <c:pt idx="4">
                  <c:v>282</c:v>
                </c:pt>
                <c:pt idx="5">
                  <c:v>283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856C-462E-A61E-9989A9868624}"/>
            </c:ext>
          </c:extLst>
        </c:ser>
        <c:ser>
          <c:idx val="4"/>
          <c:order val="4"/>
          <c:tx>
            <c:strRef>
              <c:f>'Cannabis Visit Trends by Age'!$A$18</c:f>
              <c:strCache>
                <c:ptCount val="1"/>
                <c:pt idx="0">
                  <c:v>35-44 y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'Cannabis Visit Trends by Age'!$B$13:$G$13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'Cannabis Visit Trends by Age'!$B$18:$G$18</c:f>
              <c:numCache>
                <c:formatCode>General</c:formatCode>
                <c:ptCount val="6"/>
                <c:pt idx="0">
                  <c:v>194</c:v>
                </c:pt>
                <c:pt idx="1">
                  <c:v>229</c:v>
                </c:pt>
                <c:pt idx="2">
                  <c:v>236</c:v>
                </c:pt>
                <c:pt idx="3">
                  <c:v>210</c:v>
                </c:pt>
                <c:pt idx="4">
                  <c:v>225.99999999999997</c:v>
                </c:pt>
                <c:pt idx="5">
                  <c:v>231.99999999999997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856C-462E-A61E-9989A9868624}"/>
            </c:ext>
          </c:extLst>
        </c:ser>
        <c:ser>
          <c:idx val="5"/>
          <c:order val="5"/>
          <c:tx>
            <c:strRef>
              <c:f>'Cannabis Visit Trends by Age'!$A$19</c:f>
              <c:strCache>
                <c:ptCount val="1"/>
                <c:pt idx="0">
                  <c:v>45-54 y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'Cannabis Visit Trends by Age'!$B$13:$G$13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'Cannabis Visit Trends by Age'!$B$19:$G$19</c:f>
              <c:numCache>
                <c:formatCode>General</c:formatCode>
                <c:ptCount val="6"/>
                <c:pt idx="0">
                  <c:v>158</c:v>
                </c:pt>
                <c:pt idx="1">
                  <c:v>179</c:v>
                </c:pt>
                <c:pt idx="2">
                  <c:v>181</c:v>
                </c:pt>
                <c:pt idx="3">
                  <c:v>160</c:v>
                </c:pt>
                <c:pt idx="4">
                  <c:v>163</c:v>
                </c:pt>
                <c:pt idx="5">
                  <c:v>167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856C-462E-A61E-9989A9868624}"/>
            </c:ext>
          </c:extLst>
        </c:ser>
        <c:ser>
          <c:idx val="6"/>
          <c:order val="6"/>
          <c:tx>
            <c:strRef>
              <c:f>'Cannabis Visit Trends by Age'!$A$20</c:f>
              <c:strCache>
                <c:ptCount val="1"/>
                <c:pt idx="0">
                  <c:v>55-64 y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'Cannabis Visit Trends by Age'!$B$13:$G$13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'Cannabis Visit Trends by Age'!$B$20:$G$20</c:f>
              <c:numCache>
                <c:formatCode>General</c:formatCode>
                <c:ptCount val="6"/>
                <c:pt idx="0">
                  <c:v>120</c:v>
                </c:pt>
                <c:pt idx="1">
                  <c:v>135</c:v>
                </c:pt>
                <c:pt idx="2">
                  <c:v>142</c:v>
                </c:pt>
                <c:pt idx="3">
                  <c:v>122</c:v>
                </c:pt>
                <c:pt idx="4">
                  <c:v>128</c:v>
                </c:pt>
                <c:pt idx="5">
                  <c:v>133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856C-462E-A61E-9989A9868624}"/>
            </c:ext>
          </c:extLst>
        </c:ser>
        <c:ser>
          <c:idx val="7"/>
          <c:order val="7"/>
          <c:tx>
            <c:strRef>
              <c:f>'Cannabis Visit Trends by Age'!$A$21</c:f>
              <c:strCache>
                <c:ptCount val="1"/>
                <c:pt idx="0">
                  <c:v>65+ y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'Cannabis Visit Trends by Age'!$B$13:$G$13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'Cannabis Visit Trends by Age'!$B$21:$G$21</c:f>
              <c:numCache>
                <c:formatCode>General</c:formatCode>
                <c:ptCount val="6"/>
                <c:pt idx="0">
                  <c:v>24</c:v>
                </c:pt>
                <c:pt idx="1">
                  <c:v>31</c:v>
                </c:pt>
                <c:pt idx="2">
                  <c:v>36</c:v>
                </c:pt>
                <c:pt idx="3">
                  <c:v>35</c:v>
                </c:pt>
                <c:pt idx="4">
                  <c:v>38</c:v>
                </c:pt>
                <c:pt idx="5">
                  <c:v>44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856C-462E-A61E-9989A98686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3435744"/>
        <c:axId val="523433392"/>
      </c:lineChart>
      <c:catAx>
        <c:axId val="52343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3433392"/>
        <c:crosses val="autoZero"/>
        <c:auto val="1"/>
        <c:lblAlgn val="ctr"/>
        <c:lblOffset val="100"/>
        <c:noMultiLvlLbl val="0"/>
      </c:catAx>
      <c:valAx>
        <c:axId val="523433392"/>
        <c:scaling>
          <c:orientation val="minMax"/>
          <c:max val="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3435744"/>
        <c:crosses val="autoZero"/>
        <c:crossBetween val="between"/>
        <c:min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'Cannabis Visit Trends by Age'!$A$14</c:f>
              <c:strCache>
                <c:ptCount val="1"/>
                <c:pt idx="0">
                  <c:v>&lt;10 y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'Cannabis Visit Trends by Age'!$B$13:$G$13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'Cannabis Visit Trends by Age'!$B$14:$G$14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7.0000000000000009</c:v>
                </c:pt>
                <c:pt idx="5">
                  <c:v>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856C-462E-A61E-9989A9868624}"/>
            </c:ext>
          </c:extLst>
        </c:ser>
        <c:ser>
          <c:idx val="1"/>
          <c:order val="1"/>
          <c:tx>
            <c:strRef>
              <c:f>'Cannabis Visit Trends by Age'!$A$15</c:f>
              <c:strCache>
                <c:ptCount val="1"/>
                <c:pt idx="0">
                  <c:v>10-17 y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'Cannabis Visit Trends by Age'!$B$13:$G$13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'Cannabis Visit Trends by Age'!$B$15:$G$15</c:f>
              <c:numCache>
                <c:formatCode>General</c:formatCode>
                <c:ptCount val="6"/>
                <c:pt idx="0">
                  <c:v>159</c:v>
                </c:pt>
                <c:pt idx="1">
                  <c:v>177</c:v>
                </c:pt>
                <c:pt idx="2">
                  <c:v>208</c:v>
                </c:pt>
                <c:pt idx="3">
                  <c:v>211</c:v>
                </c:pt>
                <c:pt idx="4">
                  <c:v>291</c:v>
                </c:pt>
                <c:pt idx="5">
                  <c:v>266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856C-462E-A61E-9989A9868624}"/>
            </c:ext>
          </c:extLst>
        </c:ser>
        <c:ser>
          <c:idx val="2"/>
          <c:order val="2"/>
          <c:tx>
            <c:strRef>
              <c:f>'Cannabis Visit Trends by Age'!$A$16</c:f>
              <c:strCache>
                <c:ptCount val="1"/>
                <c:pt idx="0">
                  <c:v>18-24 y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numRef>
              <c:f>'Cannabis Visit Trends by Age'!$B$13:$G$13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'Cannabis Visit Trends by Age'!$B$16:$G$16</c:f>
              <c:numCache>
                <c:formatCode>General</c:formatCode>
                <c:ptCount val="6"/>
                <c:pt idx="0">
                  <c:v>297</c:v>
                </c:pt>
                <c:pt idx="1">
                  <c:v>348</c:v>
                </c:pt>
                <c:pt idx="2">
                  <c:v>354</c:v>
                </c:pt>
                <c:pt idx="3">
                  <c:v>317</c:v>
                </c:pt>
                <c:pt idx="4">
                  <c:v>362</c:v>
                </c:pt>
                <c:pt idx="5">
                  <c:v>358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2-856C-462E-A61E-9989A9868624}"/>
            </c:ext>
          </c:extLst>
        </c:ser>
        <c:ser>
          <c:idx val="3"/>
          <c:order val="3"/>
          <c:tx>
            <c:strRef>
              <c:f>'Cannabis Visit Trends by Age'!$A$17</c:f>
              <c:strCache>
                <c:ptCount val="1"/>
                <c:pt idx="0">
                  <c:v>25-34 y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numRef>
              <c:f>'Cannabis Visit Trends by Age'!$B$13:$G$13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'Cannabis Visit Trends by Age'!$B$17:$G$17</c:f>
              <c:numCache>
                <c:formatCode>General</c:formatCode>
                <c:ptCount val="6"/>
                <c:pt idx="0">
                  <c:v>241</c:v>
                </c:pt>
                <c:pt idx="1">
                  <c:v>298</c:v>
                </c:pt>
                <c:pt idx="2">
                  <c:v>299</c:v>
                </c:pt>
                <c:pt idx="3">
                  <c:v>254</c:v>
                </c:pt>
                <c:pt idx="4">
                  <c:v>282</c:v>
                </c:pt>
                <c:pt idx="5">
                  <c:v>283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3-856C-462E-A61E-9989A9868624}"/>
            </c:ext>
          </c:extLst>
        </c:ser>
        <c:ser>
          <c:idx val="4"/>
          <c:order val="4"/>
          <c:tx>
            <c:strRef>
              <c:f>'Cannabis Visit Trends by Age'!$A$18</c:f>
              <c:strCache>
                <c:ptCount val="1"/>
                <c:pt idx="0">
                  <c:v>35-44 y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numRef>
              <c:f>'Cannabis Visit Trends by Age'!$B$13:$G$13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'Cannabis Visit Trends by Age'!$B$18:$G$18</c:f>
              <c:numCache>
                <c:formatCode>General</c:formatCode>
                <c:ptCount val="6"/>
                <c:pt idx="0">
                  <c:v>194</c:v>
                </c:pt>
                <c:pt idx="1">
                  <c:v>229</c:v>
                </c:pt>
                <c:pt idx="2">
                  <c:v>236</c:v>
                </c:pt>
                <c:pt idx="3">
                  <c:v>210</c:v>
                </c:pt>
                <c:pt idx="4">
                  <c:v>225.99999999999997</c:v>
                </c:pt>
                <c:pt idx="5">
                  <c:v>231.99999999999997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856C-462E-A61E-9989A9868624}"/>
            </c:ext>
          </c:extLst>
        </c:ser>
        <c:ser>
          <c:idx val="5"/>
          <c:order val="5"/>
          <c:tx>
            <c:strRef>
              <c:f>'Cannabis Visit Trends by Age'!$A$19</c:f>
              <c:strCache>
                <c:ptCount val="1"/>
                <c:pt idx="0">
                  <c:v>45-54 y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none"/>
          </c:marker>
          <c:cat>
            <c:numRef>
              <c:f>'Cannabis Visit Trends by Age'!$B$13:$G$13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'Cannabis Visit Trends by Age'!$B$19:$G$19</c:f>
              <c:numCache>
                <c:formatCode>General</c:formatCode>
                <c:ptCount val="6"/>
                <c:pt idx="0">
                  <c:v>158</c:v>
                </c:pt>
                <c:pt idx="1">
                  <c:v>179</c:v>
                </c:pt>
                <c:pt idx="2">
                  <c:v>181</c:v>
                </c:pt>
                <c:pt idx="3">
                  <c:v>160</c:v>
                </c:pt>
                <c:pt idx="4">
                  <c:v>163</c:v>
                </c:pt>
                <c:pt idx="5">
                  <c:v>167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856C-462E-A61E-9989A9868624}"/>
            </c:ext>
          </c:extLst>
        </c:ser>
        <c:ser>
          <c:idx val="6"/>
          <c:order val="6"/>
          <c:tx>
            <c:strRef>
              <c:f>'Cannabis Visit Trends by Age'!$A$20</c:f>
              <c:strCache>
                <c:ptCount val="1"/>
                <c:pt idx="0">
                  <c:v>55-64 y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'Cannabis Visit Trends by Age'!$B$13:$G$13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'Cannabis Visit Trends by Age'!$B$20:$G$20</c:f>
              <c:numCache>
                <c:formatCode>General</c:formatCode>
                <c:ptCount val="6"/>
                <c:pt idx="0">
                  <c:v>120</c:v>
                </c:pt>
                <c:pt idx="1">
                  <c:v>135</c:v>
                </c:pt>
                <c:pt idx="2">
                  <c:v>142</c:v>
                </c:pt>
                <c:pt idx="3">
                  <c:v>122</c:v>
                </c:pt>
                <c:pt idx="4">
                  <c:v>128</c:v>
                </c:pt>
                <c:pt idx="5">
                  <c:v>133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856C-462E-A61E-9989A9868624}"/>
            </c:ext>
          </c:extLst>
        </c:ser>
        <c:ser>
          <c:idx val="7"/>
          <c:order val="7"/>
          <c:tx>
            <c:strRef>
              <c:f>'Cannabis Visit Trends by Age'!$A$21</c:f>
              <c:strCache>
                <c:ptCount val="1"/>
                <c:pt idx="0">
                  <c:v>65+ y</c:v>
                </c:pt>
              </c:strCache>
            </c:strRef>
          </c:tx>
          <c:spPr>
            <a:ln w="28575" cap="rnd">
              <a:solidFill>
                <a:schemeClr val="accent2">
                  <a:lumMod val="60000"/>
                </a:schemeClr>
              </a:solidFill>
              <a:round/>
            </a:ln>
            <a:effectLst/>
          </c:spPr>
          <c:marker>
            <c:symbol val="none"/>
          </c:marker>
          <c:cat>
            <c:numRef>
              <c:f>'Cannabis Visit Trends by Age'!$B$13:$G$13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'Cannabis Visit Trends by Age'!$B$21:$G$21</c:f>
              <c:numCache>
                <c:formatCode>General</c:formatCode>
                <c:ptCount val="6"/>
                <c:pt idx="0">
                  <c:v>24</c:v>
                </c:pt>
                <c:pt idx="1">
                  <c:v>31</c:v>
                </c:pt>
                <c:pt idx="2">
                  <c:v>36</c:v>
                </c:pt>
                <c:pt idx="3">
                  <c:v>35</c:v>
                </c:pt>
                <c:pt idx="4">
                  <c:v>38</c:v>
                </c:pt>
                <c:pt idx="5">
                  <c:v>44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856C-462E-A61E-9989A986862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3434176"/>
        <c:axId val="523431040"/>
      </c:lineChart>
      <c:catAx>
        <c:axId val="523434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3431040"/>
        <c:crosses val="autoZero"/>
        <c:auto val="1"/>
        <c:lblAlgn val="ctr"/>
        <c:lblOffset val="100"/>
        <c:noMultiLvlLbl val="0"/>
      </c:catAx>
      <c:valAx>
        <c:axId val="523431040"/>
        <c:scaling>
          <c:orientation val="minMax"/>
          <c:max val="4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3434176"/>
        <c:crosses val="autoZero"/>
        <c:crossBetween val="between"/>
        <c:minorUnit val="2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errBars>
            <c:errBarType val="both"/>
            <c:errValType val="cust"/>
            <c:noEndCap val="0"/>
            <c:plus>
              <c:numRef>
                <c:f>Sheet1!$E$2:$E$5</c:f>
                <c:numCache>
                  <c:formatCode>General</c:formatCode>
                  <c:ptCount val="4"/>
                  <c:pt idx="0">
                    <c:v>0.20000000000000018</c:v>
                  </c:pt>
                  <c:pt idx="1">
                    <c:v>6.9999999999999396E-2</c:v>
                  </c:pt>
                  <c:pt idx="2">
                    <c:v>6.0000000000000053E-2</c:v>
                  </c:pt>
                  <c:pt idx="3">
                    <c:v>0.33000000000000007</c:v>
                  </c:pt>
                </c:numCache>
              </c:numRef>
            </c:plus>
            <c:minus>
              <c:numRef>
                <c:f>Sheet1!$F$2:$F$5</c:f>
                <c:numCache>
                  <c:formatCode>General</c:formatCode>
                  <c:ptCount val="4"/>
                  <c:pt idx="0">
                    <c:v>-0.19000000000000039</c:v>
                  </c:pt>
                  <c:pt idx="1">
                    <c:v>-6.0000000000000497E-2</c:v>
                  </c:pt>
                  <c:pt idx="2">
                    <c:v>-6.0000000000000053E-2</c:v>
                  </c:pt>
                  <c:pt idx="3">
                    <c:v>-0.29999999999999982</c:v>
                  </c:pt>
                </c:numCache>
              </c:numRef>
            </c:minus>
            <c:spPr>
              <a:noFill/>
              <a:ln w="9525" cap="flat" cmpd="sng" algn="ctr">
                <a:solidFill>
                  <a:schemeClr val="tx1">
                    <a:lumMod val="65000"/>
                    <a:lumOff val="35000"/>
                  </a:schemeClr>
                </a:solidFill>
                <a:round/>
              </a:ln>
              <a:effectLst/>
            </c:spPr>
          </c:errBars>
          <c:cat>
            <c:strRef>
              <c:f>Sheet1!$A$2:$A$5</c:f>
              <c:strCache>
                <c:ptCount val="4"/>
                <c:pt idx="0">
                  <c:v>Psychosis</c:v>
                </c:pt>
                <c:pt idx="1">
                  <c:v>Mood </c:v>
                </c:pt>
                <c:pt idx="2">
                  <c:v>Anxiety</c:v>
                </c:pt>
                <c:pt idx="3">
                  <c:v>Self-Harm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6.71</c:v>
                </c:pt>
                <c:pt idx="1">
                  <c:v>4.6900000000000004</c:v>
                </c:pt>
                <c:pt idx="2">
                  <c:v>3.43</c:v>
                </c:pt>
                <c:pt idx="3">
                  <c:v>4.8899999999999997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619-45CF-9275-0F2F07F812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23427904"/>
        <c:axId val="523428688"/>
      </c:barChart>
      <c:catAx>
        <c:axId val="523427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3428688"/>
        <c:crosses val="autoZero"/>
        <c:auto val="1"/>
        <c:lblAlgn val="ctr"/>
        <c:lblOffset val="100"/>
        <c:noMultiLvlLbl val="0"/>
      </c:catAx>
      <c:valAx>
        <c:axId val="523428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34279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'cannabis+MH'!$A$7:$F$7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'cannabis+MH'!$A$8:$F$8</c:f>
              <c:numCache>
                <c:formatCode>General</c:formatCode>
                <c:ptCount val="6"/>
                <c:pt idx="0">
                  <c:v>56.000000000000007</c:v>
                </c:pt>
                <c:pt idx="1">
                  <c:v>63</c:v>
                </c:pt>
                <c:pt idx="2">
                  <c:v>70</c:v>
                </c:pt>
                <c:pt idx="3">
                  <c:v>64</c:v>
                </c:pt>
                <c:pt idx="4">
                  <c:v>78</c:v>
                </c:pt>
                <c:pt idx="5">
                  <c:v>74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2388-4D50-AE19-EC3CC8D2E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3429864"/>
        <c:axId val="523432216"/>
      </c:lineChart>
      <c:catAx>
        <c:axId val="523429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3432216"/>
        <c:crosses val="autoZero"/>
        <c:auto val="1"/>
        <c:lblAlgn val="ctr"/>
        <c:lblOffset val="100"/>
        <c:noMultiLvlLbl val="0"/>
      </c:catAx>
      <c:valAx>
        <c:axId val="5234322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3429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'Cannabis Visit Time Trends'!$A$8</c:f>
              <c:strCache>
                <c:ptCount val="1"/>
                <c:pt idx="0">
                  <c:v>Cannabis</c:v>
                </c:pt>
              </c:strCache>
            </c:strRef>
          </c:tx>
          <c:spPr>
            <a:ln w="7620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'Cannabis Visit Time Trends'!$B$2:$G$2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'Cannabis Visit Time Trends'!$B$8:$G$8</c:f>
              <c:numCache>
                <c:formatCode>General</c:formatCode>
                <c:ptCount val="6"/>
                <c:pt idx="0">
                  <c:v>133</c:v>
                </c:pt>
                <c:pt idx="1">
                  <c:v>156</c:v>
                </c:pt>
                <c:pt idx="2">
                  <c:v>160</c:v>
                </c:pt>
                <c:pt idx="3">
                  <c:v>141</c:v>
                </c:pt>
                <c:pt idx="4">
                  <c:v>162</c:v>
                </c:pt>
                <c:pt idx="5">
                  <c:v>162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FCF4-475F-A33E-FA7543117F52}"/>
            </c:ext>
          </c:extLst>
        </c:ser>
        <c:ser>
          <c:idx val="1"/>
          <c:order val="1"/>
          <c:tx>
            <c:strRef>
              <c:f>'Cannabis Visit Time Trends'!$A$9</c:f>
              <c:strCache>
                <c:ptCount val="1"/>
                <c:pt idx="0">
                  <c:v>Alcohol</c:v>
                </c:pt>
              </c:strCache>
            </c:strRef>
          </c:tx>
          <c:spPr>
            <a:ln w="7620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'Cannabis Visit Time Trends'!$B$2:$G$2</c:f>
              <c:numCache>
                <c:formatCode>General</c:formatCode>
                <c:ptCount val="6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  <c:pt idx="5">
                  <c:v>2021</c:v>
                </c:pt>
              </c:numCache>
            </c:numRef>
          </c:cat>
          <c:val>
            <c:numRef>
              <c:f>'Cannabis Visit Time Trends'!$B$9:$G$9</c:f>
              <c:numCache>
                <c:formatCode>General</c:formatCode>
                <c:ptCount val="6"/>
                <c:pt idx="0">
                  <c:v>318</c:v>
                </c:pt>
                <c:pt idx="1">
                  <c:v>308</c:v>
                </c:pt>
                <c:pt idx="2">
                  <c:v>315</c:v>
                </c:pt>
                <c:pt idx="3">
                  <c:v>321</c:v>
                </c:pt>
                <c:pt idx="4">
                  <c:v>375</c:v>
                </c:pt>
                <c:pt idx="5">
                  <c:v>341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FCF4-475F-A33E-FA7543117F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23430256"/>
        <c:axId val="523432608"/>
      </c:lineChart>
      <c:catAx>
        <c:axId val="523430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3432608"/>
        <c:crosses val="autoZero"/>
        <c:auto val="1"/>
        <c:lblAlgn val="ctr"/>
        <c:lblOffset val="100"/>
        <c:noMultiLvlLbl val="0"/>
      </c:catAx>
      <c:valAx>
        <c:axId val="523432608"/>
        <c:scaling>
          <c:orientation val="minMax"/>
          <c:max val="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23430256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0.35622</cdr:x>
      <cdr:y>0.91325</cdr:y>
    </cdr:from>
    <cdr:to>
      <cdr:x>0.68519</cdr:x>
      <cdr:y>1</cdr:y>
    </cdr:to>
    <cdr:sp macro="" textlink="">
      <cdr:nvSpPr>
        <cdr:cNvPr id="2" name="Rectangle 1">
          <a:extLst xmlns:a="http://schemas.openxmlformats.org/drawingml/2006/main">
            <a:ext uri="{FF2B5EF4-FFF2-40B4-BE49-F238E27FC236}">
              <a16:creationId xmlns:a16="http://schemas.microsoft.com/office/drawing/2014/main" xmlns="" id="{0DDF2DFF-51B9-4485-88C6-5F72C4770845}"/>
            </a:ext>
          </a:extLst>
        </cdr:cNvPr>
        <cdr:cNvSpPr/>
      </cdr:nvSpPr>
      <cdr:spPr>
        <a:xfrm xmlns:a="http://schemas.openxmlformats.org/drawingml/2006/main">
          <a:off x="2653080" y="3795932"/>
          <a:ext cx="2450123" cy="360568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bg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0.02509</cdr:x>
      <cdr:y>0.8051</cdr:y>
    </cdr:from>
    <cdr:to>
      <cdr:x>0.98628</cdr:x>
      <cdr:y>0.8051</cdr:y>
    </cdr:to>
    <cdr:cxnSp macro="">
      <cdr:nvCxnSpPr>
        <cdr:cNvPr id="3" name="Straight Connector 2">
          <a:extLst xmlns:a="http://schemas.openxmlformats.org/drawingml/2006/main">
            <a:ext uri="{FF2B5EF4-FFF2-40B4-BE49-F238E27FC236}">
              <a16:creationId xmlns:a16="http://schemas.microsoft.com/office/drawing/2014/main" xmlns="" id="{B19FA5D5-52A8-4053-8843-AD25B64EEFC8}"/>
            </a:ext>
          </a:extLst>
        </cdr:cNvPr>
        <cdr:cNvCxnSpPr/>
      </cdr:nvCxnSpPr>
      <cdr:spPr>
        <a:xfrm xmlns:a="http://schemas.openxmlformats.org/drawingml/2006/main">
          <a:off x="252335" y="3238693"/>
          <a:ext cx="9668107" cy="0"/>
        </a:xfrm>
        <a:prstGeom xmlns:a="http://schemas.openxmlformats.org/drawingml/2006/main" prst="line">
          <a:avLst/>
        </a:prstGeom>
        <a:ln xmlns:a="http://schemas.openxmlformats.org/drawingml/2006/main" w="5715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0.35258</cdr:x>
      <cdr:y>0.5691</cdr:y>
    </cdr:from>
    <cdr:to>
      <cdr:x>0.42162</cdr:x>
      <cdr:y>0.83597</cdr:y>
    </cdr:to>
    <cdr:sp macro="" textlink="">
      <cdr:nvSpPr>
        <cdr:cNvPr id="4" name="Rectangle 3">
          <a:extLst xmlns:a="http://schemas.openxmlformats.org/drawingml/2006/main">
            <a:ext uri="{FF2B5EF4-FFF2-40B4-BE49-F238E27FC236}">
              <a16:creationId xmlns:a16="http://schemas.microsoft.com/office/drawing/2014/main" xmlns="" id="{4593BDDB-CEF9-464F-8955-3765F25F4D72}"/>
            </a:ext>
          </a:extLst>
        </cdr:cNvPr>
        <cdr:cNvSpPr/>
      </cdr:nvSpPr>
      <cdr:spPr>
        <a:xfrm xmlns:a="http://schemas.openxmlformats.org/drawingml/2006/main">
          <a:off x="3546354" y="2289313"/>
          <a:ext cx="694481" cy="1073552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5x</a:t>
          </a:r>
        </a:p>
      </cdr:txBody>
    </cdr:sp>
  </cdr:relSizeAnchor>
  <cdr:relSizeAnchor xmlns:cdr="http://schemas.openxmlformats.org/drawingml/2006/chartDrawing">
    <cdr:from>
      <cdr:x>0.59538</cdr:x>
      <cdr:y>0.5691</cdr:y>
    </cdr:from>
    <cdr:to>
      <cdr:x>0.66443</cdr:x>
      <cdr:y>0.83597</cdr:y>
    </cdr:to>
    <cdr:sp macro="" textlink="">
      <cdr:nvSpPr>
        <cdr:cNvPr id="5" name="Rectangle 4">
          <a:extLst xmlns:a="http://schemas.openxmlformats.org/drawingml/2006/main">
            <a:ext uri="{FF2B5EF4-FFF2-40B4-BE49-F238E27FC236}">
              <a16:creationId xmlns:a16="http://schemas.microsoft.com/office/drawing/2014/main" xmlns="" id="{4593BDDB-CEF9-464F-8955-3765F25F4D72}"/>
            </a:ext>
          </a:extLst>
        </cdr:cNvPr>
        <cdr:cNvSpPr/>
      </cdr:nvSpPr>
      <cdr:spPr>
        <a:xfrm xmlns:a="http://schemas.openxmlformats.org/drawingml/2006/main">
          <a:off x="5988612" y="2289313"/>
          <a:ext cx="694481" cy="1073552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2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3.5x</a:t>
          </a:r>
        </a:p>
      </cdr:txBody>
    </cdr:sp>
  </cdr:relSizeAnchor>
  <cdr:relSizeAnchor xmlns:cdr="http://schemas.openxmlformats.org/drawingml/2006/chartDrawing">
    <cdr:from>
      <cdr:x>0.82828</cdr:x>
      <cdr:y>0.52689</cdr:y>
    </cdr:from>
    <cdr:to>
      <cdr:x>0.89733</cdr:x>
      <cdr:y>0.79376</cdr:y>
    </cdr:to>
    <cdr:sp macro="" textlink="">
      <cdr:nvSpPr>
        <cdr:cNvPr id="6" name="Rectangle 5">
          <a:extLst xmlns:a="http://schemas.openxmlformats.org/drawingml/2006/main">
            <a:ext uri="{FF2B5EF4-FFF2-40B4-BE49-F238E27FC236}">
              <a16:creationId xmlns:a16="http://schemas.microsoft.com/office/drawing/2014/main" xmlns="" id="{ACFAC51D-AD89-48CF-9CF4-7143428F8305}"/>
            </a:ext>
          </a:extLst>
        </cdr:cNvPr>
        <cdr:cNvSpPr/>
      </cdr:nvSpPr>
      <cdr:spPr>
        <a:xfrm xmlns:a="http://schemas.openxmlformats.org/drawingml/2006/main">
          <a:off x="8331200" y="2119514"/>
          <a:ext cx="694481" cy="1073552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5x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55D3E6D0-49F1-429F-9196-AB968A020DCC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63638"/>
            <a:ext cx="5584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58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F1E22503-116B-4652-A883-A46F75E47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59774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All diagnostic fields of the emergency department and inpatient hospital discharge records were searched for cannabis-related ICD-10-CM codes (F12, T407X1A-4a). A cannabis-related visit was defined as a visit with at least one of the cannabis-related ICD-10-CM codes in any diagnostic field. The one exception was that visits with an “in-remission” cannabis diagnosis were not counted as cannabis visits.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22503-116B-4652-A883-A46F75E476E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67557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22503-116B-4652-A883-A46F75E476E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8570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Alcohol is a bigger problem in the sense that alcohol accounts for more visits to the hospital than cannabis. BUT….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1E22503-116B-4652-A883-A46F75E476E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1671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CC504-1327-42B3-A1EC-43D54148FB8B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91DA-6A70-4495-88A0-14AEEDD6CA3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4883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CC504-1327-42B3-A1EC-43D54148FB8B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91DA-6A70-4495-88A0-14AEEDD6C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220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CC504-1327-42B3-A1EC-43D54148FB8B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91DA-6A70-4495-88A0-14AEEDD6C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848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600"/>
            </a:lvl1pPr>
            <a:lvl2pPr>
              <a:defRPr sz="2800"/>
            </a:lvl2pPr>
            <a:lvl3pPr>
              <a:defRPr sz="2000"/>
            </a:lvl3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CC504-1327-42B3-A1EC-43D54148FB8B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91DA-6A70-4495-88A0-14AEEDD6C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29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CC504-1327-42B3-A1EC-43D54148FB8B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91DA-6A70-4495-88A0-14AEEDD6CA32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37617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CC504-1327-42B3-A1EC-43D54148FB8B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91DA-6A70-4495-88A0-14AEEDD6C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448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CC504-1327-42B3-A1EC-43D54148FB8B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91DA-6A70-4495-88A0-14AEEDD6C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51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CC504-1327-42B3-A1EC-43D54148FB8B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91DA-6A70-4495-88A0-14AEEDD6C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818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CC504-1327-42B3-A1EC-43D54148FB8B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91DA-6A70-4495-88A0-14AEEDD6C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330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4ECC504-1327-42B3-A1EC-43D54148FB8B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A4091DA-6A70-4495-88A0-14AEEDD6C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6520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CC504-1327-42B3-A1EC-43D54148FB8B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4091DA-6A70-4495-88A0-14AEEDD6CA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481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4ECC504-1327-42B3-A1EC-43D54148FB8B}" type="datetimeFigureOut">
              <a:rPr lang="en-US" smtClean="0"/>
              <a:t>5/3/2023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EA4091DA-6A70-4495-88A0-14AEEDD6CA32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62639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7BDEB97-1B83-41DE-80F4-5FF4E821FD0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Trends in Cannabis-Related Hospital Visits in Arizona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D118BAEF-A642-4524-AE77-F92F5C66730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Madeline H. Meier, PhD</a:t>
            </a:r>
          </a:p>
          <a:p>
            <a:r>
              <a:rPr lang="en-US" dirty="0"/>
              <a:t>Haley Hummel, BA</a:t>
            </a:r>
          </a:p>
          <a:p>
            <a:r>
              <a:rPr lang="en-US" dirty="0"/>
              <a:t>Arizona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4346178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C5BCA2-5CAD-409D-8160-96FAF2F05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Age Group Trends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AAFA1EF1-CE4A-4568-B103-D122FD66A1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4055528"/>
              </p:ext>
            </p:extLst>
          </p:nvPr>
        </p:nvGraphicFramePr>
        <p:xfrm>
          <a:off x="2754352" y="1845733"/>
          <a:ext cx="5809785" cy="4354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D2D9D75C-F99C-4A6D-82DD-44BD4332B68B}"/>
              </a:ext>
            </a:extLst>
          </p:cNvPr>
          <p:cNvSpPr/>
          <p:nvPr/>
        </p:nvSpPr>
        <p:spPr>
          <a:xfrm>
            <a:off x="6096000" y="524435"/>
            <a:ext cx="5059680" cy="1869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Youth ages 10-17 showed the largest increase </a:t>
            </a:r>
          </a:p>
        </p:txBody>
      </p:sp>
    </p:spTree>
    <p:extLst>
      <p:ext uri="{BB962C8B-B14F-4D97-AF65-F5344CB8AC3E}">
        <p14:creationId xmlns:p14="http://schemas.microsoft.com/office/powerpoint/2010/main" val="106285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 animBg="0"/>
        </p:bldSub>
      </p:bldGraphic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AFB726D-0351-4DA7-9B96-613FCA62D5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Cannabis-Related Mental Health Burden?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18126B5-D5CF-4D5D-8F99-CA6A54B890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Analyses tested the association between cannabis and mental health problems…</a:t>
            </a:r>
          </a:p>
          <a:p>
            <a:pPr lvl="1"/>
            <a:r>
              <a:rPr lang="en-US" dirty="0"/>
              <a:t>Did visits with cannabis-related diagnoses show a higher prevalence of mental health diagnoses than visits without cannabis-related diagnoses?</a:t>
            </a:r>
          </a:p>
        </p:txBody>
      </p:sp>
    </p:spTree>
    <p:extLst>
      <p:ext uri="{BB962C8B-B14F-4D97-AF65-F5344CB8AC3E}">
        <p14:creationId xmlns:p14="http://schemas.microsoft.com/office/powerpoint/2010/main" val="4115910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04F4E7E-0801-44E0-90B2-14E14EF29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Risk of Mental Illness-Related Hospital Visit for Patients With vs. Without Cannabis Diagnosis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xmlns="" id="{8EE3FB0A-43CB-483D-91DB-81C6164C566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9106471"/>
              </p:ext>
            </p:extLst>
          </p:nvPr>
        </p:nvGraphicFramePr>
        <p:xfrm>
          <a:off x="1096963" y="1846263"/>
          <a:ext cx="10058400" cy="40227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5710DDC1-35B7-4091-91FB-63F1EE0588F4}"/>
              </a:ext>
            </a:extLst>
          </p:cNvPr>
          <p:cNvSpPr/>
          <p:nvPr/>
        </p:nvSpPr>
        <p:spPr>
          <a:xfrm>
            <a:off x="1096963" y="6423102"/>
            <a:ext cx="10058400" cy="4348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Data are from calendar year 2021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00A2228E-2E44-488A-B545-5761F2B7A39E}"/>
              </a:ext>
            </a:extLst>
          </p:cNvPr>
          <p:cNvSpPr/>
          <p:nvPr/>
        </p:nvSpPr>
        <p:spPr>
          <a:xfrm>
            <a:off x="4051139" y="1276519"/>
            <a:ext cx="6236440" cy="186914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Risk for specific mental health disorders was ~3.5 to 7 times higher for people with a cannabis-related disorder compared with people with no cannabis-related disorder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xmlns="" id="{4593BDDB-CEF9-464F-8955-3765F25F4D72}"/>
              </a:ext>
            </a:extLst>
          </p:cNvPr>
          <p:cNvSpPr/>
          <p:nvPr/>
        </p:nvSpPr>
        <p:spPr>
          <a:xfrm>
            <a:off x="2257063" y="3429001"/>
            <a:ext cx="694481" cy="107355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7x</a:t>
            </a:r>
          </a:p>
        </p:txBody>
      </p:sp>
    </p:spTree>
    <p:extLst>
      <p:ext uri="{BB962C8B-B14F-4D97-AF65-F5344CB8AC3E}">
        <p14:creationId xmlns:p14="http://schemas.microsoft.com/office/powerpoint/2010/main" val="51852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E43BE5C-E047-47B8-B8D3-024D37D3B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63527"/>
            <a:ext cx="10058400" cy="1450757"/>
          </a:xfrm>
        </p:spPr>
        <p:txBody>
          <a:bodyPr>
            <a:normAutofit fontScale="90000"/>
          </a:bodyPr>
          <a:lstStyle/>
          <a:p>
            <a:r>
              <a:rPr lang="en-US" dirty="0"/>
              <a:t>Changes in the Rate of Hospital Visits with Cannabis and Mental Illness Diagnoses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E75893B0-42D3-4DC1-947F-15D09106A4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10804219"/>
              </p:ext>
            </p:extLst>
          </p:nvPr>
        </p:nvGraphicFramePr>
        <p:xfrm>
          <a:off x="2752840" y="2259398"/>
          <a:ext cx="6794572" cy="3912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87D64594-16BF-4B82-9B35-08786DC67167}"/>
              </a:ext>
            </a:extLst>
          </p:cNvPr>
          <p:cNvSpPr/>
          <p:nvPr/>
        </p:nvSpPr>
        <p:spPr>
          <a:xfrm>
            <a:off x="2752838" y="6423102"/>
            <a:ext cx="6794573" cy="4348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Rates are per 10k Hospital Visits</a:t>
            </a:r>
          </a:p>
        </p:txBody>
      </p:sp>
    </p:spTree>
    <p:extLst>
      <p:ext uri="{BB962C8B-B14F-4D97-AF65-F5344CB8AC3E}">
        <p14:creationId xmlns:p14="http://schemas.microsoft.com/office/powerpoint/2010/main" val="7629874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AD32364-ECC7-4394-A7E7-2F78287D70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02324FB7-2501-4BB3-A0AC-25DD09D4D1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Include other mental health disorders</a:t>
            </a:r>
          </a:p>
          <a:p>
            <a:r>
              <a:rPr lang="en-US" dirty="0"/>
              <a:t>Follow-back and follow-forward analysis</a:t>
            </a:r>
          </a:p>
          <a:p>
            <a:pPr lvl="1"/>
            <a:r>
              <a:rPr lang="en-US" dirty="0"/>
              <a:t>Current analyses are cross-sectional – hard to know which came first – cannabis disorder or mental health disorder</a:t>
            </a:r>
          </a:p>
          <a:p>
            <a:r>
              <a:rPr lang="en-US" dirty="0"/>
              <a:t>Compare cannabis-related mental health risk with alcohol-related mental health risk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10178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A9B440-B8ED-4084-9371-5ADBDE21B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Comparison with Alcohol-Related Visits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E20A9EA2-02E6-422E-B206-A9932049F7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4873265"/>
              </p:ext>
            </p:extLst>
          </p:nvPr>
        </p:nvGraphicFramePr>
        <p:xfrm>
          <a:off x="1942366" y="1946032"/>
          <a:ext cx="7354034" cy="41499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39360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series"/>
        </p:bldSub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6015FFF-3889-4C90-B5B9-72E5F5CF9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Implications for Prevention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429B6D5-6DD3-4E3F-A105-FF00B27524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dirty="0"/>
              <a:t>Ages 18-24 show the highest rate of hospital visits for cannabis-related disorders</a:t>
            </a: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dirty="0"/>
              <a:t>Ages 10-17 show the fastest increase in rate of hospital visits for cannabis-related disorders</a:t>
            </a: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dirty="0"/>
              <a:t>People who visit the hospital with cannabis-related disorders show elevated prevalence of mental health disorders</a:t>
            </a:r>
          </a:p>
        </p:txBody>
      </p:sp>
    </p:spTree>
    <p:extLst>
      <p:ext uri="{BB962C8B-B14F-4D97-AF65-F5344CB8AC3E}">
        <p14:creationId xmlns:p14="http://schemas.microsoft.com/office/powerpoint/2010/main" val="17431421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439051F-AEA3-4EEF-B734-2041C68206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and Implications for Prevention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30A4932-69D5-494E-94DA-4B52858F8B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dirty="0"/>
              <a:t>An ounce of prevention is worth a pound of cure</a:t>
            </a: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dirty="0"/>
              <a:t>Messaging to counter the trend of reduced perceptions of cannabis harms</a:t>
            </a:r>
          </a:p>
          <a:p>
            <a:pPr marL="463550" indent="-463550">
              <a:buFont typeface="Arial" panose="020B0604020202020204" pitchFamily="34" charset="0"/>
              <a:buChar char="•"/>
            </a:pPr>
            <a:r>
              <a:rPr lang="en-US" dirty="0"/>
              <a:t>Educating parents to lock up their cannabis, avoid using in front of youth, and avoid sharing “war stories” of their cannabis use</a:t>
            </a:r>
          </a:p>
        </p:txBody>
      </p:sp>
    </p:spTree>
    <p:extLst>
      <p:ext uri="{BB962C8B-B14F-4D97-AF65-F5344CB8AC3E}">
        <p14:creationId xmlns:p14="http://schemas.microsoft.com/office/powerpoint/2010/main" val="23574277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1D9404-D8FF-479F-AC24-A8A53C5ED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DAB217E-3795-4EA6-82AB-A9CCA426E2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Arizona Biomedical Research Commission</a:t>
            </a:r>
          </a:p>
          <a:p>
            <a:r>
              <a:rPr lang="en-US" dirty="0"/>
              <a:t>Substance Abuse Translational Research Network</a:t>
            </a:r>
          </a:p>
        </p:txBody>
      </p:sp>
    </p:spTree>
    <p:extLst>
      <p:ext uri="{BB962C8B-B14F-4D97-AF65-F5344CB8AC3E}">
        <p14:creationId xmlns:p14="http://schemas.microsoft.com/office/powerpoint/2010/main" val="8213833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0AD7E8-6A2A-42BC-AD88-2B292DA2D4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Cannabis-Related Hospital Visits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26FE93C-F0D0-4734-B2B5-35B2FB605D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Given cannabis legalization in the US, several states have leveraged emergency department (ED) data to monitor the cannabis-related healthcare burden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ED data show a clear signal: the rate of ED visits related to cannabis (cannabis abuse, cannabis dependence, cannabis poisoning) has increased over time</a:t>
            </a:r>
          </a:p>
        </p:txBody>
      </p:sp>
    </p:spTree>
    <p:extLst>
      <p:ext uri="{BB962C8B-B14F-4D97-AF65-F5344CB8AC3E}">
        <p14:creationId xmlns:p14="http://schemas.microsoft.com/office/powerpoint/2010/main" val="4007277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79F2BF9-06FE-4059-8F98-B78AB03910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Importance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E171C59-4EDD-431F-8B46-D64D9F30DA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ED visits are</a:t>
            </a:r>
          </a:p>
          <a:p>
            <a:pPr lvl="1"/>
            <a:r>
              <a:rPr lang="en-US" dirty="0"/>
              <a:t>among the costliest healthcare visits in the US</a:t>
            </a:r>
          </a:p>
          <a:p>
            <a:pPr lvl="1"/>
            <a:r>
              <a:rPr lang="en-US" dirty="0"/>
              <a:t>considered a severe outcome</a:t>
            </a:r>
          </a:p>
          <a:p>
            <a:pPr lvl="1"/>
            <a:r>
              <a:rPr lang="en-US" dirty="0"/>
              <a:t>vital for understanding the magnitude of the cannabis-related public health burden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48511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9D980AF-A8E4-4E12-B0BA-7112A7A36B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happening in Arizona?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BBCB02-D1B6-4C83-BBD9-F4B1557744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Have cannabis-related hospital visits increased over time? </a:t>
            </a:r>
          </a:p>
          <a:p>
            <a:r>
              <a:rPr lang="en-US" dirty="0"/>
              <a:t>2. Who is most at risk for a cannabis-related hospital visit? (e.g., youth)</a:t>
            </a:r>
          </a:p>
          <a:p>
            <a:r>
              <a:rPr lang="en-US" dirty="0"/>
              <a:t>3. What is the cannabis-related mental health burden?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06539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DC06B71-6EAD-406D-9485-D6092425B8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xmlns="" id="{B39AE7AA-C73D-4323-945D-C0DEC87EFB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7917511" cy="4485492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Data: ADHS data on emergency department and inpatient hospital visits from all Arizona licensed hospitals, 2016-2021.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For each visit, up to 26 ICD-10 (International Classification of Diseases) diagnoses are recorded.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dirty="0"/>
              <a:t>Records were searched for ICD-10 diagnoses of cannabis-related disorders, mental health disorders, and other substance-use disorders</a:t>
            </a:r>
          </a:p>
          <a:p>
            <a:endParaRPr lang="en-US" dirty="0"/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1240573B-08E1-4DFE-AA06-4E828776D6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8683" y="1975609"/>
            <a:ext cx="1895475" cy="2409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47804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84CC7DA-BE99-4067-B9C2-7878FE50D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Have Cannabis-Related Hospital Visits Increased Over Time?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E07211-01C7-417D-9009-460D0DFD9C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772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EA9B440-B8ED-4084-9371-5ADBDE21BC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Changes in the Rate of Hospital Visits Related to Cannabis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E20A9EA2-02E6-422E-B206-A9932049F7A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85488408"/>
              </p:ext>
            </p:extLst>
          </p:nvPr>
        </p:nvGraphicFramePr>
        <p:xfrm>
          <a:off x="2505074" y="2112499"/>
          <a:ext cx="7447817" cy="4156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C5B75143-A878-484F-AF78-31745A78B95E}"/>
              </a:ext>
            </a:extLst>
          </p:cNvPr>
          <p:cNvSpPr/>
          <p:nvPr/>
        </p:nvSpPr>
        <p:spPr>
          <a:xfrm>
            <a:off x="1721096" y="1803240"/>
            <a:ext cx="5310554" cy="157089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22% increase from 2016-2021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xmlns="" id="{95BA39BB-4B75-40D8-B517-ECDFDE67D07E}"/>
              </a:ext>
            </a:extLst>
          </p:cNvPr>
          <p:cNvSpPr/>
          <p:nvPr/>
        </p:nvSpPr>
        <p:spPr>
          <a:xfrm>
            <a:off x="6639339" y="3085929"/>
            <a:ext cx="1473031" cy="1394085"/>
          </a:xfrm>
          <a:prstGeom prst="ellipse">
            <a:avLst/>
          </a:prstGeom>
          <a:noFill/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COVID?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xmlns="" id="{5386CD03-40CC-4B0C-B5C1-D4AF32343A65}"/>
              </a:ext>
            </a:extLst>
          </p:cNvPr>
          <p:cNvSpPr/>
          <p:nvPr/>
        </p:nvSpPr>
        <p:spPr>
          <a:xfrm>
            <a:off x="7815628" y="2435739"/>
            <a:ext cx="1644895" cy="1735016"/>
          </a:xfrm>
          <a:prstGeom prst="ellipse">
            <a:avLst/>
          </a:prstGeom>
          <a:noFill/>
          <a:ln w="349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Adult-Use Sales?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B85BCD35-6A4F-423B-A6B2-CAC52C1B0BF0}"/>
              </a:ext>
            </a:extLst>
          </p:cNvPr>
          <p:cNvSpPr/>
          <p:nvPr/>
        </p:nvSpPr>
        <p:spPr>
          <a:xfrm>
            <a:off x="2505074" y="6423102"/>
            <a:ext cx="7447818" cy="4348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Rates are per 10k Hospital Visits</a:t>
            </a:r>
          </a:p>
        </p:txBody>
      </p:sp>
    </p:spTree>
    <p:extLst>
      <p:ext uri="{BB962C8B-B14F-4D97-AF65-F5344CB8AC3E}">
        <p14:creationId xmlns:p14="http://schemas.microsoft.com/office/powerpoint/2010/main" val="3384301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0DFB052-1BEF-4A45-8E4A-DCFCF8BF8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most at risk?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8B613F-DBDF-46F0-AFAC-83B9137AC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219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7C5BCA2-5CAD-409D-8160-96FAF2F051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en-US" dirty="0"/>
              <a:t>Age Group Trends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xmlns="" id="{AAFA1EF1-CE4A-4568-B103-D122FD66A1F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4132836"/>
              </p:ext>
            </p:extLst>
          </p:nvPr>
        </p:nvGraphicFramePr>
        <p:xfrm>
          <a:off x="2754352" y="1845733"/>
          <a:ext cx="5809785" cy="43543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8271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Chart bld="series"/>
        </p:bldSub>
      </p:bldGraphic>
    </p:bld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7543</TotalTime>
  <Words>603</Words>
  <Application>Microsoft Office PowerPoint</Application>
  <PresentationFormat>Widescreen</PresentationFormat>
  <Paragraphs>64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1" baseType="lpstr">
      <vt:lpstr>Arial</vt:lpstr>
      <vt:lpstr>Calibri</vt:lpstr>
      <vt:lpstr>Retrospect</vt:lpstr>
      <vt:lpstr>Trends in Cannabis-Related Hospital Visits in Arizona</vt:lpstr>
      <vt:lpstr>Cannabis-Related Hospital Visits</vt:lpstr>
      <vt:lpstr>Importance</vt:lpstr>
      <vt:lpstr>What is happening in Arizona?</vt:lpstr>
      <vt:lpstr>Method</vt:lpstr>
      <vt:lpstr>Have Cannabis-Related Hospital Visits Increased Over Time?</vt:lpstr>
      <vt:lpstr>Changes in the Rate of Hospital Visits Related to Cannabis</vt:lpstr>
      <vt:lpstr>Who is most at risk?</vt:lpstr>
      <vt:lpstr>Age Group Trends</vt:lpstr>
      <vt:lpstr>Age Group Trends</vt:lpstr>
      <vt:lpstr>What is the Cannabis-Related Mental Health Burden?</vt:lpstr>
      <vt:lpstr>Risk of Mental Illness-Related Hospital Visit for Patients With vs. Without Cannabis Diagnosis </vt:lpstr>
      <vt:lpstr>Changes in the Rate of Hospital Visits with Cannabis and Mental Illness Diagnoses</vt:lpstr>
      <vt:lpstr>Next Steps</vt:lpstr>
      <vt:lpstr>Comparison with Alcohol-Related Visits</vt:lpstr>
      <vt:lpstr>Summary and Implications for Prevention</vt:lpstr>
      <vt:lpstr>Summary and Implications for Prevention</vt:lpstr>
      <vt:lpstr>Funding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Cognitive Deficits in Long-Term Cannabis Users</dc:title>
  <dc:creator>Madeline Meier</dc:creator>
  <cp:lastModifiedBy>Alfreda Moore</cp:lastModifiedBy>
  <cp:revision>298</cp:revision>
  <cp:lastPrinted>2023-05-03T19:29:03Z</cp:lastPrinted>
  <dcterms:created xsi:type="dcterms:W3CDTF">2021-09-20T21:58:21Z</dcterms:created>
  <dcterms:modified xsi:type="dcterms:W3CDTF">2023-05-03T22:55:28Z</dcterms:modified>
</cp:coreProperties>
</file>