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5.xml" ContentType="application/vnd.openxmlformats-officedocument.themeOverride+xml"/>
  <Override PartName="/ppt/notesSlides/notesSlide4.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0.xml" ContentType="application/vnd.openxmlformats-officedocument.themeOverride+xml"/>
  <Override PartName="/ppt/notesSlides/notesSlide5.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6" r:id="rId5"/>
    <p:sldId id="429" r:id="rId6"/>
    <p:sldId id="377" r:id="rId7"/>
    <p:sldId id="462" r:id="rId8"/>
    <p:sldId id="441" r:id="rId9"/>
    <p:sldId id="466" r:id="rId10"/>
    <p:sldId id="469" r:id="rId11"/>
    <p:sldId id="464" r:id="rId12"/>
    <p:sldId id="456" r:id="rId13"/>
    <p:sldId id="458" r:id="rId14"/>
    <p:sldId id="459" r:id="rId15"/>
    <p:sldId id="448" r:id="rId16"/>
    <p:sldId id="468" r:id="rId17"/>
    <p:sldId id="463" r:id="rId18"/>
    <p:sldId id="426" r:id="rId19"/>
    <p:sldId id="424" r:id="rId20"/>
    <p:sldId id="472" r:id="rId21"/>
    <p:sldId id="410" r:id="rId22"/>
    <p:sldId id="449" r:id="rId23"/>
    <p:sldId id="450" r:id="rId24"/>
    <p:sldId id="454" r:id="rId25"/>
    <p:sldId id="471" r:id="rId26"/>
    <p:sldId id="446" r:id="rId27"/>
    <p:sldId id="40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ell, Lela, M" initials="WLM" lastIdx="1" clrIdx="0">
    <p:extLst/>
  </p:cmAuthor>
  <p:cmAuthor id="2" name="Hawkins, Leanne, D" initials="HLD" lastIdx="12" clrIdx="1">
    <p:extLst>
      <p:ext uri="{19B8F6BF-5375-455C-9EA6-DF929625EA0E}">
        <p15:presenceInfo xmlns:p15="http://schemas.microsoft.com/office/powerpoint/2012/main" userId="S-1-5-21-3738463505-949386098-368982861-11637" providerId="AD"/>
      </p:ext>
    </p:extLst>
  </p:cmAuthor>
  <p:cmAuthor id="3" name="Faust, Michael" initials="FM" lastIdx="4" clrIdx="2">
    <p:extLst>
      <p:ext uri="{19B8F6BF-5375-455C-9EA6-DF929625EA0E}">
        <p15:presenceInfo xmlns:p15="http://schemas.microsoft.com/office/powerpoint/2012/main" userId="S-1-5-21-3738463505-949386098-368982861-10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17F"/>
    <a:srgbClr val="FFFFFF"/>
    <a:srgbClr val="DA3F0E"/>
    <a:srgbClr val="000000"/>
    <a:srgbClr val="08289C"/>
    <a:srgbClr val="F2A83C"/>
    <a:srgbClr val="FF2121"/>
    <a:srgbClr val="403F71"/>
    <a:srgbClr val="171A87"/>
    <a:srgbClr val="1E2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89" autoAdjust="0"/>
    <p:restoredTop sz="81938" autoAdjust="0"/>
  </p:normalViewPr>
  <p:slideViewPr>
    <p:cSldViewPr>
      <p:cViewPr varScale="1">
        <p:scale>
          <a:sx n="90" d="100"/>
          <a:sy n="90" d="100"/>
        </p:scale>
        <p:origin x="71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828216491207078E-2"/>
          <c:y val="4.4067620439101403E-2"/>
          <c:w val="0.93915360069506826"/>
          <c:h val="0.79340565616206871"/>
        </c:manualLayout>
      </c:layout>
      <c:barChart>
        <c:barDir val="col"/>
        <c:grouping val="stacked"/>
        <c:varyColors val="0"/>
        <c:ser>
          <c:idx val="0"/>
          <c:order val="0"/>
          <c:tx>
            <c:strRef>
              <c:f>'Director''s Board Staffing #''s'!$A$5</c:f>
              <c:strCache>
                <c:ptCount val="1"/>
                <c:pt idx="0">
                  <c:v>TOTAL FILLED - SPECIALISTS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#''s'!$AM$4:$AY$4</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#''s'!$AM$5:$AY$5</c:f>
              <c:numCache>
                <c:formatCode>General</c:formatCode>
                <c:ptCount val="13"/>
                <c:pt idx="0">
                  <c:v>1195</c:v>
                </c:pt>
                <c:pt idx="1">
                  <c:v>1187</c:v>
                </c:pt>
                <c:pt idx="2">
                  <c:v>1234</c:v>
                </c:pt>
                <c:pt idx="3">
                  <c:v>1228</c:v>
                </c:pt>
                <c:pt idx="4">
                  <c:v>1222</c:v>
                </c:pt>
                <c:pt idx="5">
                  <c:v>1241</c:v>
                </c:pt>
                <c:pt idx="6">
                  <c:v>1232</c:v>
                </c:pt>
                <c:pt idx="7">
                  <c:v>1223</c:v>
                </c:pt>
                <c:pt idx="8">
                  <c:v>1175</c:v>
                </c:pt>
                <c:pt idx="9">
                  <c:v>1169</c:v>
                </c:pt>
                <c:pt idx="10">
                  <c:v>1177</c:v>
                </c:pt>
                <c:pt idx="11">
                  <c:v>1149</c:v>
                </c:pt>
                <c:pt idx="12">
                  <c:v>1157</c:v>
                </c:pt>
              </c:numCache>
            </c:numRef>
          </c:val>
          <c:extLst xmlns:c16r2="http://schemas.microsoft.com/office/drawing/2015/06/chart">
            <c:ext xmlns:c16="http://schemas.microsoft.com/office/drawing/2014/chart" uri="{C3380CC4-5D6E-409C-BE32-E72D297353CC}">
              <c16:uniqueId val="{00000000-4065-4645-A538-D433D83EC7D1}"/>
            </c:ext>
          </c:extLst>
        </c:ser>
        <c:ser>
          <c:idx val="1"/>
          <c:order val="1"/>
          <c:tx>
            <c:strRef>
              <c:f>'Director''s Board Staffing #''s'!$A$6</c:f>
              <c:strCache>
                <c:ptCount val="1"/>
                <c:pt idx="0">
                  <c:v>TOTAL FILLED - FIELD OPERATIONS STAFF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#''s'!$AM$4:$AY$4</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#''s'!$AM$6:$AY$6</c:f>
              <c:numCache>
                <c:formatCode>General</c:formatCode>
                <c:ptCount val="13"/>
                <c:pt idx="0">
                  <c:v>887</c:v>
                </c:pt>
                <c:pt idx="1">
                  <c:v>883</c:v>
                </c:pt>
                <c:pt idx="2">
                  <c:v>904</c:v>
                </c:pt>
                <c:pt idx="3">
                  <c:v>918</c:v>
                </c:pt>
                <c:pt idx="4">
                  <c:v>920</c:v>
                </c:pt>
                <c:pt idx="5">
                  <c:v>920</c:v>
                </c:pt>
                <c:pt idx="6">
                  <c:v>912</c:v>
                </c:pt>
                <c:pt idx="7">
                  <c:v>915</c:v>
                </c:pt>
                <c:pt idx="8">
                  <c:v>889</c:v>
                </c:pt>
                <c:pt idx="9">
                  <c:v>887</c:v>
                </c:pt>
                <c:pt idx="10">
                  <c:v>891</c:v>
                </c:pt>
                <c:pt idx="11">
                  <c:v>895</c:v>
                </c:pt>
                <c:pt idx="12">
                  <c:v>902</c:v>
                </c:pt>
              </c:numCache>
            </c:numRef>
          </c:val>
          <c:extLst xmlns:c16r2="http://schemas.microsoft.com/office/drawing/2015/06/chart">
            <c:ext xmlns:c16="http://schemas.microsoft.com/office/drawing/2014/chart" uri="{C3380CC4-5D6E-409C-BE32-E72D297353CC}">
              <c16:uniqueId val="{00000001-4065-4645-A538-D433D83EC7D1}"/>
            </c:ext>
          </c:extLst>
        </c:ser>
        <c:ser>
          <c:idx val="2"/>
          <c:order val="2"/>
          <c:tx>
            <c:strRef>
              <c:f>'Director''s Board Staffing #''s'!$A$7</c:f>
              <c:strCache>
                <c:ptCount val="1"/>
                <c:pt idx="0">
                  <c:v>TOTAL FILLED - CENTRAL ADMIN STAFF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#''s'!$AM$4:$AY$4</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#''s'!$AM$7:$AY$7</c:f>
              <c:numCache>
                <c:formatCode>General</c:formatCode>
                <c:ptCount val="13"/>
                <c:pt idx="0">
                  <c:v>500</c:v>
                </c:pt>
                <c:pt idx="1">
                  <c:v>506</c:v>
                </c:pt>
                <c:pt idx="2">
                  <c:v>520</c:v>
                </c:pt>
                <c:pt idx="3">
                  <c:v>517</c:v>
                </c:pt>
                <c:pt idx="4">
                  <c:v>525</c:v>
                </c:pt>
                <c:pt idx="5">
                  <c:v>521</c:v>
                </c:pt>
                <c:pt idx="6">
                  <c:v>520</c:v>
                </c:pt>
                <c:pt idx="7">
                  <c:v>525</c:v>
                </c:pt>
                <c:pt idx="8">
                  <c:v>524</c:v>
                </c:pt>
                <c:pt idx="9">
                  <c:v>524</c:v>
                </c:pt>
                <c:pt idx="10">
                  <c:v>532</c:v>
                </c:pt>
                <c:pt idx="11">
                  <c:v>526</c:v>
                </c:pt>
                <c:pt idx="12">
                  <c:v>531</c:v>
                </c:pt>
              </c:numCache>
            </c:numRef>
          </c:val>
          <c:extLst xmlns:c16r2="http://schemas.microsoft.com/office/drawing/2015/06/chart">
            <c:ext xmlns:c16="http://schemas.microsoft.com/office/drawing/2014/chart" uri="{C3380CC4-5D6E-409C-BE32-E72D297353CC}">
              <c16:uniqueId val="{00000002-4065-4645-A538-D433D83EC7D1}"/>
            </c:ext>
          </c:extLst>
        </c:ser>
        <c:dLbls>
          <c:showLegendKey val="0"/>
          <c:showVal val="0"/>
          <c:showCatName val="0"/>
          <c:showSerName val="0"/>
          <c:showPercent val="0"/>
          <c:showBubbleSize val="0"/>
        </c:dLbls>
        <c:gapWidth val="100"/>
        <c:overlap val="100"/>
        <c:axId val="380239856"/>
        <c:axId val="380241816"/>
      </c:barChart>
      <c:dateAx>
        <c:axId val="380239856"/>
        <c:scaling>
          <c:orientation val="minMax"/>
        </c:scaling>
        <c:delete val="0"/>
        <c:axPos val="b"/>
        <c:numFmt formatCode="mmm\ yy"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380241816"/>
        <c:crosses val="autoZero"/>
        <c:auto val="1"/>
        <c:lblOffset val="100"/>
        <c:baseTimeUnit val="months"/>
      </c:dateAx>
      <c:valAx>
        <c:axId val="380241816"/>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80239856"/>
        <c:crosses val="autoZero"/>
        <c:crossBetween val="between"/>
      </c:valAx>
      <c:spPr>
        <a:noFill/>
        <a:ln>
          <a:noFill/>
        </a:ln>
        <a:effectLst/>
      </c:spPr>
    </c:plotArea>
    <c:legend>
      <c:legendPos val="b"/>
      <c:layout>
        <c:manualLayout>
          <c:xMode val="edge"/>
          <c:yMode val="edge"/>
          <c:x val="2.6538979924806694E-2"/>
          <c:y val="0.89507978297391477"/>
          <c:w val="0.92673985008630666"/>
          <c:h val="8.889287322728929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35637360724425"/>
          <c:y val="5.2487568414482738E-2"/>
          <c:w val="0.82892929252610315"/>
          <c:h val="0.72852826104926582"/>
        </c:manualLayout>
      </c:layout>
      <c:areaChart>
        <c:grouping val="standard"/>
        <c:varyColors val="0"/>
        <c:ser>
          <c:idx val="2"/>
          <c:order val="2"/>
          <c:tx>
            <c:strRef>
              <c:f>'Report Sources'!$E$60</c:f>
              <c:strCache>
                <c:ptCount val="1"/>
                <c:pt idx="0">
                  <c:v>Law Var.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Sources'!$E$61:$E$112</c:f>
              <c:numCache>
                <c:formatCode>#,##0</c:formatCode>
                <c:ptCount val="19"/>
                <c:pt idx="0">
                  <c:v>-4</c:v>
                </c:pt>
                <c:pt idx="1">
                  <c:v>19</c:v>
                </c:pt>
                <c:pt idx="2">
                  <c:v>19</c:v>
                </c:pt>
                <c:pt idx="3">
                  <c:v>-2</c:v>
                </c:pt>
                <c:pt idx="4">
                  <c:v>-23</c:v>
                </c:pt>
                <c:pt idx="5">
                  <c:v>6</c:v>
                </c:pt>
                <c:pt idx="6">
                  <c:v>7</c:v>
                </c:pt>
                <c:pt idx="7">
                  <c:v>52</c:v>
                </c:pt>
                <c:pt idx="8">
                  <c:v>-26</c:v>
                </c:pt>
                <c:pt idx="9">
                  <c:v>20</c:v>
                </c:pt>
                <c:pt idx="10">
                  <c:v>-7</c:v>
                </c:pt>
                <c:pt idx="11">
                  <c:v>1</c:v>
                </c:pt>
                <c:pt idx="12">
                  <c:v>38</c:v>
                </c:pt>
                <c:pt idx="13">
                  <c:v>-40</c:v>
                </c:pt>
                <c:pt idx="14">
                  <c:v>-46</c:v>
                </c:pt>
                <c:pt idx="15">
                  <c:v>-61</c:v>
                </c:pt>
                <c:pt idx="16">
                  <c:v>3</c:v>
                </c:pt>
                <c:pt idx="17">
                  <c:v>-36</c:v>
                </c:pt>
                <c:pt idx="18">
                  <c:v>7</c:v>
                </c:pt>
              </c:numCache>
            </c:numRef>
          </c:val>
          <c:extLst xmlns:c16r2="http://schemas.microsoft.com/office/drawing/2015/06/chart">
            <c:ext xmlns:c16="http://schemas.microsoft.com/office/drawing/2014/chart" uri="{C3380CC4-5D6E-409C-BE32-E72D297353CC}">
              <c16:uniqueId val="{00000000-9EF6-499E-A6F2-6C395029EBD2}"/>
            </c:ext>
          </c:extLst>
        </c:ser>
        <c:dLbls>
          <c:showLegendKey val="0"/>
          <c:showVal val="0"/>
          <c:showCatName val="0"/>
          <c:showSerName val="0"/>
          <c:showPercent val="0"/>
          <c:showBubbleSize val="0"/>
        </c:dLbls>
        <c:axId val="385748160"/>
        <c:axId val="385747768"/>
      </c:areaChart>
      <c:barChart>
        <c:barDir val="col"/>
        <c:grouping val="clustered"/>
        <c:varyColors val="0"/>
        <c:ser>
          <c:idx val="0"/>
          <c:order val="0"/>
          <c:tx>
            <c:strRef>
              <c:f>'Report Sources'!$C$60</c:f>
              <c:strCache>
                <c:ptCount val="1"/>
                <c:pt idx="0">
                  <c:v>2021-Law</c:v>
                </c:pt>
              </c:strCache>
            </c:strRef>
          </c:tx>
          <c:spPr>
            <a:solidFill>
              <a:schemeClr val="accent5">
                <a:lumMod val="75000"/>
              </a:schemeClr>
            </a:solidFill>
            <a:ln>
              <a:solidFill>
                <a:schemeClr val="accent5">
                  <a:lumMod val="75000"/>
                </a:schemeClr>
              </a:solidFill>
            </a:ln>
            <a:effectLst>
              <a:outerShdw blurRad="57150" dist="19050" dir="5400000" algn="ctr" rotWithShape="0">
                <a:srgbClr val="000000">
                  <a:alpha val="63000"/>
                </a:srgbClr>
              </a:outerShdw>
            </a:effectLst>
          </c:spPr>
          <c:invertIfNegative val="0"/>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Sources'!$C$61:$C$112</c:f>
              <c:numCache>
                <c:formatCode>#,##0</c:formatCode>
                <c:ptCount val="19"/>
                <c:pt idx="0">
                  <c:v>174</c:v>
                </c:pt>
                <c:pt idx="1">
                  <c:v>152</c:v>
                </c:pt>
                <c:pt idx="2">
                  <c:v>149</c:v>
                </c:pt>
                <c:pt idx="3">
                  <c:v>161</c:v>
                </c:pt>
                <c:pt idx="4">
                  <c:v>189</c:v>
                </c:pt>
                <c:pt idx="5">
                  <c:v>208</c:v>
                </c:pt>
                <c:pt idx="6">
                  <c:v>183</c:v>
                </c:pt>
                <c:pt idx="7">
                  <c:v>155</c:v>
                </c:pt>
                <c:pt idx="8">
                  <c:v>193</c:v>
                </c:pt>
                <c:pt idx="9">
                  <c:v>183</c:v>
                </c:pt>
                <c:pt idx="10">
                  <c:v>168</c:v>
                </c:pt>
                <c:pt idx="11">
                  <c:v>182</c:v>
                </c:pt>
                <c:pt idx="12">
                  <c:v>163</c:v>
                </c:pt>
                <c:pt idx="13">
                  <c:v>217</c:v>
                </c:pt>
                <c:pt idx="14">
                  <c:v>231</c:v>
                </c:pt>
                <c:pt idx="15">
                  <c:v>231</c:v>
                </c:pt>
                <c:pt idx="16">
                  <c:v>181</c:v>
                </c:pt>
                <c:pt idx="17">
                  <c:v>218</c:v>
                </c:pt>
                <c:pt idx="18">
                  <c:v>177</c:v>
                </c:pt>
              </c:numCache>
            </c:numRef>
          </c:val>
          <c:extLst xmlns:c16r2="http://schemas.microsoft.com/office/drawing/2015/06/chart">
            <c:ext xmlns:c16="http://schemas.microsoft.com/office/drawing/2014/chart" uri="{C3380CC4-5D6E-409C-BE32-E72D297353CC}">
              <c16:uniqueId val="{00000001-9EF6-499E-A6F2-6C395029EBD2}"/>
            </c:ext>
          </c:extLst>
        </c:ser>
        <c:ser>
          <c:idx val="1"/>
          <c:order val="1"/>
          <c:tx>
            <c:strRef>
              <c:f>'Report Sources'!$D$60</c:f>
              <c:strCache>
                <c:ptCount val="1"/>
                <c:pt idx="0">
                  <c:v>2022-Law</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Sources'!$D$61:$D$112</c:f>
              <c:numCache>
                <c:formatCode>#,##0</c:formatCode>
                <c:ptCount val="19"/>
                <c:pt idx="0">
                  <c:v>170</c:v>
                </c:pt>
                <c:pt idx="1">
                  <c:v>171</c:v>
                </c:pt>
                <c:pt idx="2">
                  <c:v>168</c:v>
                </c:pt>
                <c:pt idx="3">
                  <c:v>159</c:v>
                </c:pt>
                <c:pt idx="4">
                  <c:v>166</c:v>
                </c:pt>
                <c:pt idx="5">
                  <c:v>214</c:v>
                </c:pt>
                <c:pt idx="6">
                  <c:v>190</c:v>
                </c:pt>
                <c:pt idx="7">
                  <c:v>207</c:v>
                </c:pt>
                <c:pt idx="8">
                  <c:v>167</c:v>
                </c:pt>
                <c:pt idx="9">
                  <c:v>203</c:v>
                </c:pt>
                <c:pt idx="10">
                  <c:v>161</c:v>
                </c:pt>
                <c:pt idx="11">
                  <c:v>183</c:v>
                </c:pt>
                <c:pt idx="12">
                  <c:v>201</c:v>
                </c:pt>
                <c:pt idx="13">
                  <c:v>177</c:v>
                </c:pt>
                <c:pt idx="14">
                  <c:v>185</c:v>
                </c:pt>
                <c:pt idx="15">
                  <c:v>170</c:v>
                </c:pt>
                <c:pt idx="16">
                  <c:v>184</c:v>
                </c:pt>
                <c:pt idx="17">
                  <c:v>182</c:v>
                </c:pt>
                <c:pt idx="18">
                  <c:v>184</c:v>
                </c:pt>
              </c:numCache>
            </c:numRef>
          </c:val>
          <c:extLst xmlns:c16r2="http://schemas.microsoft.com/office/drawing/2015/06/chart">
            <c:ext xmlns:c16="http://schemas.microsoft.com/office/drawing/2014/chart" uri="{C3380CC4-5D6E-409C-BE32-E72D297353CC}">
              <c16:uniqueId val="{00000002-9EF6-499E-A6F2-6C395029EBD2}"/>
            </c:ext>
          </c:extLst>
        </c:ser>
        <c:dLbls>
          <c:showLegendKey val="0"/>
          <c:showVal val="0"/>
          <c:showCatName val="0"/>
          <c:showSerName val="0"/>
          <c:showPercent val="0"/>
          <c:showBubbleSize val="0"/>
        </c:dLbls>
        <c:gapWidth val="150"/>
        <c:axId val="385748160"/>
        <c:axId val="385747768"/>
      </c:barChart>
      <c:lineChart>
        <c:grouping val="standard"/>
        <c:varyColors val="0"/>
        <c:ser>
          <c:idx val="3"/>
          <c:order val="3"/>
          <c:tx>
            <c:strRef>
              <c:f>'Report Sources'!$F$60</c:f>
              <c:strCache>
                <c:ptCount val="1"/>
                <c:pt idx="0">
                  <c:v>% Law Var.</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7"/>
            <c:spPr>
              <a:ln>
                <a:solidFill>
                  <a:schemeClr val="accent4">
                    <a:alpha val="97000"/>
                  </a:schemeClr>
                </a:solidFill>
              </a:ln>
            </c:spPr>
          </c:marker>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Sources'!$F$61:$F$112</c:f>
              <c:numCache>
                <c:formatCode>0%</c:formatCode>
                <c:ptCount val="19"/>
                <c:pt idx="0">
                  <c:v>-2.2988505747126436E-2</c:v>
                </c:pt>
                <c:pt idx="1">
                  <c:v>0.125</c:v>
                </c:pt>
                <c:pt idx="2">
                  <c:v>0.12751677852348994</c:v>
                </c:pt>
                <c:pt idx="3">
                  <c:v>-1.2422360248447204E-2</c:v>
                </c:pt>
                <c:pt idx="4">
                  <c:v>-0.12169312169312169</c:v>
                </c:pt>
                <c:pt idx="5">
                  <c:v>2.8846153846153848E-2</c:v>
                </c:pt>
                <c:pt idx="6">
                  <c:v>3.825136612021858E-2</c:v>
                </c:pt>
                <c:pt idx="7">
                  <c:v>0.33548387096774196</c:v>
                </c:pt>
                <c:pt idx="8">
                  <c:v>-0.13471502590673576</c:v>
                </c:pt>
                <c:pt idx="9">
                  <c:v>0.10928961748633879</c:v>
                </c:pt>
                <c:pt idx="10">
                  <c:v>-4.1666666666666664E-2</c:v>
                </c:pt>
                <c:pt idx="11">
                  <c:v>5.4945054945054949E-3</c:v>
                </c:pt>
                <c:pt idx="12">
                  <c:v>0.23312883435582821</c:v>
                </c:pt>
                <c:pt idx="13">
                  <c:v>-0.18433179723502305</c:v>
                </c:pt>
                <c:pt idx="14">
                  <c:v>-0.19913419913419914</c:v>
                </c:pt>
                <c:pt idx="15">
                  <c:v>-0.26406926406926406</c:v>
                </c:pt>
                <c:pt idx="16">
                  <c:v>1.6574585635359115E-2</c:v>
                </c:pt>
                <c:pt idx="17">
                  <c:v>-0.16513761467889909</c:v>
                </c:pt>
                <c:pt idx="18">
                  <c:v>3.954802259887006E-2</c:v>
                </c:pt>
              </c:numCache>
            </c:numRef>
          </c:val>
          <c:smooth val="0"/>
          <c:extLst xmlns:c16r2="http://schemas.microsoft.com/office/drawing/2015/06/chart">
            <c:ext xmlns:c16="http://schemas.microsoft.com/office/drawing/2014/chart" uri="{C3380CC4-5D6E-409C-BE32-E72D297353CC}">
              <c16:uniqueId val="{00000003-9EF6-499E-A6F2-6C395029EBD2}"/>
            </c:ext>
          </c:extLst>
        </c:ser>
        <c:dLbls>
          <c:showLegendKey val="0"/>
          <c:showVal val="0"/>
          <c:showCatName val="0"/>
          <c:showSerName val="0"/>
          <c:showPercent val="0"/>
          <c:showBubbleSize val="0"/>
        </c:dLbls>
        <c:marker val="1"/>
        <c:smooth val="0"/>
        <c:axId val="385743848"/>
        <c:axId val="385750120"/>
      </c:lineChart>
      <c:catAx>
        <c:axId val="385748160"/>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47768"/>
        <c:crosses val="autoZero"/>
        <c:auto val="1"/>
        <c:lblAlgn val="ctr"/>
        <c:lblOffset val="100"/>
        <c:noMultiLvlLbl val="0"/>
      </c:catAx>
      <c:valAx>
        <c:axId val="385747768"/>
        <c:scaling>
          <c:orientation val="minMax"/>
          <c:max val="275"/>
          <c:min val="-7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48160"/>
        <c:crosses val="autoZero"/>
        <c:crossBetween val="between"/>
      </c:valAx>
      <c:valAx>
        <c:axId val="385750120"/>
        <c:scaling>
          <c:orientation val="minMax"/>
          <c:max val="0.4"/>
          <c:min val="-0.30000000000000004"/>
        </c:scaling>
        <c:delete val="0"/>
        <c:axPos val="r"/>
        <c:numFmt formatCode="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43848"/>
        <c:crosses val="max"/>
        <c:crossBetween val="between"/>
        <c:majorUnit val="0.1"/>
      </c:valAx>
      <c:catAx>
        <c:axId val="385743848"/>
        <c:scaling>
          <c:orientation val="minMax"/>
        </c:scaling>
        <c:delete val="1"/>
        <c:axPos val="b"/>
        <c:numFmt formatCode="General" sourceLinked="1"/>
        <c:majorTickMark val="out"/>
        <c:minorTickMark val="none"/>
        <c:tickLblPos val="nextTo"/>
        <c:crossAx val="38575012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06257976542898"/>
          <c:y val="2.864082964508333E-2"/>
          <c:w val="0.79869646559603436"/>
          <c:h val="0.7024400264717533"/>
        </c:manualLayout>
      </c:layout>
      <c:barChart>
        <c:barDir val="col"/>
        <c:grouping val="percentStacked"/>
        <c:varyColors val="0"/>
        <c:ser>
          <c:idx val="1"/>
          <c:order val="0"/>
          <c:tx>
            <c:strRef>
              <c:f>'Open vs overdue'!$C$1</c:f>
              <c:strCache>
                <c:ptCount val="1"/>
                <c:pt idx="0">
                  <c:v>Overdue</c:v>
                </c:pt>
              </c:strCache>
            </c:strRef>
          </c:tx>
          <c:spPr>
            <a:solidFill>
              <a:srgbClr val="FF0000"/>
            </a:solidFill>
            <a:ln>
              <a:noFill/>
            </a:ln>
            <a:effectLst/>
          </c:spPr>
          <c:invertIfNegative val="0"/>
          <c:dLbls>
            <c:delete val="1"/>
          </c:dLbls>
          <c:cat>
            <c:numRef>
              <c:f>'Open vs overdue'!$A$2:$A$28</c:f>
              <c:numCache>
                <c:formatCode>mmm\-yy</c:formatCode>
                <c:ptCount val="24"/>
                <c:pt idx="0">
                  <c:v>43891</c:v>
                </c:pt>
                <c:pt idx="1">
                  <c:v>43922</c:v>
                </c:pt>
                <c:pt idx="2">
                  <c:v>43952</c:v>
                </c:pt>
                <c:pt idx="3">
                  <c:v>43983</c:v>
                </c:pt>
                <c:pt idx="4">
                  <c:v>44013</c:v>
                </c:pt>
                <c:pt idx="5">
                  <c:v>44044</c:v>
                </c:pt>
                <c:pt idx="6">
                  <c:v>44075</c:v>
                </c:pt>
                <c:pt idx="7">
                  <c:v>44105</c:v>
                </c:pt>
                <c:pt idx="8">
                  <c:v>44136</c:v>
                </c:pt>
                <c:pt idx="9">
                  <c:v>44166</c:v>
                </c:pt>
                <c:pt idx="10">
                  <c:v>44197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numCache>
            </c:numRef>
          </c:cat>
          <c:val>
            <c:numRef>
              <c:f>'Open vs overdue'!$C$2:$C$28</c:f>
              <c:numCache>
                <c:formatCode>General</c:formatCode>
                <c:ptCount val="24"/>
                <c:pt idx="0">
                  <c:v>1483</c:v>
                </c:pt>
                <c:pt idx="1">
                  <c:v>1165</c:v>
                </c:pt>
                <c:pt idx="2">
                  <c:v>858</c:v>
                </c:pt>
                <c:pt idx="3">
                  <c:v>740</c:v>
                </c:pt>
                <c:pt idx="4">
                  <c:v>748</c:v>
                </c:pt>
                <c:pt idx="5">
                  <c:v>754</c:v>
                </c:pt>
                <c:pt idx="6">
                  <c:v>948</c:v>
                </c:pt>
                <c:pt idx="7">
                  <c:v>1191</c:v>
                </c:pt>
                <c:pt idx="8">
                  <c:v>1501</c:v>
                </c:pt>
                <c:pt idx="9">
                  <c:v>1670</c:v>
                </c:pt>
                <c:pt idx="10">
                  <c:v>1432</c:v>
                </c:pt>
                <c:pt idx="11">
                  <c:v>4530</c:v>
                </c:pt>
                <c:pt idx="12">
                  <c:v>5034</c:v>
                </c:pt>
                <c:pt idx="13">
                  <c:v>5205</c:v>
                </c:pt>
                <c:pt idx="14">
                  <c:v>5356</c:v>
                </c:pt>
                <c:pt idx="15">
                  <c:v>5244</c:v>
                </c:pt>
                <c:pt idx="16">
                  <c:v>5561</c:v>
                </c:pt>
                <c:pt idx="17">
                  <c:v>5872</c:v>
                </c:pt>
                <c:pt idx="18">
                  <c:v>6187</c:v>
                </c:pt>
                <c:pt idx="19">
                  <c:v>6217</c:v>
                </c:pt>
                <c:pt idx="20">
                  <c:v>5791</c:v>
                </c:pt>
                <c:pt idx="21">
                  <c:v>5143</c:v>
                </c:pt>
                <c:pt idx="22">
                  <c:v>5145</c:v>
                </c:pt>
                <c:pt idx="23">
                  <c:v>5149</c:v>
                </c:pt>
              </c:numCache>
            </c:numRef>
          </c:val>
          <c:extLst xmlns:c16r2="http://schemas.microsoft.com/office/drawing/2015/06/chart">
            <c:ext xmlns:c16="http://schemas.microsoft.com/office/drawing/2014/chart" uri="{C3380CC4-5D6E-409C-BE32-E72D297353CC}">
              <c16:uniqueId val="{00000000-41DD-4E77-83CB-33C7A82422A3}"/>
            </c:ext>
          </c:extLst>
        </c:ser>
        <c:ser>
          <c:idx val="0"/>
          <c:order val="1"/>
          <c:tx>
            <c:strRef>
              <c:f>'Open vs overdue'!$B$1</c:f>
              <c:strCache>
                <c:ptCount val="1"/>
                <c:pt idx="0">
                  <c:v>Not Overdue</c:v>
                </c:pt>
              </c:strCache>
            </c:strRef>
          </c:tx>
          <c:spPr>
            <a:solidFill>
              <a:schemeClr val="accent5"/>
            </a:solidFill>
            <a:ln>
              <a:noFill/>
            </a:ln>
            <a:effectLst/>
          </c:spPr>
          <c:invertIfNegative val="0"/>
          <c:dLbls>
            <c:delete val="1"/>
          </c:dLbls>
          <c:cat>
            <c:numRef>
              <c:f>'Open vs overdue'!$A$2:$A$28</c:f>
              <c:numCache>
                <c:formatCode>mmm\-yy</c:formatCode>
                <c:ptCount val="24"/>
                <c:pt idx="0">
                  <c:v>43891</c:v>
                </c:pt>
                <c:pt idx="1">
                  <c:v>43922</c:v>
                </c:pt>
                <c:pt idx="2">
                  <c:v>43952</c:v>
                </c:pt>
                <c:pt idx="3">
                  <c:v>43983</c:v>
                </c:pt>
                <c:pt idx="4">
                  <c:v>44013</c:v>
                </c:pt>
                <c:pt idx="5">
                  <c:v>44044</c:v>
                </c:pt>
                <c:pt idx="6">
                  <c:v>44075</c:v>
                </c:pt>
                <c:pt idx="7">
                  <c:v>44105</c:v>
                </c:pt>
                <c:pt idx="8">
                  <c:v>44136</c:v>
                </c:pt>
                <c:pt idx="9">
                  <c:v>44166</c:v>
                </c:pt>
                <c:pt idx="10">
                  <c:v>44197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numCache>
            </c:numRef>
          </c:cat>
          <c:val>
            <c:numRef>
              <c:f>'Open vs overdue'!$B$2:$B$28</c:f>
              <c:numCache>
                <c:formatCode>General</c:formatCode>
                <c:ptCount val="24"/>
                <c:pt idx="0">
                  <c:v>5566</c:v>
                </c:pt>
                <c:pt idx="1">
                  <c:v>4230</c:v>
                </c:pt>
                <c:pt idx="2">
                  <c:v>3922</c:v>
                </c:pt>
                <c:pt idx="3">
                  <c:v>4026</c:v>
                </c:pt>
                <c:pt idx="4">
                  <c:v>4100</c:v>
                </c:pt>
                <c:pt idx="5">
                  <c:v>4763</c:v>
                </c:pt>
                <c:pt idx="6">
                  <c:v>5416</c:v>
                </c:pt>
                <c:pt idx="7">
                  <c:v>5534</c:v>
                </c:pt>
                <c:pt idx="8">
                  <c:v>5470</c:v>
                </c:pt>
                <c:pt idx="9">
                  <c:v>4903</c:v>
                </c:pt>
                <c:pt idx="10">
                  <c:v>4171</c:v>
                </c:pt>
                <c:pt idx="11">
                  <c:v>6471</c:v>
                </c:pt>
                <c:pt idx="12">
                  <c:v>5921</c:v>
                </c:pt>
                <c:pt idx="13">
                  <c:v>5445</c:v>
                </c:pt>
                <c:pt idx="14">
                  <c:v>5428</c:v>
                </c:pt>
                <c:pt idx="15">
                  <c:v>6585</c:v>
                </c:pt>
                <c:pt idx="16">
                  <c:v>6268</c:v>
                </c:pt>
                <c:pt idx="17">
                  <c:v>6225</c:v>
                </c:pt>
                <c:pt idx="18">
                  <c:v>5970</c:v>
                </c:pt>
                <c:pt idx="19">
                  <c:v>5301</c:v>
                </c:pt>
                <c:pt idx="20">
                  <c:v>5609</c:v>
                </c:pt>
                <c:pt idx="21">
                  <c:v>5590</c:v>
                </c:pt>
                <c:pt idx="22">
                  <c:v>5566</c:v>
                </c:pt>
                <c:pt idx="23">
                  <c:v>5667</c:v>
                </c:pt>
              </c:numCache>
            </c:numRef>
          </c:val>
          <c:extLst xmlns:c16r2="http://schemas.microsoft.com/office/drawing/2015/06/chart">
            <c:ext xmlns:c16="http://schemas.microsoft.com/office/drawing/2014/chart" uri="{C3380CC4-5D6E-409C-BE32-E72D297353CC}">
              <c16:uniqueId val="{00000001-41DD-4E77-83CB-33C7A82422A3}"/>
            </c:ext>
          </c:extLst>
        </c:ser>
        <c:dLbls>
          <c:showLegendKey val="0"/>
          <c:showVal val="1"/>
          <c:showCatName val="0"/>
          <c:showSerName val="0"/>
          <c:showPercent val="0"/>
          <c:showBubbleSize val="0"/>
        </c:dLbls>
        <c:gapWidth val="20"/>
        <c:overlap val="100"/>
        <c:axId val="386173536"/>
        <c:axId val="386171968"/>
      </c:barChart>
      <c:lineChart>
        <c:grouping val="standard"/>
        <c:varyColors val="0"/>
        <c:ser>
          <c:idx val="3"/>
          <c:order val="3"/>
          <c:tx>
            <c:strRef>
              <c:f>'Open vs overdue'!$E$1</c:f>
              <c:strCache>
                <c:ptCount val="1"/>
                <c:pt idx="0">
                  <c:v>% Overdue</c:v>
                </c:pt>
              </c:strCache>
            </c:strRef>
          </c:tx>
          <c:spPr>
            <a:ln w="28575" cap="rnd">
              <a:solidFill>
                <a:srgbClr val="FFCC00"/>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'Open vs overdue'!$A$2:$A$28</c:f>
              <c:numCache>
                <c:formatCode>mmm\-yy</c:formatCode>
                <c:ptCount val="24"/>
                <c:pt idx="0">
                  <c:v>43891</c:v>
                </c:pt>
                <c:pt idx="1">
                  <c:v>43922</c:v>
                </c:pt>
                <c:pt idx="2">
                  <c:v>43952</c:v>
                </c:pt>
                <c:pt idx="3">
                  <c:v>43983</c:v>
                </c:pt>
                <c:pt idx="4">
                  <c:v>44013</c:v>
                </c:pt>
                <c:pt idx="5">
                  <c:v>44044</c:v>
                </c:pt>
                <c:pt idx="6">
                  <c:v>44075</c:v>
                </c:pt>
                <c:pt idx="7">
                  <c:v>44105</c:v>
                </c:pt>
                <c:pt idx="8">
                  <c:v>44136</c:v>
                </c:pt>
                <c:pt idx="9">
                  <c:v>44166</c:v>
                </c:pt>
                <c:pt idx="10">
                  <c:v>44197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numCache>
            </c:numRef>
          </c:cat>
          <c:val>
            <c:numRef>
              <c:f>'Open vs overdue'!$E$2:$E$28</c:f>
              <c:numCache>
                <c:formatCode>0%</c:formatCode>
                <c:ptCount val="24"/>
                <c:pt idx="0">
                  <c:v>0.22</c:v>
                </c:pt>
                <c:pt idx="1">
                  <c:v>0.22</c:v>
                </c:pt>
                <c:pt idx="2">
                  <c:v>0.18</c:v>
                </c:pt>
                <c:pt idx="3">
                  <c:v>0.16</c:v>
                </c:pt>
                <c:pt idx="4">
                  <c:v>0.15</c:v>
                </c:pt>
                <c:pt idx="5">
                  <c:v>0.14000000000000001</c:v>
                </c:pt>
                <c:pt idx="6">
                  <c:v>0.15</c:v>
                </c:pt>
                <c:pt idx="7">
                  <c:v>0.18</c:v>
                </c:pt>
                <c:pt idx="8">
                  <c:v>0.23</c:v>
                </c:pt>
                <c:pt idx="9">
                  <c:v>0.25</c:v>
                </c:pt>
                <c:pt idx="10">
                  <c:v>0.26</c:v>
                </c:pt>
                <c:pt idx="11">
                  <c:v>0.42</c:v>
                </c:pt>
                <c:pt idx="12">
                  <c:v>0.46</c:v>
                </c:pt>
                <c:pt idx="13">
                  <c:v>0.49</c:v>
                </c:pt>
                <c:pt idx="14">
                  <c:v>0.5</c:v>
                </c:pt>
                <c:pt idx="15">
                  <c:v>0.44331727111336544</c:v>
                </c:pt>
                <c:pt idx="16">
                  <c:v>0.47011581705976835</c:v>
                </c:pt>
                <c:pt idx="17">
                  <c:v>0.48540960568736052</c:v>
                </c:pt>
                <c:pt idx="18">
                  <c:v>0.50892489923500861</c:v>
                </c:pt>
                <c:pt idx="19">
                  <c:v>0.53976384789025877</c:v>
                </c:pt>
                <c:pt idx="20">
                  <c:v>0.50798245614035087</c:v>
                </c:pt>
                <c:pt idx="21">
                  <c:v>0.47917637193701668</c:v>
                </c:pt>
                <c:pt idx="22">
                  <c:v>0.48034730650732893</c:v>
                </c:pt>
                <c:pt idx="23">
                  <c:v>0.47605399408284022</c:v>
                </c:pt>
              </c:numCache>
            </c:numRef>
          </c:val>
          <c:smooth val="0"/>
          <c:extLst xmlns:c16r2="http://schemas.microsoft.com/office/drawing/2015/06/chart">
            <c:ext xmlns:c16="http://schemas.microsoft.com/office/drawing/2014/chart" uri="{C3380CC4-5D6E-409C-BE32-E72D297353CC}">
              <c16:uniqueId val="{00000002-41DD-4E77-83CB-33C7A82422A3}"/>
            </c:ext>
          </c:extLst>
        </c:ser>
        <c:ser>
          <c:idx val="4"/>
          <c:order val="4"/>
          <c:tx>
            <c:strRef>
              <c:f>'Open vs overdue'!$F$1</c:f>
              <c:strCache>
                <c:ptCount val="1"/>
                <c:pt idx="0">
                  <c:v>% Target</c:v>
                </c:pt>
              </c:strCache>
            </c:strRef>
          </c:tx>
          <c:spPr>
            <a:ln w="28575" cap="rnd">
              <a:solidFill>
                <a:srgbClr val="7030A0"/>
              </a:solidFill>
              <a:round/>
            </a:ln>
            <a:effectLst/>
          </c:spPr>
          <c:marker>
            <c:symbol val="none"/>
          </c:marker>
          <c:dLbls>
            <c:delete val="1"/>
          </c:dLbls>
          <c:cat>
            <c:numRef>
              <c:f>'Open vs overdue'!$A$2:$A$28</c:f>
              <c:numCache>
                <c:formatCode>mmm\-yy</c:formatCode>
                <c:ptCount val="24"/>
                <c:pt idx="0">
                  <c:v>43891</c:v>
                </c:pt>
                <c:pt idx="1">
                  <c:v>43922</c:v>
                </c:pt>
                <c:pt idx="2">
                  <c:v>43952</c:v>
                </c:pt>
                <c:pt idx="3">
                  <c:v>43983</c:v>
                </c:pt>
                <c:pt idx="4">
                  <c:v>44013</c:v>
                </c:pt>
                <c:pt idx="5">
                  <c:v>44044</c:v>
                </c:pt>
                <c:pt idx="6">
                  <c:v>44075</c:v>
                </c:pt>
                <c:pt idx="7">
                  <c:v>44105</c:v>
                </c:pt>
                <c:pt idx="8">
                  <c:v>44136</c:v>
                </c:pt>
                <c:pt idx="9">
                  <c:v>44166</c:v>
                </c:pt>
                <c:pt idx="10">
                  <c:v>44197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numCache>
            </c:numRef>
          </c:cat>
          <c:val>
            <c:numRef>
              <c:f>'Open vs overdue'!$F$2:$F$28</c:f>
              <c:numCache>
                <c:formatCode>0%</c:formatCode>
                <c:ptCount val="24"/>
                <c:pt idx="0">
                  <c:v>0.17</c:v>
                </c:pt>
                <c:pt idx="1">
                  <c:v>0.17</c:v>
                </c:pt>
                <c:pt idx="2">
                  <c:v>0.17</c:v>
                </c:pt>
                <c:pt idx="3">
                  <c:v>0.17</c:v>
                </c:pt>
                <c:pt idx="4">
                  <c:v>0.17</c:v>
                </c:pt>
                <c:pt idx="5">
                  <c:v>0.17</c:v>
                </c:pt>
                <c:pt idx="6">
                  <c:v>0.17</c:v>
                </c:pt>
                <c:pt idx="7">
                  <c:v>0.17</c:v>
                </c:pt>
                <c:pt idx="8">
                  <c:v>0.17</c:v>
                </c:pt>
                <c:pt idx="9">
                  <c:v>0.17</c:v>
                </c:pt>
                <c:pt idx="10">
                  <c:v>0.17</c:v>
                </c:pt>
                <c:pt idx="11">
                  <c:v>0.17</c:v>
                </c:pt>
                <c:pt idx="12">
                  <c:v>0.17</c:v>
                </c:pt>
                <c:pt idx="13">
                  <c:v>0.17</c:v>
                </c:pt>
                <c:pt idx="14">
                  <c:v>0.17</c:v>
                </c:pt>
                <c:pt idx="15">
                  <c:v>0.17</c:v>
                </c:pt>
                <c:pt idx="16">
                  <c:v>0.17</c:v>
                </c:pt>
                <c:pt idx="17">
                  <c:v>0.17</c:v>
                </c:pt>
                <c:pt idx="18">
                  <c:v>0.17</c:v>
                </c:pt>
                <c:pt idx="19">
                  <c:v>0.17</c:v>
                </c:pt>
                <c:pt idx="20">
                  <c:v>0.17</c:v>
                </c:pt>
                <c:pt idx="21">
                  <c:v>0.17</c:v>
                </c:pt>
                <c:pt idx="22">
                  <c:v>0.17</c:v>
                </c:pt>
                <c:pt idx="23">
                  <c:v>0.17</c:v>
                </c:pt>
              </c:numCache>
            </c:numRef>
          </c:val>
          <c:smooth val="0"/>
          <c:extLst xmlns:c16r2="http://schemas.microsoft.com/office/drawing/2015/06/chart">
            <c:ext xmlns:c16="http://schemas.microsoft.com/office/drawing/2014/chart" uri="{C3380CC4-5D6E-409C-BE32-E72D297353CC}">
              <c16:uniqueId val="{00000003-41DD-4E77-83CB-33C7A82422A3}"/>
            </c:ext>
          </c:extLst>
        </c:ser>
        <c:dLbls>
          <c:showLegendKey val="0"/>
          <c:showVal val="1"/>
          <c:showCatName val="0"/>
          <c:showSerName val="0"/>
          <c:showPercent val="0"/>
          <c:showBubbleSize val="0"/>
        </c:dLbls>
        <c:marker val="1"/>
        <c:smooth val="0"/>
        <c:axId val="386173536"/>
        <c:axId val="386171968"/>
      </c:lineChart>
      <c:lineChart>
        <c:grouping val="standard"/>
        <c:varyColors val="0"/>
        <c:ser>
          <c:idx val="2"/>
          <c:order val="2"/>
          <c:tx>
            <c:strRef>
              <c:f>'Open vs overdue'!$D$1</c:f>
              <c:strCache>
                <c:ptCount val="1"/>
                <c:pt idx="0">
                  <c:v>Total Open</c:v>
                </c:pt>
              </c:strCache>
            </c:strRef>
          </c:tx>
          <c:spPr>
            <a:ln w="28575" cap="rnd">
              <a:solidFill>
                <a:schemeClr val="bg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'Open vs overdue'!$A$2:$A$28</c:f>
              <c:numCache>
                <c:formatCode>mmm\-yy</c:formatCode>
                <c:ptCount val="24"/>
                <c:pt idx="0">
                  <c:v>43891</c:v>
                </c:pt>
                <c:pt idx="1">
                  <c:v>43922</c:v>
                </c:pt>
                <c:pt idx="2">
                  <c:v>43952</c:v>
                </c:pt>
                <c:pt idx="3">
                  <c:v>43983</c:v>
                </c:pt>
                <c:pt idx="4">
                  <c:v>44013</c:v>
                </c:pt>
                <c:pt idx="5">
                  <c:v>44044</c:v>
                </c:pt>
                <c:pt idx="6">
                  <c:v>44075</c:v>
                </c:pt>
                <c:pt idx="7">
                  <c:v>44105</c:v>
                </c:pt>
                <c:pt idx="8">
                  <c:v>44136</c:v>
                </c:pt>
                <c:pt idx="9">
                  <c:v>44166</c:v>
                </c:pt>
                <c:pt idx="10">
                  <c:v>44197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numCache>
            </c:numRef>
          </c:cat>
          <c:val>
            <c:numRef>
              <c:f>'Open vs overdue'!$D$2:$D$28</c:f>
              <c:numCache>
                <c:formatCode>General</c:formatCode>
                <c:ptCount val="24"/>
                <c:pt idx="0">
                  <c:v>7049</c:v>
                </c:pt>
                <c:pt idx="1">
                  <c:v>5395</c:v>
                </c:pt>
                <c:pt idx="2">
                  <c:v>4780</c:v>
                </c:pt>
                <c:pt idx="3">
                  <c:v>4766</c:v>
                </c:pt>
                <c:pt idx="4">
                  <c:v>4848</c:v>
                </c:pt>
                <c:pt idx="5">
                  <c:v>5517</c:v>
                </c:pt>
                <c:pt idx="6">
                  <c:v>6364</c:v>
                </c:pt>
                <c:pt idx="7">
                  <c:v>6725</c:v>
                </c:pt>
                <c:pt idx="8">
                  <c:v>6971</c:v>
                </c:pt>
                <c:pt idx="9">
                  <c:v>6573</c:v>
                </c:pt>
                <c:pt idx="10">
                  <c:v>5603</c:v>
                </c:pt>
                <c:pt idx="11">
                  <c:v>11001</c:v>
                </c:pt>
                <c:pt idx="12">
                  <c:v>10955</c:v>
                </c:pt>
                <c:pt idx="13">
                  <c:v>10650</c:v>
                </c:pt>
                <c:pt idx="14">
                  <c:v>10784</c:v>
                </c:pt>
                <c:pt idx="15">
                  <c:v>11829</c:v>
                </c:pt>
                <c:pt idx="16">
                  <c:v>11829</c:v>
                </c:pt>
                <c:pt idx="17">
                  <c:v>12097</c:v>
                </c:pt>
                <c:pt idx="18">
                  <c:v>12157</c:v>
                </c:pt>
                <c:pt idx="19">
                  <c:v>11518</c:v>
                </c:pt>
                <c:pt idx="20">
                  <c:v>11400</c:v>
                </c:pt>
                <c:pt idx="21">
                  <c:v>10733</c:v>
                </c:pt>
                <c:pt idx="22">
                  <c:v>10711</c:v>
                </c:pt>
                <c:pt idx="23">
                  <c:v>10816</c:v>
                </c:pt>
              </c:numCache>
            </c:numRef>
          </c:val>
          <c:smooth val="0"/>
          <c:extLst xmlns:c16r2="http://schemas.microsoft.com/office/drawing/2015/06/chart">
            <c:ext xmlns:c16="http://schemas.microsoft.com/office/drawing/2014/chart" uri="{C3380CC4-5D6E-409C-BE32-E72D297353CC}">
              <c16:uniqueId val="{00000004-41DD-4E77-83CB-33C7A82422A3}"/>
            </c:ext>
          </c:extLst>
        </c:ser>
        <c:dLbls>
          <c:showLegendKey val="0"/>
          <c:showVal val="1"/>
          <c:showCatName val="0"/>
          <c:showSerName val="0"/>
          <c:showPercent val="0"/>
          <c:showBubbleSize val="0"/>
        </c:dLbls>
        <c:marker val="1"/>
        <c:smooth val="0"/>
        <c:axId val="386169616"/>
        <c:axId val="386172752"/>
      </c:lineChart>
      <c:catAx>
        <c:axId val="386173536"/>
        <c:scaling>
          <c:orientation val="minMax"/>
        </c:scaling>
        <c:delete val="1"/>
        <c:axPos val="b"/>
        <c:numFmt formatCode="mmm\-yy" sourceLinked="1"/>
        <c:majorTickMark val="out"/>
        <c:minorTickMark val="none"/>
        <c:tickLblPos val="nextTo"/>
        <c:crossAx val="386171968"/>
        <c:crosses val="autoZero"/>
        <c:auto val="0"/>
        <c:lblAlgn val="ctr"/>
        <c:lblOffset val="100"/>
        <c:noMultiLvlLbl val="0"/>
      </c:catAx>
      <c:valAx>
        <c:axId val="386171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86173536"/>
        <c:crosses val="autoZero"/>
        <c:crossBetween val="between"/>
      </c:valAx>
      <c:valAx>
        <c:axId val="386172752"/>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86169616"/>
        <c:crosses val="max"/>
        <c:crossBetween val="between"/>
      </c:valAx>
      <c:dateAx>
        <c:axId val="386169616"/>
        <c:scaling>
          <c:orientation val="minMax"/>
        </c:scaling>
        <c:delete val="1"/>
        <c:axPos val="b"/>
        <c:numFmt formatCode="mmm\-yy" sourceLinked="1"/>
        <c:majorTickMark val="out"/>
        <c:minorTickMark val="none"/>
        <c:tickLblPos val="nextTo"/>
        <c:crossAx val="386172752"/>
        <c:crosses val="autoZero"/>
        <c:auto val="1"/>
        <c:lblOffset val="100"/>
        <c:baseTimeUnit val="months"/>
        <c:majorUnit val="1"/>
        <c:minorUnit val="1"/>
      </c:date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75"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453895253725604E-2"/>
          <c:y val="0.11710271529350441"/>
          <c:w val="0.92482546239097163"/>
          <c:h val="0.60341103022540299"/>
        </c:manualLayout>
      </c:layout>
      <c:barChart>
        <c:barDir val="col"/>
        <c:grouping val="clustered"/>
        <c:varyColors val="0"/>
        <c:ser>
          <c:idx val="0"/>
          <c:order val="0"/>
          <c:tx>
            <c:strRef>
              <c:f>'Workers &gt;25 Rpts Open-GC'!$C$14</c:f>
              <c:strCache>
                <c:ptCount val="1"/>
                <c:pt idx="0">
                  <c:v>Count of Workers 25+ open reports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'Workers &gt;25 Rpts Open-GC'!$A$15:$B$45</c:f>
              <c:multiLvlStrCache>
                <c:ptCount val="31"/>
                <c:lvl>
                  <c:pt idx="0">
                    <c:v>Section 6</c:v>
                  </c:pt>
                  <c:pt idx="1">
                    <c:v>Section 9</c:v>
                  </c:pt>
                  <c:pt idx="2">
                    <c:v>Section 3</c:v>
                  </c:pt>
                  <c:pt idx="3">
                    <c:v>Section 7</c:v>
                  </c:pt>
                  <c:pt idx="4">
                    <c:v>Section 5</c:v>
                  </c:pt>
                  <c:pt idx="5">
                    <c:v>Section 8</c:v>
                  </c:pt>
                  <c:pt idx="6">
                    <c:v>Section 7</c:v>
                  </c:pt>
                  <c:pt idx="7">
                    <c:v>Section 2</c:v>
                  </c:pt>
                  <c:pt idx="8">
                    <c:v>Section 3</c:v>
                  </c:pt>
                  <c:pt idx="9">
                    <c:v>Section 5</c:v>
                  </c:pt>
                  <c:pt idx="10">
                    <c:v>Section 9</c:v>
                  </c:pt>
                  <c:pt idx="11">
                    <c:v>Section 11</c:v>
                  </c:pt>
                  <c:pt idx="12">
                    <c:v>Section 1</c:v>
                  </c:pt>
                  <c:pt idx="13">
                    <c:v>Section 8</c:v>
                  </c:pt>
                  <c:pt idx="14">
                    <c:v>Section 3</c:v>
                  </c:pt>
                  <c:pt idx="15">
                    <c:v>Section 1</c:v>
                  </c:pt>
                  <c:pt idx="16">
                    <c:v>Section 5</c:v>
                  </c:pt>
                  <c:pt idx="17">
                    <c:v>Section 4</c:v>
                  </c:pt>
                  <c:pt idx="18">
                    <c:v>Section 0</c:v>
                  </c:pt>
                  <c:pt idx="19">
                    <c:v>Section 5</c:v>
                  </c:pt>
                  <c:pt idx="20">
                    <c:v>Section 6</c:v>
                  </c:pt>
                  <c:pt idx="21">
                    <c:v>Section 0</c:v>
                  </c:pt>
                  <c:pt idx="22">
                    <c:v>Section 3</c:v>
                  </c:pt>
                  <c:pt idx="23">
                    <c:v>Section 4</c:v>
                  </c:pt>
                  <c:pt idx="24">
                    <c:v>Section 13</c:v>
                  </c:pt>
                  <c:pt idx="25">
                    <c:v>Section 4</c:v>
                  </c:pt>
                  <c:pt idx="26">
                    <c:v>Section 12</c:v>
                  </c:pt>
                  <c:pt idx="27">
                    <c:v>Section 7</c:v>
                  </c:pt>
                  <c:pt idx="28">
                    <c:v>Section 5</c:v>
                  </c:pt>
                  <c:pt idx="29">
                    <c:v>Section 2</c:v>
                  </c:pt>
                  <c:pt idx="30">
                    <c:v>Section 1</c:v>
                  </c:pt>
                </c:lvl>
                <c:lvl>
                  <c:pt idx="0">
                    <c:v>10</c:v>
                  </c:pt>
                  <c:pt idx="6">
                    <c:v>20</c:v>
                  </c:pt>
                  <c:pt idx="14">
                    <c:v>30</c:v>
                  </c:pt>
                  <c:pt idx="19">
                    <c:v>40</c:v>
                  </c:pt>
                  <c:pt idx="24">
                    <c:v>50</c:v>
                  </c:pt>
                  <c:pt idx="29">
                    <c:v>105</c:v>
                  </c:pt>
                </c:lvl>
              </c:multiLvlStrCache>
            </c:multiLvlStrRef>
          </c:cat>
          <c:val>
            <c:numRef>
              <c:f>'Workers &gt;25 Rpts Open-GC'!$C$15:$C$45</c:f>
              <c:numCache>
                <c:formatCode>General</c:formatCode>
                <c:ptCount val="31"/>
                <c:pt idx="0">
                  <c:v>10</c:v>
                </c:pt>
                <c:pt idx="1">
                  <c:v>9</c:v>
                </c:pt>
                <c:pt idx="2">
                  <c:v>8</c:v>
                </c:pt>
                <c:pt idx="3">
                  <c:v>6</c:v>
                </c:pt>
                <c:pt idx="4">
                  <c:v>4</c:v>
                </c:pt>
                <c:pt idx="5">
                  <c:v>2</c:v>
                </c:pt>
                <c:pt idx="6">
                  <c:v>6</c:v>
                </c:pt>
                <c:pt idx="7">
                  <c:v>5</c:v>
                </c:pt>
                <c:pt idx="8">
                  <c:v>5</c:v>
                </c:pt>
                <c:pt idx="9">
                  <c:v>4</c:v>
                </c:pt>
                <c:pt idx="10">
                  <c:v>4</c:v>
                </c:pt>
                <c:pt idx="11">
                  <c:v>4</c:v>
                </c:pt>
                <c:pt idx="12">
                  <c:v>2</c:v>
                </c:pt>
                <c:pt idx="13">
                  <c:v>1</c:v>
                </c:pt>
                <c:pt idx="14">
                  <c:v>5</c:v>
                </c:pt>
                <c:pt idx="15">
                  <c:v>4</c:v>
                </c:pt>
                <c:pt idx="16">
                  <c:v>3</c:v>
                </c:pt>
                <c:pt idx="17">
                  <c:v>1</c:v>
                </c:pt>
                <c:pt idx="18">
                  <c:v>1</c:v>
                </c:pt>
                <c:pt idx="19">
                  <c:v>7</c:v>
                </c:pt>
                <c:pt idx="20">
                  <c:v>7</c:v>
                </c:pt>
                <c:pt idx="21">
                  <c:v>3</c:v>
                </c:pt>
                <c:pt idx="22">
                  <c:v>2</c:v>
                </c:pt>
                <c:pt idx="23">
                  <c:v>1</c:v>
                </c:pt>
                <c:pt idx="24">
                  <c:v>9</c:v>
                </c:pt>
                <c:pt idx="25">
                  <c:v>9</c:v>
                </c:pt>
                <c:pt idx="26">
                  <c:v>8</c:v>
                </c:pt>
                <c:pt idx="27">
                  <c:v>8</c:v>
                </c:pt>
                <c:pt idx="28">
                  <c:v>6</c:v>
                </c:pt>
                <c:pt idx="29">
                  <c:v>19</c:v>
                </c:pt>
                <c:pt idx="30">
                  <c:v>11</c:v>
                </c:pt>
              </c:numCache>
            </c:numRef>
          </c:val>
          <c:extLst xmlns:c16r2="http://schemas.microsoft.com/office/drawing/2015/06/chart">
            <c:ext xmlns:c16="http://schemas.microsoft.com/office/drawing/2014/chart" uri="{C3380CC4-5D6E-409C-BE32-E72D297353CC}">
              <c16:uniqueId val="{00000000-E537-49DF-AF0A-65826FDDCFF2}"/>
            </c:ext>
          </c:extLst>
        </c:ser>
        <c:dLbls>
          <c:dLblPos val="ctr"/>
          <c:showLegendKey val="0"/>
          <c:showVal val="1"/>
          <c:showCatName val="0"/>
          <c:showSerName val="0"/>
          <c:showPercent val="0"/>
          <c:showBubbleSize val="0"/>
        </c:dLbls>
        <c:gapWidth val="50"/>
        <c:overlap val="-27"/>
        <c:axId val="386168832"/>
        <c:axId val="386172360"/>
      </c:barChart>
      <c:catAx>
        <c:axId val="386168832"/>
        <c:scaling>
          <c:orientation val="minMax"/>
        </c:scaling>
        <c:delete val="0"/>
        <c:axPos val="b"/>
        <c:numFmt formatCode="General" sourceLinked="1"/>
        <c:majorTickMark val="none"/>
        <c:minorTickMark val="none"/>
        <c:tickLblPos val="nextTo"/>
        <c:spPr>
          <a:noFill/>
          <a:ln w="19050"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72360"/>
        <c:crosses val="autoZero"/>
        <c:auto val="1"/>
        <c:lblAlgn val="ctr"/>
        <c:lblOffset val="100"/>
        <c:noMultiLvlLbl val="0"/>
      </c:catAx>
      <c:valAx>
        <c:axId val="386172360"/>
        <c:scaling>
          <c:orientation val="minMax"/>
          <c:max val="20"/>
        </c:scaling>
        <c:delete val="0"/>
        <c:axPos val="l"/>
        <c:majorGridlines>
          <c:spPr>
            <a:ln w="0"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 of Workers</a:t>
                </a:r>
              </a:p>
            </c:rich>
          </c:tx>
          <c:layout>
            <c:manualLayout>
              <c:xMode val="edge"/>
              <c:yMode val="edge"/>
              <c:x val="8.0509896008050981E-3"/>
              <c:y val="0.338105313547391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6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6123400557696"/>
          <c:y val="0.13562028698620107"/>
          <c:w val="0.86329830382664852"/>
          <c:h val="0.63285256182146854"/>
        </c:manualLayout>
      </c:layout>
      <c:lineChart>
        <c:grouping val="standard"/>
        <c:varyColors val="0"/>
        <c:ser>
          <c:idx val="0"/>
          <c:order val="0"/>
          <c:tx>
            <c:strRef>
              <c:f>entries!$A$2</c:f>
              <c:strCache>
                <c:ptCount val="1"/>
                <c:pt idx="0">
                  <c:v>Entries</c:v>
                </c:pt>
              </c:strCache>
            </c:strRef>
          </c:tx>
          <c:spPr>
            <a:ln w="28575" cap="rnd">
              <a:solidFill>
                <a:srgbClr val="C00000"/>
              </a:solidFill>
              <a:round/>
            </a:ln>
            <a:effectLst/>
          </c:spPr>
          <c:marker>
            <c:symbol val="none"/>
          </c:marker>
          <c:cat>
            <c:numRef>
              <c:f>entries!$AF$1:$BC$1</c:f>
              <c:numCache>
                <c:formatCode>mmm\-yy</c:formatCode>
                <c:ptCount val="24"/>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numCache>
            </c:numRef>
          </c:cat>
          <c:val>
            <c:numRef>
              <c:f>entries!$AF$2:$BC$2</c:f>
              <c:numCache>
                <c:formatCode>General</c:formatCode>
                <c:ptCount val="24"/>
                <c:pt idx="0">
                  <c:v>781</c:v>
                </c:pt>
                <c:pt idx="1">
                  <c:v>773</c:v>
                </c:pt>
                <c:pt idx="2">
                  <c:v>969</c:v>
                </c:pt>
                <c:pt idx="3">
                  <c:v>955</c:v>
                </c:pt>
                <c:pt idx="4">
                  <c:v>872</c:v>
                </c:pt>
                <c:pt idx="5">
                  <c:v>760</c:v>
                </c:pt>
                <c:pt idx="6">
                  <c:v>723</c:v>
                </c:pt>
                <c:pt idx="7">
                  <c:v>588</c:v>
                </c:pt>
                <c:pt idx="8">
                  <c:v>671</c:v>
                </c:pt>
                <c:pt idx="9">
                  <c:v>741</c:v>
                </c:pt>
                <c:pt idx="10">
                  <c:v>684</c:v>
                </c:pt>
                <c:pt idx="11">
                  <c:v>698</c:v>
                </c:pt>
                <c:pt idx="12">
                  <c:v>725</c:v>
                </c:pt>
                <c:pt idx="13">
                  <c:v>703</c:v>
                </c:pt>
                <c:pt idx="14">
                  <c:v>693</c:v>
                </c:pt>
                <c:pt idx="15">
                  <c:v>765</c:v>
                </c:pt>
                <c:pt idx="16">
                  <c:v>548</c:v>
                </c:pt>
                <c:pt idx="17">
                  <c:v>612</c:v>
                </c:pt>
                <c:pt idx="18">
                  <c:v>583</c:v>
                </c:pt>
                <c:pt idx="19">
                  <c:v>611</c:v>
                </c:pt>
                <c:pt idx="20">
                  <c:v>598</c:v>
                </c:pt>
                <c:pt idx="21">
                  <c:v>574</c:v>
                </c:pt>
                <c:pt idx="22">
                  <c:v>559</c:v>
                </c:pt>
                <c:pt idx="23">
                  <c:v>92</c:v>
                </c:pt>
              </c:numCache>
            </c:numRef>
          </c:val>
          <c:smooth val="0"/>
          <c:extLst xmlns:c16r2="http://schemas.microsoft.com/office/drawing/2015/06/chart">
            <c:ext xmlns:c16="http://schemas.microsoft.com/office/drawing/2014/chart" uri="{C3380CC4-5D6E-409C-BE32-E72D297353CC}">
              <c16:uniqueId val="{00000000-50C2-438F-89EF-76C5D30ACAF0}"/>
            </c:ext>
          </c:extLst>
        </c:ser>
        <c:ser>
          <c:idx val="1"/>
          <c:order val="1"/>
          <c:tx>
            <c:strRef>
              <c:f>entries!$A$3</c:f>
              <c:strCache>
                <c:ptCount val="1"/>
                <c:pt idx="0">
                  <c:v>Exits</c:v>
                </c:pt>
              </c:strCache>
            </c:strRef>
          </c:tx>
          <c:spPr>
            <a:ln w="28575" cap="rnd">
              <a:solidFill>
                <a:schemeClr val="accent5"/>
              </a:solidFill>
              <a:round/>
            </a:ln>
            <a:effectLst/>
          </c:spPr>
          <c:marker>
            <c:symbol val="none"/>
          </c:marker>
          <c:cat>
            <c:numRef>
              <c:f>entries!$AF$1:$BC$1</c:f>
              <c:numCache>
                <c:formatCode>mmm\-yy</c:formatCode>
                <c:ptCount val="24"/>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44378</c:v>
                </c:pt>
                <c:pt idx="14">
                  <c:v>44409</c:v>
                </c:pt>
                <c:pt idx="15">
                  <c:v>44440</c:v>
                </c:pt>
                <c:pt idx="16">
                  <c:v>44470</c:v>
                </c:pt>
                <c:pt idx="17">
                  <c:v>44501</c:v>
                </c:pt>
                <c:pt idx="18">
                  <c:v>44531</c:v>
                </c:pt>
                <c:pt idx="19">
                  <c:v>44562</c:v>
                </c:pt>
                <c:pt idx="20">
                  <c:v>44593</c:v>
                </c:pt>
                <c:pt idx="21">
                  <c:v>44621</c:v>
                </c:pt>
                <c:pt idx="22">
                  <c:v>44652</c:v>
                </c:pt>
                <c:pt idx="23">
                  <c:v>44682</c:v>
                </c:pt>
              </c:numCache>
            </c:numRef>
          </c:cat>
          <c:val>
            <c:numRef>
              <c:f>entries!$AF$3:$BC$3</c:f>
              <c:numCache>
                <c:formatCode>General</c:formatCode>
                <c:ptCount val="24"/>
                <c:pt idx="0">
                  <c:v>776</c:v>
                </c:pt>
                <c:pt idx="1">
                  <c:v>866</c:v>
                </c:pt>
                <c:pt idx="2">
                  <c:v>825</c:v>
                </c:pt>
                <c:pt idx="3">
                  <c:v>795</c:v>
                </c:pt>
                <c:pt idx="4">
                  <c:v>815</c:v>
                </c:pt>
                <c:pt idx="5">
                  <c:v>658</c:v>
                </c:pt>
                <c:pt idx="6">
                  <c:v>786</c:v>
                </c:pt>
                <c:pt idx="7">
                  <c:v>676</c:v>
                </c:pt>
                <c:pt idx="8">
                  <c:v>600</c:v>
                </c:pt>
                <c:pt idx="9">
                  <c:v>746</c:v>
                </c:pt>
                <c:pt idx="10">
                  <c:v>739</c:v>
                </c:pt>
                <c:pt idx="11">
                  <c:v>687</c:v>
                </c:pt>
                <c:pt idx="12">
                  <c:v>781</c:v>
                </c:pt>
                <c:pt idx="13">
                  <c:v>766</c:v>
                </c:pt>
                <c:pt idx="14">
                  <c:v>797</c:v>
                </c:pt>
                <c:pt idx="15">
                  <c:v>923</c:v>
                </c:pt>
                <c:pt idx="16">
                  <c:v>746</c:v>
                </c:pt>
                <c:pt idx="17">
                  <c:v>762</c:v>
                </c:pt>
                <c:pt idx="18">
                  <c:v>709</c:v>
                </c:pt>
                <c:pt idx="19">
                  <c:v>666</c:v>
                </c:pt>
                <c:pt idx="20">
                  <c:v>650</c:v>
                </c:pt>
                <c:pt idx="21">
                  <c:v>708</c:v>
                </c:pt>
                <c:pt idx="22">
                  <c:v>514</c:v>
                </c:pt>
                <c:pt idx="23">
                  <c:v>57</c:v>
                </c:pt>
              </c:numCache>
            </c:numRef>
          </c:val>
          <c:smooth val="0"/>
          <c:extLst xmlns:c16r2="http://schemas.microsoft.com/office/drawing/2015/06/chart">
            <c:ext xmlns:c16="http://schemas.microsoft.com/office/drawing/2014/chart" uri="{C3380CC4-5D6E-409C-BE32-E72D297353CC}">
              <c16:uniqueId val="{00000001-50C2-438F-89EF-76C5D30ACAF0}"/>
            </c:ext>
          </c:extLst>
        </c:ser>
        <c:dLbls>
          <c:showLegendKey val="0"/>
          <c:showVal val="0"/>
          <c:showCatName val="0"/>
          <c:showSerName val="0"/>
          <c:showPercent val="0"/>
          <c:showBubbleSize val="0"/>
        </c:dLbls>
        <c:smooth val="0"/>
        <c:axId val="386168440"/>
        <c:axId val="386173928"/>
      </c:lineChart>
      <c:dateAx>
        <c:axId val="386168440"/>
        <c:scaling>
          <c:orientation val="minMax"/>
        </c:scaling>
        <c:delete val="1"/>
        <c:axPos val="b"/>
        <c:numFmt formatCode="mmm\-yy" sourceLinked="1"/>
        <c:majorTickMark val="out"/>
        <c:minorTickMark val="none"/>
        <c:tickLblPos val="nextTo"/>
        <c:crossAx val="386173928"/>
        <c:crosses val="autoZero"/>
        <c:auto val="1"/>
        <c:lblOffset val="100"/>
        <c:baseTimeUnit val="months"/>
      </c:dateAx>
      <c:valAx>
        <c:axId val="386173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684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639319095153"/>
          <c:y val="3.5627521278326683E-2"/>
          <c:w val="0.786808179491432"/>
          <c:h val="0.68172841168582698"/>
        </c:manualLayout>
      </c:layout>
      <c:barChart>
        <c:barDir val="col"/>
        <c:grouping val="stacked"/>
        <c:varyColors val="0"/>
        <c:ser>
          <c:idx val="0"/>
          <c:order val="0"/>
          <c:tx>
            <c:strRef>
              <c:f>'IH - LH'!$A$7</c:f>
              <c:strCache>
                <c:ptCount val="1"/>
                <c:pt idx="0">
                  <c:v>Reasonable Candidate</c:v>
                </c:pt>
              </c:strCache>
            </c:strRef>
          </c:tx>
          <c:spPr>
            <a:solidFill>
              <a:srgbClr val="002060"/>
            </a:solidFill>
            <a:ln>
              <a:noFill/>
            </a:ln>
            <a:effectLst/>
          </c:spPr>
          <c:invertIfNegative val="0"/>
          <c:cat>
            <c:strRef>
              <c:f>'IH - LH'!$AQ$6:$BH$6</c:f>
              <c:strCache>
                <c:ptCount val="18"/>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pt idx="11">
                  <c:v>Oct 
2021</c:v>
                </c:pt>
                <c:pt idx="12">
                  <c:v>Nov 
2021</c:v>
                </c:pt>
                <c:pt idx="13">
                  <c:v>Dec
2021</c:v>
                </c:pt>
                <c:pt idx="14">
                  <c:v>Jan 2022</c:v>
                </c:pt>
                <c:pt idx="15">
                  <c:v>Feb 2022</c:v>
                </c:pt>
                <c:pt idx="16">
                  <c:v>Mar 2022</c:v>
                </c:pt>
                <c:pt idx="17">
                  <c:v>Apr 2022</c:v>
                </c:pt>
              </c:strCache>
            </c:strRef>
          </c:cat>
          <c:val>
            <c:numRef>
              <c:f>'IH - LH'!$AQ$7:$BH$7</c:f>
              <c:numCache>
                <c:formatCode>General</c:formatCode>
                <c:ptCount val="18"/>
                <c:pt idx="0">
                  <c:v>2724</c:v>
                </c:pt>
                <c:pt idx="1">
                  <c:v>2752</c:v>
                </c:pt>
                <c:pt idx="2">
                  <c:v>2155</c:v>
                </c:pt>
                <c:pt idx="3">
                  <c:v>2135</c:v>
                </c:pt>
                <c:pt idx="4">
                  <c:v>1951</c:v>
                </c:pt>
                <c:pt idx="5">
                  <c:v>1743</c:v>
                </c:pt>
                <c:pt idx="6">
                  <c:v>1509</c:v>
                </c:pt>
                <c:pt idx="7">
                  <c:v>1441</c:v>
                </c:pt>
                <c:pt idx="8">
                  <c:v>1345</c:v>
                </c:pt>
                <c:pt idx="9">
                  <c:v>1285</c:v>
                </c:pt>
                <c:pt idx="10">
                  <c:v>1248</c:v>
                </c:pt>
                <c:pt idx="11">
                  <c:v>1321</c:v>
                </c:pt>
                <c:pt idx="12">
                  <c:v>1333</c:v>
                </c:pt>
                <c:pt idx="13">
                  <c:v>1313</c:v>
                </c:pt>
                <c:pt idx="14">
                  <c:v>2129</c:v>
                </c:pt>
                <c:pt idx="15">
                  <c:v>2127</c:v>
                </c:pt>
                <c:pt idx="16">
                  <c:v>1945</c:v>
                </c:pt>
                <c:pt idx="17">
                  <c:v>1766</c:v>
                </c:pt>
              </c:numCache>
            </c:numRef>
          </c:val>
          <c:extLst xmlns:c16r2="http://schemas.microsoft.com/office/drawing/2015/06/chart">
            <c:ext xmlns:c16="http://schemas.microsoft.com/office/drawing/2014/chart" uri="{C3380CC4-5D6E-409C-BE32-E72D297353CC}">
              <c16:uniqueId val="{00000000-EF5E-469A-9FDA-0380822A0CE7}"/>
            </c:ext>
          </c:extLst>
        </c:ser>
        <c:ser>
          <c:idx val="1"/>
          <c:order val="1"/>
          <c:tx>
            <c:strRef>
              <c:f>'IH - LH'!$A$8</c:f>
              <c:strCache>
                <c:ptCount val="1"/>
                <c:pt idx="0">
                  <c:v> Non-Reasonable Candidate</c:v>
                </c:pt>
              </c:strCache>
            </c:strRef>
          </c:tx>
          <c:spPr>
            <a:solidFill>
              <a:schemeClr val="accent4"/>
            </a:solidFill>
            <a:ln>
              <a:noFill/>
            </a:ln>
            <a:effectLst/>
          </c:spPr>
          <c:invertIfNegative val="0"/>
          <c:cat>
            <c:strRef>
              <c:f>'IH - LH'!$AQ$6:$BH$6</c:f>
              <c:strCache>
                <c:ptCount val="18"/>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pt idx="11">
                  <c:v>Oct 
2021</c:v>
                </c:pt>
                <c:pt idx="12">
                  <c:v>Nov 
2021</c:v>
                </c:pt>
                <c:pt idx="13">
                  <c:v>Dec
2021</c:v>
                </c:pt>
                <c:pt idx="14">
                  <c:v>Jan 2022</c:v>
                </c:pt>
                <c:pt idx="15">
                  <c:v>Feb 2022</c:v>
                </c:pt>
                <c:pt idx="16">
                  <c:v>Mar 2022</c:v>
                </c:pt>
                <c:pt idx="17">
                  <c:v>Apr 2022</c:v>
                </c:pt>
              </c:strCache>
            </c:strRef>
          </c:cat>
          <c:val>
            <c:numRef>
              <c:f>'IH - LH'!$AQ$8:$BH$8</c:f>
              <c:numCache>
                <c:formatCode>General</c:formatCode>
                <c:ptCount val="18"/>
                <c:pt idx="0">
                  <c:v>1540</c:v>
                </c:pt>
                <c:pt idx="1">
                  <c:v>1574</c:v>
                </c:pt>
                <c:pt idx="2">
                  <c:v>1033</c:v>
                </c:pt>
                <c:pt idx="3">
                  <c:v>1040</c:v>
                </c:pt>
                <c:pt idx="4">
                  <c:v>1048</c:v>
                </c:pt>
                <c:pt idx="5">
                  <c:v>954</c:v>
                </c:pt>
                <c:pt idx="6">
                  <c:v>818</c:v>
                </c:pt>
                <c:pt idx="7">
                  <c:v>838</c:v>
                </c:pt>
                <c:pt idx="8">
                  <c:v>788</c:v>
                </c:pt>
                <c:pt idx="9">
                  <c:v>905</c:v>
                </c:pt>
                <c:pt idx="10">
                  <c:v>961</c:v>
                </c:pt>
                <c:pt idx="11">
                  <c:v>1092</c:v>
                </c:pt>
                <c:pt idx="12">
                  <c:v>1199</c:v>
                </c:pt>
                <c:pt idx="13">
                  <c:v>1222</c:v>
                </c:pt>
                <c:pt idx="14">
                  <c:v>1047</c:v>
                </c:pt>
                <c:pt idx="15">
                  <c:v>1069</c:v>
                </c:pt>
                <c:pt idx="16">
                  <c:v>1088</c:v>
                </c:pt>
                <c:pt idx="17">
                  <c:v>976</c:v>
                </c:pt>
              </c:numCache>
            </c:numRef>
          </c:val>
          <c:extLst xmlns:c16r2="http://schemas.microsoft.com/office/drawing/2015/06/chart">
            <c:ext xmlns:c16="http://schemas.microsoft.com/office/drawing/2014/chart" uri="{C3380CC4-5D6E-409C-BE32-E72D297353CC}">
              <c16:uniqueId val="{00000001-EF5E-469A-9FDA-0380822A0CE7}"/>
            </c:ext>
          </c:extLst>
        </c:ser>
        <c:ser>
          <c:idx val="2"/>
          <c:order val="2"/>
          <c:tx>
            <c:strRef>
              <c:f>'IH - LH'!$A$9</c:f>
              <c:strCache>
                <c:ptCount val="1"/>
                <c:pt idx="0">
                  <c:v>Reasonable Candidate - Not Identified</c:v>
                </c:pt>
              </c:strCache>
            </c:strRef>
          </c:tx>
          <c:spPr>
            <a:solidFill>
              <a:srgbClr val="FF0000"/>
            </a:solidFill>
            <a:ln>
              <a:noFill/>
            </a:ln>
            <a:effectLst/>
          </c:spPr>
          <c:invertIfNegative val="0"/>
          <c:cat>
            <c:strRef>
              <c:f>'IH - LH'!$AQ$6:$BH$6</c:f>
              <c:strCache>
                <c:ptCount val="18"/>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pt idx="11">
                  <c:v>Oct 
2021</c:v>
                </c:pt>
                <c:pt idx="12">
                  <c:v>Nov 
2021</c:v>
                </c:pt>
                <c:pt idx="13">
                  <c:v>Dec
2021</c:v>
                </c:pt>
                <c:pt idx="14">
                  <c:v>Jan 2022</c:v>
                </c:pt>
                <c:pt idx="15">
                  <c:v>Feb 2022</c:v>
                </c:pt>
                <c:pt idx="16">
                  <c:v>Mar 2022</c:v>
                </c:pt>
                <c:pt idx="17">
                  <c:v>Apr 2022</c:v>
                </c:pt>
              </c:strCache>
            </c:strRef>
          </c:cat>
          <c:val>
            <c:numRef>
              <c:f>'IH - LH'!$AQ$9:$BH$9</c:f>
              <c:numCache>
                <c:formatCode>General</c:formatCode>
                <c:ptCount val="18"/>
                <c:pt idx="0">
                  <c:v>17</c:v>
                </c:pt>
                <c:pt idx="1">
                  <c:v>20</c:v>
                </c:pt>
                <c:pt idx="2">
                  <c:v>9</c:v>
                </c:pt>
                <c:pt idx="3">
                  <c:v>43</c:v>
                </c:pt>
                <c:pt idx="4">
                  <c:v>71</c:v>
                </c:pt>
                <c:pt idx="5">
                  <c:v>103</c:v>
                </c:pt>
                <c:pt idx="6">
                  <c:v>102</c:v>
                </c:pt>
                <c:pt idx="7">
                  <c:v>84</c:v>
                </c:pt>
                <c:pt idx="8">
                  <c:v>57</c:v>
                </c:pt>
                <c:pt idx="9">
                  <c:v>53</c:v>
                </c:pt>
                <c:pt idx="10">
                  <c:v>56</c:v>
                </c:pt>
                <c:pt idx="11">
                  <c:v>68</c:v>
                </c:pt>
                <c:pt idx="12">
                  <c:v>90</c:v>
                </c:pt>
                <c:pt idx="13">
                  <c:v>72</c:v>
                </c:pt>
                <c:pt idx="14">
                  <c:v>21</c:v>
                </c:pt>
                <c:pt idx="15">
                  <c:v>60</c:v>
                </c:pt>
                <c:pt idx="16">
                  <c:v>103</c:v>
                </c:pt>
                <c:pt idx="17">
                  <c:v>158</c:v>
                </c:pt>
              </c:numCache>
            </c:numRef>
          </c:val>
          <c:extLst xmlns:c16r2="http://schemas.microsoft.com/office/drawing/2015/06/chart">
            <c:ext xmlns:c16="http://schemas.microsoft.com/office/drawing/2014/chart" uri="{C3380CC4-5D6E-409C-BE32-E72D297353CC}">
              <c16:uniqueId val="{00000002-EF5E-469A-9FDA-0380822A0CE7}"/>
            </c:ext>
          </c:extLst>
        </c:ser>
        <c:dLbls>
          <c:showLegendKey val="0"/>
          <c:showVal val="0"/>
          <c:showCatName val="0"/>
          <c:showSerName val="0"/>
          <c:showPercent val="0"/>
          <c:showBubbleSize val="0"/>
        </c:dLbls>
        <c:gapWidth val="100"/>
        <c:overlap val="100"/>
        <c:axId val="386175104"/>
        <c:axId val="386170008"/>
      </c:barChart>
      <c:lineChart>
        <c:grouping val="standard"/>
        <c:varyColors val="0"/>
        <c:ser>
          <c:idx val="3"/>
          <c:order val="3"/>
          <c:tx>
            <c:strRef>
              <c:f>'IH - LH'!$A$10</c:f>
              <c:strCache>
                <c:ptCount val="1"/>
                <c:pt idx="0">
                  <c:v>Total In-Home Care</c:v>
                </c:pt>
              </c:strCache>
            </c:strRef>
          </c:tx>
          <c:spPr>
            <a:ln w="0" cap="rnd">
              <a:solidFill>
                <a:schemeClr val="bg1">
                  <a:alpha val="0"/>
                </a:schemeClr>
              </a:solidFill>
              <a:round/>
            </a:ln>
            <a:effectLst/>
          </c:spPr>
          <c:marker>
            <c:symbol val="none"/>
          </c:marker>
          <c:cat>
            <c:strRef>
              <c:f>'IH - LH'!$AQ$6:$BH$6</c:f>
              <c:strCache>
                <c:ptCount val="18"/>
                <c:pt idx="0">
                  <c:v>Nov 2020</c:v>
                </c:pt>
                <c:pt idx="1">
                  <c:v>Dec 2020</c:v>
                </c:pt>
                <c:pt idx="2">
                  <c:v>Jan 
2021</c:v>
                </c:pt>
                <c:pt idx="3">
                  <c:v>Feb 2021</c:v>
                </c:pt>
                <c:pt idx="4">
                  <c:v>Mar 2021</c:v>
                </c:pt>
                <c:pt idx="5">
                  <c:v>Apr
 2021</c:v>
                </c:pt>
                <c:pt idx="6">
                  <c:v>May 2021</c:v>
                </c:pt>
                <c:pt idx="7">
                  <c:v>Jun 2021</c:v>
                </c:pt>
                <c:pt idx="8">
                  <c:v>Jul 
2021</c:v>
                </c:pt>
                <c:pt idx="9">
                  <c:v>Aug 
2021</c:v>
                </c:pt>
                <c:pt idx="10">
                  <c:v>Sep 
2021</c:v>
                </c:pt>
                <c:pt idx="11">
                  <c:v>Oct 
2021</c:v>
                </c:pt>
                <c:pt idx="12">
                  <c:v>Nov 
2021</c:v>
                </c:pt>
                <c:pt idx="13">
                  <c:v>Dec
2021</c:v>
                </c:pt>
                <c:pt idx="14">
                  <c:v>Jan 2022</c:v>
                </c:pt>
                <c:pt idx="15">
                  <c:v>Feb 2022</c:v>
                </c:pt>
                <c:pt idx="16">
                  <c:v>Mar 2022</c:v>
                </c:pt>
                <c:pt idx="17">
                  <c:v>Apr 2022</c:v>
                </c:pt>
              </c:strCache>
            </c:strRef>
          </c:cat>
          <c:val>
            <c:numRef>
              <c:f>'IH - LH'!$AQ$10:$BH$10</c:f>
              <c:numCache>
                <c:formatCode>General</c:formatCode>
                <c:ptCount val="18"/>
                <c:pt idx="0">
                  <c:v>4281</c:v>
                </c:pt>
                <c:pt idx="1">
                  <c:v>4346</c:v>
                </c:pt>
                <c:pt idx="2">
                  <c:v>3197</c:v>
                </c:pt>
                <c:pt idx="3">
                  <c:v>3218</c:v>
                </c:pt>
                <c:pt idx="4">
                  <c:v>3070</c:v>
                </c:pt>
                <c:pt idx="5">
                  <c:v>2800</c:v>
                </c:pt>
                <c:pt idx="6">
                  <c:v>2429</c:v>
                </c:pt>
                <c:pt idx="7">
                  <c:v>2363</c:v>
                </c:pt>
                <c:pt idx="8">
                  <c:v>2190</c:v>
                </c:pt>
                <c:pt idx="9">
                  <c:v>2243</c:v>
                </c:pt>
                <c:pt idx="10">
                  <c:v>2265</c:v>
                </c:pt>
                <c:pt idx="11">
                  <c:v>2481</c:v>
                </c:pt>
                <c:pt idx="12">
                  <c:v>2622</c:v>
                </c:pt>
                <c:pt idx="13">
                  <c:v>2607</c:v>
                </c:pt>
                <c:pt idx="14">
                  <c:v>3197</c:v>
                </c:pt>
                <c:pt idx="15">
                  <c:v>3256</c:v>
                </c:pt>
                <c:pt idx="16">
                  <c:v>3136</c:v>
                </c:pt>
                <c:pt idx="17">
                  <c:v>2900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EF5E-469A-9FDA-0380822A0CE7}"/>
            </c:ext>
          </c:extLst>
        </c:ser>
        <c:dLbls>
          <c:showLegendKey val="0"/>
          <c:showVal val="0"/>
          <c:showCatName val="0"/>
          <c:showSerName val="0"/>
          <c:showPercent val="0"/>
          <c:showBubbleSize val="0"/>
        </c:dLbls>
        <c:marker val="1"/>
        <c:smooth val="0"/>
        <c:axId val="386168048"/>
        <c:axId val="386167656"/>
        <c:extLst xmlns:c16r2="http://schemas.microsoft.com/office/drawing/2015/06/chart"/>
      </c:lineChart>
      <c:catAx>
        <c:axId val="38617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70008"/>
        <c:crosses val="autoZero"/>
        <c:auto val="1"/>
        <c:lblAlgn val="ctr"/>
        <c:lblOffset val="100"/>
        <c:noMultiLvlLbl val="0"/>
      </c:catAx>
      <c:valAx>
        <c:axId val="386170008"/>
        <c:scaling>
          <c:orientation val="minMax"/>
        </c:scaling>
        <c:delete val="0"/>
        <c:axPos val="l"/>
        <c:majorGridlines>
          <c:spPr>
            <a:ln w="317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75104"/>
        <c:crosses val="autoZero"/>
        <c:crossBetween val="between"/>
      </c:valAx>
      <c:valAx>
        <c:axId val="386167656"/>
        <c:scaling>
          <c:orientation val="minMax"/>
        </c:scaling>
        <c:delete val="1"/>
        <c:axPos val="r"/>
        <c:numFmt formatCode="General" sourceLinked="1"/>
        <c:majorTickMark val="out"/>
        <c:minorTickMark val="none"/>
        <c:tickLblPos val="nextTo"/>
        <c:crossAx val="386168048"/>
        <c:crosses val="max"/>
        <c:crossBetween val="between"/>
      </c:valAx>
      <c:catAx>
        <c:axId val="386168048"/>
        <c:scaling>
          <c:orientation val="minMax"/>
        </c:scaling>
        <c:delete val="1"/>
        <c:axPos val="b"/>
        <c:numFmt formatCode="General" sourceLinked="1"/>
        <c:majorTickMark val="out"/>
        <c:minorTickMark val="none"/>
        <c:tickLblPos val="nextTo"/>
        <c:crossAx val="3861676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62874610167057077"/>
          <c:y val="4.54880831385772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47169515590214"/>
          <c:y val="0.38429101138187827"/>
          <c:w val="0.8642369520346378"/>
          <c:h val="0.51716469930302233"/>
        </c:manualLayout>
      </c:layout>
      <c:barChart>
        <c:barDir val="col"/>
        <c:grouping val="clustered"/>
        <c:varyColors val="0"/>
        <c:ser>
          <c:idx val="0"/>
          <c:order val="0"/>
          <c:tx>
            <c:strRef>
              <c:f>'IH - LH'!$A$12:$AR$12</c:f>
              <c:strCache>
                <c:ptCount val="44"/>
                <c:pt idx="0">
                  <c:v>No Case Plan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 - LH'!$BC$2:$BH$2</c:f>
              <c:strCache>
                <c:ptCount val="5"/>
                <c:pt idx="0">
                  <c:v>Dec
2021</c:v>
                </c:pt>
                <c:pt idx="1">
                  <c:v>Jan 2022</c:v>
                </c:pt>
                <c:pt idx="2">
                  <c:v>Feb 2022</c:v>
                </c:pt>
                <c:pt idx="3">
                  <c:v>Mar 2022</c:v>
                </c:pt>
                <c:pt idx="4">
                  <c:v>Apr 2022</c:v>
                </c:pt>
              </c:strCache>
            </c:strRef>
          </c:cat>
          <c:val>
            <c:numRef>
              <c:f>'IH - LH'!$BC$12:$BH$12</c:f>
              <c:numCache>
                <c:formatCode>General</c:formatCode>
                <c:ptCount val="5"/>
                <c:pt idx="0">
                  <c:v>1669</c:v>
                </c:pt>
                <c:pt idx="1">
                  <c:v>6193</c:v>
                </c:pt>
                <c:pt idx="2">
                  <c:v>5963</c:v>
                </c:pt>
                <c:pt idx="3">
                  <c:v>5966</c:v>
                </c:pt>
                <c:pt idx="4">
                  <c:v>5298</c:v>
                </c:pt>
              </c:numCache>
            </c:numRef>
          </c:val>
          <c:extLst xmlns:c16r2="http://schemas.microsoft.com/office/drawing/2015/06/chart">
            <c:ext xmlns:c16="http://schemas.microsoft.com/office/drawing/2014/chart" uri="{C3380CC4-5D6E-409C-BE32-E72D297353CC}">
              <c16:uniqueId val="{00000000-7842-489F-9D61-C270DBCFE73D}"/>
            </c:ext>
          </c:extLst>
        </c:ser>
        <c:dLbls>
          <c:dLblPos val="outEnd"/>
          <c:showLegendKey val="0"/>
          <c:showVal val="1"/>
          <c:showCatName val="0"/>
          <c:showSerName val="0"/>
          <c:showPercent val="0"/>
          <c:showBubbleSize val="0"/>
        </c:dLbls>
        <c:gapWidth val="127"/>
        <c:overlap val="-27"/>
        <c:axId val="386171184"/>
        <c:axId val="387044448"/>
      </c:barChart>
      <c:catAx>
        <c:axId val="386171184"/>
        <c:scaling>
          <c:orientation val="minMax"/>
        </c:scaling>
        <c:delete val="1"/>
        <c:axPos val="b"/>
        <c:numFmt formatCode="General" sourceLinked="1"/>
        <c:majorTickMark val="none"/>
        <c:minorTickMark val="none"/>
        <c:tickLblPos val="nextTo"/>
        <c:crossAx val="387044448"/>
        <c:crosses val="autoZero"/>
        <c:auto val="1"/>
        <c:lblAlgn val="ctr"/>
        <c:lblOffset val="100"/>
        <c:noMultiLvlLbl val="0"/>
      </c:catAx>
      <c:valAx>
        <c:axId val="387044448"/>
        <c:scaling>
          <c:orientation val="minMax"/>
        </c:scaling>
        <c:delete val="1"/>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dirty="0"/>
                  <a:t>Count of Children</a:t>
                </a:r>
              </a:p>
            </c:rich>
          </c:tx>
          <c:layout>
            <c:manualLayout>
              <c:xMode val="edge"/>
              <c:yMode val="edge"/>
              <c:x val="2.8859653027951754E-2"/>
              <c:y val="0.1098007833478847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8617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4"/>
          <c:order val="1"/>
          <c:tx>
            <c:strRef>
              <c:f>'OOH Care-LH'!$A$16</c:f>
              <c:strCache>
                <c:ptCount val="1"/>
                <c:pt idx="0">
                  <c:v>    Unlicensed (Primarily Kinship)</c:v>
                </c:pt>
              </c:strCache>
            </c:strRef>
          </c:tx>
          <c:spPr>
            <a:solidFill>
              <a:schemeClr val="accent5"/>
            </a:solidFill>
            <a:ln>
              <a:noFill/>
            </a:ln>
            <a:effectLst/>
          </c:spPr>
          <c:invertIfNegative val="0"/>
          <c:dLbls>
            <c:dLbl>
              <c:idx val="0"/>
              <c:tx>
                <c:strRef>
                  <c:f>'OOH Care-LH'!$AU$22</c:f>
                  <c:strCache>
                    <c:ptCount val="1"/>
                    <c:pt idx="0">
                      <c:v>47%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60E-438B-8079-A5CE0C870CEF}"/>
                </c:ext>
                <c:ext xmlns:c15="http://schemas.microsoft.com/office/drawing/2012/chart" uri="{CE6537A1-D6FC-4f65-9D91-7224C49458BB}">
                  <c15:dlblFieldTable>
                    <c15:dlblFTEntry>
                      <c15:txfldGUID>{774EA82D-6AAA-48B1-AFAD-65265FCA076F}</c15:txfldGUID>
                      <c15:f>'OOH Care-LH'!$AU$22</c15:f>
                      <c15:dlblFieldTableCache>
                        <c:ptCount val="1"/>
                        <c:pt idx="0">
                          <c:v>47%</c:v>
                        </c:pt>
                      </c15:dlblFieldTableCache>
                    </c15:dlblFTEntry>
                  </c15:dlblFieldTable>
                  <c15:showDataLabelsRange val="0"/>
                </c:ext>
              </c:extLst>
            </c:dLbl>
            <c:dLbl>
              <c:idx val="1"/>
              <c:tx>
                <c:strRef>
                  <c:f>'OOH Care-LH'!$AV$22</c:f>
                  <c:strCache>
                    <c:ptCount val="1"/>
                    <c:pt idx="0">
                      <c:v>46%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60E-438B-8079-A5CE0C870CEF}"/>
                </c:ext>
                <c:ext xmlns:c15="http://schemas.microsoft.com/office/drawing/2012/chart" uri="{CE6537A1-D6FC-4f65-9D91-7224C49458BB}">
                  <c15:dlblFieldTable>
                    <c15:dlblFTEntry>
                      <c15:txfldGUID>{94F214BE-8589-40ED-BF21-7E7DC79C0757}</c15:txfldGUID>
                      <c15:f>'OOH Care-LH'!$AV$22</c15:f>
                      <c15:dlblFieldTableCache>
                        <c:ptCount val="1"/>
                        <c:pt idx="0">
                          <c:v>46%</c:v>
                        </c:pt>
                      </c15:dlblFieldTableCache>
                    </c15:dlblFTEntry>
                  </c15:dlblFieldTable>
                  <c15:showDataLabelsRange val="0"/>
                </c:ext>
              </c:extLst>
            </c:dLbl>
            <c:dLbl>
              <c:idx val="2"/>
              <c:tx>
                <c:strRef>
                  <c:f>'OOH Care-LH'!$AW$22</c:f>
                  <c:strCache>
                    <c:ptCount val="1"/>
                    <c:pt idx="0">
                      <c:v>46%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60E-438B-8079-A5CE0C870CEF}"/>
                </c:ext>
                <c:ext xmlns:c15="http://schemas.microsoft.com/office/drawing/2012/chart" uri="{CE6537A1-D6FC-4f65-9D91-7224C49458BB}">
                  <c15:dlblFieldTable>
                    <c15:dlblFTEntry>
                      <c15:txfldGUID>{FA762F9F-1B7C-419A-B2D9-C8283E32AED7}</c15:txfldGUID>
                      <c15:f>'OOH Care-LH'!$AW$22</c15:f>
                      <c15:dlblFieldTableCache>
                        <c:ptCount val="1"/>
                        <c:pt idx="0">
                          <c:v>46%</c:v>
                        </c:pt>
                      </c15:dlblFieldTableCache>
                    </c15:dlblFTEntry>
                  </c15:dlblFieldTable>
                  <c15:showDataLabelsRange val="0"/>
                </c:ext>
              </c:extLst>
            </c:dLbl>
            <c:dLbl>
              <c:idx val="3"/>
              <c:tx>
                <c:rich>
                  <a:bodyPr/>
                  <a:lstStyle/>
                  <a:p>
                    <a:fld id="{85299874-7127-499C-AD65-6B29066F4E7E}"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60E-438B-8079-A5CE0C870CEF}"/>
                </c:ext>
                <c:ext xmlns:c15="http://schemas.microsoft.com/office/drawing/2012/chart" uri="{CE6537A1-D6FC-4f65-9D91-7224C49458BB}">
                  <c15:dlblFieldTable>
                    <c15:dlblFTEntry>
                      <c15:txfldGUID>{85299874-7127-499C-AD65-6B29066F4E7E}</c15:txfldGUID>
                      <c15:f>'OOH Care-LH'!$AS$22</c15:f>
                      <c15:dlblFieldTableCache>
                        <c:ptCount val="1"/>
                        <c:pt idx="0">
                          <c:v>46%</c:v>
                        </c:pt>
                      </c15:dlblFieldTableCache>
                    </c15:dlblFTEntry>
                  </c15:dlblFieldTable>
                  <c15:showDataLabelsRange val="0"/>
                </c:ext>
              </c:extLst>
            </c:dLbl>
            <c:dLbl>
              <c:idx val="4"/>
              <c:tx>
                <c:rich>
                  <a:bodyPr/>
                  <a:lstStyle/>
                  <a:p>
                    <a:fld id="{3B929172-7FCD-44C3-9893-C878A2A491DD}"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60E-438B-8079-A5CE0C870CEF}"/>
                </c:ext>
                <c:ext xmlns:c15="http://schemas.microsoft.com/office/drawing/2012/chart" uri="{CE6537A1-D6FC-4f65-9D91-7224C49458BB}">
                  <c15:dlblFieldTable>
                    <c15:dlblFTEntry>
                      <c15:txfldGUID>{3B929172-7FCD-44C3-9893-C878A2A491DD}</c15:txfldGUID>
                      <c15:f>'OOH Care-LH'!$AT$22</c15:f>
                      <c15:dlblFieldTableCache>
                        <c:ptCount val="1"/>
                        <c:pt idx="0">
                          <c:v>46%</c:v>
                        </c:pt>
                      </c15:dlblFieldTableCache>
                    </c15:dlblFTEntry>
                  </c15:dlblFieldTable>
                  <c15:showDataLabelsRange val="0"/>
                </c:ext>
              </c:extLst>
            </c:dLbl>
            <c:dLbl>
              <c:idx val="5"/>
              <c:tx>
                <c:rich>
                  <a:bodyPr/>
                  <a:lstStyle/>
                  <a:p>
                    <a:r>
                      <a:rPr lang="en-US"/>
                      <a:t>46%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60E-438B-8079-A5CE0C870CEF}"/>
                </c:ext>
                <c:ext xmlns:c15="http://schemas.microsoft.com/office/drawing/2012/chart" uri="{CE6537A1-D6FC-4f65-9D91-7224C49458BB}"/>
              </c:extLst>
            </c:dLbl>
            <c:dLbl>
              <c:idx val="6"/>
              <c:tx>
                <c:strRef>
                  <c:f>'OOH Care-LH'!$BA$22</c:f>
                  <c:strCache>
                    <c:ptCount val="1"/>
                    <c:pt idx="0">
                      <c:v>46%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60E-438B-8079-A5CE0C870CEF}"/>
                </c:ext>
                <c:ext xmlns:c15="http://schemas.microsoft.com/office/drawing/2012/chart" uri="{CE6537A1-D6FC-4f65-9D91-7224C49458BB}">
                  <c15:dlblFieldTable>
                    <c15:dlblFTEntry>
                      <c15:txfldGUID>{52399455-B6D2-491E-B2FB-E33B23EBC8FE}</c15:txfldGUID>
                      <c15:f>'OOH Care-LH'!$BA$22</c15:f>
                      <c15:dlblFieldTableCache>
                        <c:ptCount val="1"/>
                        <c:pt idx="0">
                          <c:v>46%</c:v>
                        </c:pt>
                      </c15:dlblFieldTableCache>
                    </c15:dlblFTEntry>
                  </c15:dlblFieldTable>
                  <c15:showDataLabelsRange val="0"/>
                </c:ext>
              </c:extLst>
            </c:dLbl>
            <c:dLbl>
              <c:idx val="7"/>
              <c:tx>
                <c:rich>
                  <a:bodyPr/>
                  <a:lstStyle/>
                  <a:p>
                    <a:fld id="{C030F3E1-F897-4760-A027-F82A3847E966}"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60E-438B-8079-A5CE0C870CEF}"/>
                </c:ext>
                <c:ext xmlns:c15="http://schemas.microsoft.com/office/drawing/2012/chart" uri="{CE6537A1-D6FC-4f65-9D91-7224C49458BB}">
                  <c15:dlblFieldTable>
                    <c15:dlblFTEntry>
                      <c15:txfldGUID>{C030F3E1-F897-4760-A027-F82A3847E966}</c15:txfldGUID>
                      <c15:f>'OOH Care-LH'!$AW$22</c15:f>
                      <c15:dlblFieldTableCache>
                        <c:ptCount val="1"/>
                        <c:pt idx="0">
                          <c:v>46%</c:v>
                        </c:pt>
                      </c15:dlblFieldTableCache>
                    </c15:dlblFTEntry>
                  </c15:dlblFieldTable>
                  <c15:showDataLabelsRange val="0"/>
                </c:ext>
              </c:extLst>
            </c:dLbl>
            <c:dLbl>
              <c:idx val="8"/>
              <c:tx>
                <c:rich>
                  <a:bodyPr/>
                  <a:lstStyle/>
                  <a:p>
                    <a:fld id="{3CB57CE5-843C-4E82-9868-7F28FDDA1BCE}"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60E-438B-8079-A5CE0C870CEF}"/>
                </c:ext>
                <c:ext xmlns:c15="http://schemas.microsoft.com/office/drawing/2012/chart" uri="{CE6537A1-D6FC-4f65-9D91-7224C49458BB}">
                  <c15:dlblFieldTable>
                    <c15:dlblFTEntry>
                      <c15:txfldGUID>{3CB57CE5-843C-4E82-9868-7F28FDDA1BCE}</c15:txfldGUID>
                      <c15:f>'OOH Care-LH'!$AX$22</c15:f>
                      <c15:dlblFieldTableCache>
                        <c:ptCount val="1"/>
                        <c:pt idx="0">
                          <c:v>46%</c:v>
                        </c:pt>
                      </c15:dlblFieldTableCache>
                    </c15:dlblFTEntry>
                  </c15:dlblFieldTable>
                  <c15:showDataLabelsRange val="0"/>
                </c:ext>
              </c:extLst>
            </c:dLbl>
            <c:dLbl>
              <c:idx val="9"/>
              <c:tx>
                <c:strRef>
                  <c:f>'OOH Care-LH'!$BD$22</c:f>
                  <c:strCache>
                    <c:ptCount val="1"/>
                    <c:pt idx="0">
                      <c:v>47%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60E-438B-8079-A5CE0C870CEF}"/>
                </c:ext>
                <c:ext xmlns:c15="http://schemas.microsoft.com/office/drawing/2012/chart" uri="{CE6537A1-D6FC-4f65-9D91-7224C49458BB}">
                  <c15:dlblFieldTable>
                    <c15:dlblFTEntry>
                      <c15:txfldGUID>{510D255A-7A74-42E1-9C88-0A2334CE1990}</c15:txfldGUID>
                      <c15:f>'OOH Care-LH'!$BD$22</c15:f>
                      <c15:dlblFieldTableCache>
                        <c:ptCount val="1"/>
                        <c:pt idx="0">
                          <c:v>47%</c:v>
                        </c:pt>
                      </c15:dlblFieldTableCache>
                    </c15:dlblFTEntry>
                  </c15:dlblFieldTable>
                  <c15:showDataLabelsRange val="0"/>
                </c:ext>
              </c:extLst>
            </c:dLbl>
            <c:dLbl>
              <c:idx val="10"/>
              <c:tx>
                <c:rich>
                  <a:bodyPr/>
                  <a:lstStyle/>
                  <a:p>
                    <a:r>
                      <a:rPr lang="en-US"/>
                      <a:t>47%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60E-438B-8079-A5CE0C870CEF}"/>
                </c:ext>
                <c:ext xmlns:c15="http://schemas.microsoft.com/office/drawing/2012/chart" uri="{CE6537A1-D6FC-4f65-9D91-7224C49458BB}"/>
              </c:extLst>
            </c:dLbl>
            <c:dLbl>
              <c:idx val="11"/>
              <c:tx>
                <c:strRef>
                  <c:f>'OOH Care-LH'!$BF$22</c:f>
                  <c:strCache>
                    <c:ptCount val="1"/>
                    <c:pt idx="0">
                      <c:v>48%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560E-438B-8079-A5CE0C870CEF}"/>
                </c:ext>
                <c:ext xmlns:c15="http://schemas.microsoft.com/office/drawing/2012/chart" uri="{CE6537A1-D6FC-4f65-9D91-7224C49458BB}">
                  <c15:dlblFieldTable>
                    <c15:dlblFTEntry>
                      <c15:txfldGUID>{268EB240-5707-4261-B913-3D474024DFD4}</c15:txfldGUID>
                      <c15:f>'OOH Care-LH'!$BF$22</c15:f>
                      <c15:dlblFieldTableCache>
                        <c:ptCount val="1"/>
                        <c:pt idx="0">
                          <c:v>48%</c:v>
                        </c:pt>
                      </c15:dlblFieldTableCache>
                    </c15:dlblFTEntry>
                  </c15:dlblFieldTable>
                  <c15:showDataLabelsRange val="0"/>
                </c:ext>
              </c:extLst>
            </c:dLbl>
            <c:dLbl>
              <c:idx val="12"/>
              <c:tx>
                <c:strRef>
                  <c:f>'OOH Care-LH'!$BG$22</c:f>
                  <c:strCache>
                    <c:ptCount val="1"/>
                    <c:pt idx="0">
                      <c:v>49%</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60E-438B-8079-A5CE0C870CEF}"/>
                </c:ext>
                <c:ext xmlns:c15="http://schemas.microsoft.com/office/drawing/2012/chart" uri="{CE6537A1-D6FC-4f65-9D91-7224C49458BB}">
                  <c15:dlblFieldTable>
                    <c15:dlblFTEntry>
                      <c15:txfldGUID>{6FC6E874-AF9E-4C83-AEE9-451E745026E5}</c15:txfldGUID>
                      <c15:f>'OOH Care-LH'!$BG$22</c15:f>
                      <c15:dlblFieldTableCache>
                        <c:ptCount val="1"/>
                        <c:pt idx="0">
                          <c:v>49%</c:v>
                        </c:pt>
                      </c15:dlblFieldTableCache>
                    </c15:dlblFTEntry>
                  </c15:dlblFieldTable>
                  <c15:showDataLabelsRange val="0"/>
                </c:ext>
              </c:extLst>
            </c:dLbl>
            <c:dLbl>
              <c:idx val="13"/>
              <c:tx>
                <c:rich>
                  <a:bodyPr/>
                  <a:lstStyle/>
                  <a:p>
                    <a:r>
                      <a:rPr lang="en-US"/>
                      <a:t>48%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60E-438B-8079-A5CE0C870CEF}"/>
                </c:ext>
                <c:ext xmlns:c15="http://schemas.microsoft.com/office/drawing/2012/chart" uri="{CE6537A1-D6FC-4f65-9D91-7224C49458BB}"/>
              </c:extLst>
            </c:dLbl>
            <c:dLbl>
              <c:idx val="14"/>
              <c:tx>
                <c:rich>
                  <a:bodyPr/>
                  <a:lstStyle/>
                  <a:p>
                    <a:r>
                      <a:rPr lang="en-US"/>
                      <a:t>48%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560E-438B-8079-A5CE0C870CEF}"/>
                </c:ext>
                <c:ext xmlns:c15="http://schemas.microsoft.com/office/drawing/2012/chart" uri="{CE6537A1-D6FC-4f65-9D91-7224C49458BB}"/>
              </c:extLst>
            </c:dLbl>
            <c:dLbl>
              <c:idx val="15"/>
              <c:tx>
                <c:rich>
                  <a:bodyPr/>
                  <a:lstStyle/>
                  <a:p>
                    <a:r>
                      <a:rPr lang="en-US"/>
                      <a:t>48%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60E-438B-8079-A5CE0C870CEF}"/>
                </c:ext>
                <c:ext xmlns:c15="http://schemas.microsoft.com/office/drawing/2012/chart" uri="{CE6537A1-D6FC-4f65-9D91-7224C49458BB}"/>
              </c:extLst>
            </c:dLbl>
            <c:dLbl>
              <c:idx val="16"/>
              <c:tx>
                <c:rich>
                  <a:bodyPr/>
                  <a:lstStyle/>
                  <a:p>
                    <a:r>
                      <a:rPr lang="en-US"/>
                      <a:t>48%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560E-438B-8079-A5CE0C870CEF}"/>
                </c:ext>
                <c:ext xmlns:c15="http://schemas.microsoft.com/office/drawing/2012/chart" uri="{CE6537A1-D6FC-4f65-9D91-7224C49458BB}"/>
              </c:extLst>
            </c:dLbl>
            <c:dLbl>
              <c:idx val="17"/>
              <c:tx>
                <c:strRef>
                  <c:f>'OOH Care-LH'!$BL$22</c:f>
                  <c:strCache>
                    <c:ptCount val="1"/>
                    <c:pt idx="0">
                      <c:v>47%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560E-438B-8079-A5CE0C870CEF}"/>
                </c:ext>
                <c:ext xmlns:c15="http://schemas.microsoft.com/office/drawing/2012/chart" uri="{CE6537A1-D6FC-4f65-9D91-7224C49458BB}">
                  <c15:dlblFieldTable>
                    <c15:dlblFTEntry>
                      <c15:txfldGUID>{1E378E26-DB89-44CC-9E04-CC847FB74AEC}</c15:txfldGUID>
                      <c15:f>'OOH Care-LH'!$BL$22</c15:f>
                      <c15:dlblFieldTableCache>
                        <c:ptCount val="1"/>
                        <c:pt idx="0">
                          <c:v>47%</c:v>
                        </c:pt>
                      </c15:dlblFieldTableCache>
                    </c15:dlblFTEntry>
                  </c15:dlblFieldTable>
                  <c15:showDataLabelsRange val="0"/>
                </c:ext>
              </c:extLst>
            </c:dLbl>
            <c:dLbl>
              <c:idx val="21"/>
              <c:tx>
                <c:rich>
                  <a:bodyPr/>
                  <a:lstStyle/>
                  <a:p>
                    <a:r>
                      <a:rPr lang="en-US"/>
                      <a:t>45%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560E-438B-8079-A5CE0C870CEF}"/>
                </c:ext>
                <c:ext xmlns:c15="http://schemas.microsoft.com/office/drawing/2012/chart" uri="{CE6537A1-D6FC-4f65-9D91-7224C49458BB}"/>
              </c:extLst>
            </c:dLbl>
            <c:dLbl>
              <c:idx val="22"/>
              <c:tx>
                <c:strRef>
                  <c:f>'OOH Care-LH'!$BE$22</c:f>
                  <c:strCache>
                    <c:ptCount val="1"/>
                    <c:pt idx="0">
                      <c:v>47%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560E-438B-8079-A5CE0C870CEF}"/>
                </c:ext>
                <c:ext xmlns:c15="http://schemas.microsoft.com/office/drawing/2012/chart" uri="{CE6537A1-D6FC-4f65-9D91-7224C49458BB}">
                  <c15:dlblFieldTable>
                    <c15:dlblFTEntry>
                      <c15:txfldGUID>{1A101D94-0645-437A-8FB0-28C1AA0EFEAB}</c15:txfldGUID>
                      <c15:f>'OOH Care-LH'!$BE$22</c15:f>
                      <c15:dlblFieldTableCache>
                        <c:ptCount val="1"/>
                        <c:pt idx="0">
                          <c:v>47%</c:v>
                        </c:pt>
                      </c15:dlblFieldTableCache>
                    </c15:dlblFTEntry>
                  </c15:dlblFieldTable>
                  <c15:showDataLabelsRange val="0"/>
                </c:ext>
              </c:extLst>
            </c:dLbl>
            <c:dLbl>
              <c:idx val="23"/>
              <c:tx>
                <c:rich>
                  <a:bodyPr/>
                  <a:lstStyle/>
                  <a:p>
                    <a:fld id="{08143DC0-8A3E-4B11-9551-D40F274E8163}"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560E-438B-8079-A5CE0C870CEF}"/>
                </c:ext>
                <c:ext xmlns:c15="http://schemas.microsoft.com/office/drawing/2012/chart" uri="{CE6537A1-D6FC-4f65-9D91-7224C49458BB}">
                  <c15:dlblFieldTable>
                    <c15:dlblFTEntry>
                      <c15:txfldGUID>{08143DC0-8A3E-4B11-9551-D40F274E8163}</c15:txfldGUID>
                      <c15:f>'OOH Care-LH'!$BL$22</c15:f>
                      <c15:dlblFieldTableCache>
                        <c:ptCount val="1"/>
                        <c:pt idx="0">
                          <c:v>47%</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Care-LH'!$AU$14:$BL$14</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Care-LH'!$AU$16:$BL$16</c:f>
              <c:numCache>
                <c:formatCode>General</c:formatCode>
                <c:ptCount val="18"/>
                <c:pt idx="0" formatCode="_(* #,##0_);_(* \(#,##0\);_(* &quot;-&quot;??_);_(@_)">
                  <c:v>6340</c:v>
                </c:pt>
                <c:pt idx="1">
                  <c:v>6122</c:v>
                </c:pt>
                <c:pt idx="2">
                  <c:v>6216</c:v>
                </c:pt>
                <c:pt idx="3">
                  <c:v>6183</c:v>
                </c:pt>
                <c:pt idx="4">
                  <c:v>6155</c:v>
                </c:pt>
                <c:pt idx="5">
                  <c:v>6220</c:v>
                </c:pt>
                <c:pt idx="6">
                  <c:v>6241</c:v>
                </c:pt>
                <c:pt idx="7">
                  <c:v>6227</c:v>
                </c:pt>
                <c:pt idx="8">
                  <c:v>6200</c:v>
                </c:pt>
                <c:pt idx="9">
                  <c:v>6223</c:v>
                </c:pt>
                <c:pt idx="10">
                  <c:v>6172</c:v>
                </c:pt>
                <c:pt idx="11">
                  <c:v>6022</c:v>
                </c:pt>
                <c:pt idx="12">
                  <c:v>6039</c:v>
                </c:pt>
                <c:pt idx="13">
                  <c:v>5995</c:v>
                </c:pt>
                <c:pt idx="14">
                  <c:v>5951</c:v>
                </c:pt>
                <c:pt idx="15">
                  <c:v>5840</c:v>
                </c:pt>
                <c:pt idx="16">
                  <c:v>5844</c:v>
                </c:pt>
                <c:pt idx="17">
                  <c:v>5818</c:v>
                </c:pt>
              </c:numCache>
            </c:numRef>
          </c:val>
          <c:extLst xmlns:c16r2="http://schemas.microsoft.com/office/drawing/2015/06/chart">
            <c:ext xmlns:c16="http://schemas.microsoft.com/office/drawing/2014/chart" uri="{C3380CC4-5D6E-409C-BE32-E72D297353CC}">
              <c16:uniqueId val="{00000015-560E-438B-8079-A5CE0C870CEF}"/>
            </c:ext>
          </c:extLst>
        </c:ser>
        <c:ser>
          <c:idx val="3"/>
          <c:order val="2"/>
          <c:tx>
            <c:strRef>
              <c:f>'OOH Care-LH'!$A$17</c:f>
              <c:strCache>
                <c:ptCount val="1"/>
                <c:pt idx="0">
                  <c:v>    Foster Care</c:v>
                </c:pt>
              </c:strCache>
            </c:strRef>
          </c:tx>
          <c:spPr>
            <a:solidFill>
              <a:schemeClr val="accent4"/>
            </a:solidFill>
            <a:ln>
              <a:noFill/>
            </a:ln>
            <a:effectLst/>
          </c:spPr>
          <c:invertIfNegative val="0"/>
          <c:dLbls>
            <c:dLbl>
              <c:idx val="0"/>
              <c:tx>
                <c:strRef>
                  <c:f>'OOH Care-LH'!$AU$23</c:f>
                  <c:strCache>
                    <c:ptCount val="1"/>
                    <c:pt idx="0">
                      <c:v>36%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560E-438B-8079-A5CE0C870CEF}"/>
                </c:ext>
                <c:ext xmlns:c15="http://schemas.microsoft.com/office/drawing/2012/chart" uri="{CE6537A1-D6FC-4f65-9D91-7224C49458BB}">
                  <c15:dlblFieldTable>
                    <c15:dlblFTEntry>
                      <c15:txfldGUID>{DE49D206-45D7-4DAE-8CA7-329CFE215E99}</c15:txfldGUID>
                      <c15:f>'OOH Care-LH'!$AU$23</c15:f>
                      <c15:dlblFieldTableCache>
                        <c:ptCount val="1"/>
                        <c:pt idx="0">
                          <c:v>36%</c:v>
                        </c:pt>
                      </c15:dlblFieldTableCache>
                    </c15:dlblFTEntry>
                  </c15:dlblFieldTable>
                  <c15:showDataLabelsRange val="0"/>
                </c:ext>
              </c:extLst>
            </c:dLbl>
            <c:dLbl>
              <c:idx val="1"/>
              <c:tx>
                <c:strRef>
                  <c:f>'OOH Care-LH'!$AV$23</c:f>
                  <c:strCache>
                    <c:ptCount val="1"/>
                    <c:pt idx="0">
                      <c:v>36%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560E-438B-8079-A5CE0C870CEF}"/>
                </c:ext>
                <c:ext xmlns:c15="http://schemas.microsoft.com/office/drawing/2012/chart" uri="{CE6537A1-D6FC-4f65-9D91-7224C49458BB}">
                  <c15:dlblFieldTable>
                    <c15:dlblFTEntry>
                      <c15:txfldGUID>{D57BE423-9D70-458E-AF82-883693328513}</c15:txfldGUID>
                      <c15:f>'OOH Care-LH'!$AV$23</c15:f>
                      <c15:dlblFieldTableCache>
                        <c:ptCount val="1"/>
                        <c:pt idx="0">
                          <c:v>36%</c:v>
                        </c:pt>
                      </c15:dlblFieldTableCache>
                    </c15:dlblFTEntry>
                  </c15:dlblFieldTable>
                  <c15:showDataLabelsRange val="0"/>
                </c:ext>
              </c:extLst>
            </c:dLbl>
            <c:dLbl>
              <c:idx val="2"/>
              <c:tx>
                <c:strRef>
                  <c:f>'OOH Care-LH'!$AW$23</c:f>
                  <c:strCache>
                    <c:ptCount val="1"/>
                    <c:pt idx="0">
                      <c:v>36%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560E-438B-8079-A5CE0C870CEF}"/>
                </c:ext>
                <c:ext xmlns:c15="http://schemas.microsoft.com/office/drawing/2012/chart" uri="{CE6537A1-D6FC-4f65-9D91-7224C49458BB}">
                  <c15:dlblFieldTable>
                    <c15:dlblFTEntry>
                      <c15:txfldGUID>{A44DE803-4387-4D22-8081-E1FE742F86B5}</c15:txfldGUID>
                      <c15:f>'OOH Care-LH'!$AW$23</c15:f>
                      <c15:dlblFieldTableCache>
                        <c:ptCount val="1"/>
                        <c:pt idx="0">
                          <c:v>36%</c:v>
                        </c:pt>
                      </c15:dlblFieldTableCache>
                    </c15:dlblFTEntry>
                  </c15:dlblFieldTable>
                  <c15:showDataLabelsRange val="0"/>
                </c:ext>
              </c:extLst>
            </c:dLbl>
            <c:dLbl>
              <c:idx val="3"/>
              <c:tx>
                <c:strRef>
                  <c:f>'OOH Care-LH'!$AX$23</c:f>
                  <c:strCache>
                    <c:ptCount val="1"/>
                    <c:pt idx="0">
                      <c:v>36%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560E-438B-8079-A5CE0C870CEF}"/>
                </c:ext>
                <c:ext xmlns:c15="http://schemas.microsoft.com/office/drawing/2012/chart" uri="{CE6537A1-D6FC-4f65-9D91-7224C49458BB}">
                  <c15:dlblFieldTable>
                    <c15:dlblFTEntry>
                      <c15:txfldGUID>{5D22A225-601D-4185-B719-8FC592CE54AA}</c15:txfldGUID>
                      <c15:f>'OOH Care-LH'!$AX$23</c15:f>
                      <c15:dlblFieldTableCache>
                        <c:ptCount val="1"/>
                        <c:pt idx="0">
                          <c:v>36%</c:v>
                        </c:pt>
                      </c15:dlblFieldTableCache>
                    </c15:dlblFTEntry>
                  </c15:dlblFieldTable>
                  <c15:showDataLabelsRange val="0"/>
                </c:ext>
              </c:extLst>
            </c:dLbl>
            <c:dLbl>
              <c:idx val="4"/>
              <c:tx>
                <c:strRef>
                  <c:f>'OOH Care-LH'!$AY$23</c:f>
                  <c:strCache>
                    <c:ptCount val="1"/>
                    <c:pt idx="0">
                      <c:v>35%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560E-438B-8079-A5CE0C870CEF}"/>
                </c:ext>
                <c:ext xmlns:c15="http://schemas.microsoft.com/office/drawing/2012/chart" uri="{CE6537A1-D6FC-4f65-9D91-7224C49458BB}">
                  <c15:dlblFieldTable>
                    <c15:dlblFTEntry>
                      <c15:txfldGUID>{754294BE-9AF4-461A-94DE-059C653D0FC8}</c15:txfldGUID>
                      <c15:f>'OOH Care-LH'!$AY$23</c15:f>
                      <c15:dlblFieldTableCache>
                        <c:ptCount val="1"/>
                        <c:pt idx="0">
                          <c:v>35%</c:v>
                        </c:pt>
                      </c15:dlblFieldTableCache>
                    </c15:dlblFTEntry>
                  </c15:dlblFieldTable>
                  <c15:showDataLabelsRange val="0"/>
                </c:ext>
              </c:extLst>
            </c:dLbl>
            <c:dLbl>
              <c:idx val="5"/>
              <c:tx>
                <c:rich>
                  <a:bodyPr/>
                  <a:lstStyle/>
                  <a:p>
                    <a:r>
                      <a:rPr lang="en-US"/>
                      <a:t>34%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560E-438B-8079-A5CE0C870CEF}"/>
                </c:ext>
                <c:ext xmlns:c15="http://schemas.microsoft.com/office/drawing/2012/chart" uri="{CE6537A1-D6FC-4f65-9D91-7224C49458BB}"/>
              </c:extLst>
            </c:dLbl>
            <c:dLbl>
              <c:idx val="6"/>
              <c:tx>
                <c:rich>
                  <a:bodyPr/>
                  <a:lstStyle/>
                  <a:p>
                    <a:r>
                      <a:rPr lang="en-US"/>
                      <a:t>34%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560E-438B-8079-A5CE0C870CEF}"/>
                </c:ext>
                <c:ext xmlns:c15="http://schemas.microsoft.com/office/drawing/2012/chart" uri="{CE6537A1-D6FC-4f65-9D91-7224C49458BB}"/>
              </c:extLst>
            </c:dLbl>
            <c:dLbl>
              <c:idx val="7"/>
              <c:tx>
                <c:rich>
                  <a:bodyPr/>
                  <a:lstStyle/>
                  <a:p>
                    <a:r>
                      <a:rPr lang="en-US"/>
                      <a:t>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560E-438B-8079-A5CE0C870CEF}"/>
                </c:ext>
                <c:ext xmlns:c15="http://schemas.microsoft.com/office/drawing/2012/chart" uri="{CE6537A1-D6FC-4f65-9D91-7224C49458BB}"/>
              </c:extLst>
            </c:dLbl>
            <c:dLbl>
              <c:idx val="8"/>
              <c:tx>
                <c:rich>
                  <a:bodyPr/>
                  <a:lstStyle/>
                  <a:p>
                    <a:r>
                      <a:rPr lang="en-US"/>
                      <a:t>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560E-438B-8079-A5CE0C870CEF}"/>
                </c:ext>
                <c:ext xmlns:c15="http://schemas.microsoft.com/office/drawing/2012/chart" uri="{CE6537A1-D6FC-4f65-9D91-7224C49458BB}"/>
              </c:extLst>
            </c:dLbl>
            <c:dLbl>
              <c:idx val="9"/>
              <c:tx>
                <c:rich>
                  <a:bodyPr/>
                  <a:lstStyle/>
                  <a:p>
                    <a:r>
                      <a:rPr lang="en-US"/>
                      <a:t>32%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560E-438B-8079-A5CE0C870CEF}"/>
                </c:ext>
                <c:ext xmlns:c15="http://schemas.microsoft.com/office/drawing/2012/chart" uri="{CE6537A1-D6FC-4f65-9D91-7224C49458BB}"/>
              </c:extLst>
            </c:dLbl>
            <c:dLbl>
              <c:idx val="10"/>
              <c:tx>
                <c:rich>
                  <a:bodyPr/>
                  <a:lstStyle/>
                  <a:p>
                    <a:r>
                      <a:rPr lang="en-US"/>
                      <a:t>32%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560E-438B-8079-A5CE0C870CEF}"/>
                </c:ext>
                <c:ext xmlns:c15="http://schemas.microsoft.com/office/drawing/2012/chart" uri="{CE6537A1-D6FC-4f65-9D91-7224C49458BB}"/>
              </c:extLst>
            </c:dLbl>
            <c:dLbl>
              <c:idx val="11"/>
              <c:tx>
                <c:rich>
                  <a:bodyPr/>
                  <a:lstStyle/>
                  <a:p>
                    <a:r>
                      <a:rPr lang="en-US"/>
                      <a:t>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560E-438B-8079-A5CE0C870CEF}"/>
                </c:ext>
                <c:ext xmlns:c15="http://schemas.microsoft.com/office/drawing/2012/chart" uri="{CE6537A1-D6FC-4f65-9D91-7224C49458BB}"/>
              </c:extLst>
            </c:dLbl>
            <c:dLbl>
              <c:idx val="12"/>
              <c:tx>
                <c:rich>
                  <a:bodyPr/>
                  <a:lstStyle/>
                  <a:p>
                    <a:r>
                      <a:rPr lang="en-US"/>
                      <a:t>32%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560E-438B-8079-A5CE0C870CEF}"/>
                </c:ext>
                <c:ext xmlns:c15="http://schemas.microsoft.com/office/drawing/2012/chart" uri="{CE6537A1-D6FC-4f65-9D91-7224C49458BB}"/>
              </c:extLst>
            </c:dLbl>
            <c:dLbl>
              <c:idx val="13"/>
              <c:tx>
                <c:rich>
                  <a:bodyPr/>
                  <a:lstStyle/>
                  <a:p>
                    <a:r>
                      <a:rPr lang="en-US"/>
                      <a:t>32%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560E-438B-8079-A5CE0C870CEF}"/>
                </c:ext>
                <c:ext xmlns:c15="http://schemas.microsoft.com/office/drawing/2012/chart" uri="{CE6537A1-D6FC-4f65-9D91-7224C49458BB}"/>
              </c:extLst>
            </c:dLbl>
            <c:dLbl>
              <c:idx val="14"/>
              <c:tx>
                <c:rich>
                  <a:bodyPr/>
                  <a:lstStyle/>
                  <a:p>
                    <a:r>
                      <a:rPr lang="en-US"/>
                      <a:t>31%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560E-438B-8079-A5CE0C870CEF}"/>
                </c:ext>
                <c:ext xmlns:c15="http://schemas.microsoft.com/office/drawing/2012/chart" uri="{CE6537A1-D6FC-4f65-9D91-7224C49458BB}"/>
              </c:extLst>
            </c:dLbl>
            <c:dLbl>
              <c:idx val="15"/>
              <c:tx>
                <c:rich>
                  <a:bodyPr/>
                  <a:lstStyle/>
                  <a:p>
                    <a:r>
                      <a:rPr lang="en-US"/>
                      <a:t>31%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560E-438B-8079-A5CE0C870CEF}"/>
                </c:ext>
                <c:ext xmlns:c15="http://schemas.microsoft.com/office/drawing/2012/chart" uri="{CE6537A1-D6FC-4f65-9D91-7224C49458BB}"/>
              </c:extLst>
            </c:dLbl>
            <c:dLbl>
              <c:idx val="16"/>
              <c:tx>
                <c:rich>
                  <a:bodyPr/>
                  <a:lstStyle/>
                  <a:p>
                    <a:r>
                      <a:rPr lang="en-US"/>
                      <a:t>30%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560E-438B-8079-A5CE0C870CEF}"/>
                </c:ext>
                <c:ext xmlns:c15="http://schemas.microsoft.com/office/drawing/2012/chart" uri="{CE6537A1-D6FC-4f65-9D91-7224C49458BB}"/>
              </c:extLst>
            </c:dLbl>
            <c:dLbl>
              <c:idx val="17"/>
              <c:tx>
                <c:rich>
                  <a:bodyPr/>
                  <a:lstStyle/>
                  <a:p>
                    <a:r>
                      <a:rPr lang="en-US"/>
                      <a:t>30%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560E-438B-8079-A5CE0C870CEF}"/>
                </c:ext>
                <c:ext xmlns:c15="http://schemas.microsoft.com/office/drawing/2012/chart" uri="{CE6537A1-D6FC-4f65-9D91-7224C49458BB}"/>
              </c:extLst>
            </c:dLbl>
            <c:dLbl>
              <c:idx val="21"/>
              <c:tx>
                <c:rich>
                  <a:bodyPr/>
                  <a:lstStyle/>
                  <a:p>
                    <a:r>
                      <a:rPr lang="en-US"/>
                      <a:t>30%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560E-438B-8079-A5CE0C870CEF}"/>
                </c:ext>
                <c:ext xmlns:c15="http://schemas.microsoft.com/office/drawing/2012/chart" uri="{CE6537A1-D6FC-4f65-9D91-7224C49458BB}"/>
              </c:extLst>
            </c:dLbl>
            <c:dLbl>
              <c:idx val="22"/>
              <c:tx>
                <c:strRef>
                  <c:f>'OOH Care-LH'!$BE$23</c:f>
                  <c:strCache>
                    <c:ptCount val="1"/>
                    <c:pt idx="0">
                      <c:v>33%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560E-438B-8079-A5CE0C870CEF}"/>
                </c:ext>
                <c:ext xmlns:c15="http://schemas.microsoft.com/office/drawing/2012/chart" uri="{CE6537A1-D6FC-4f65-9D91-7224C49458BB}">
                  <c15:dlblFieldTable>
                    <c15:dlblFTEntry>
                      <c15:txfldGUID>{2F053AE4-5FE1-46FE-8256-2B8A7305C082}</c15:txfldGUID>
                      <c15:f>'OOH Care-LH'!$BE$23</c15:f>
                      <c15:dlblFieldTableCache>
                        <c:ptCount val="1"/>
                        <c:pt idx="0">
                          <c:v>33%</c:v>
                        </c:pt>
                      </c15:dlblFieldTableCache>
                    </c15:dlblFTEntry>
                  </c15:dlblFieldTable>
                  <c15:showDataLabelsRange val="0"/>
                </c:ext>
              </c:extLst>
            </c:dLbl>
            <c:dLbl>
              <c:idx val="23"/>
              <c:tx>
                <c:rich>
                  <a:bodyPr/>
                  <a:lstStyle/>
                  <a:p>
                    <a:fld id="{94868D0E-40C6-4F61-BB94-ED7F2818BEE6}"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A-560E-438B-8079-A5CE0C870CEF}"/>
                </c:ext>
                <c:ext xmlns:c15="http://schemas.microsoft.com/office/drawing/2012/chart" uri="{CE6537A1-D6FC-4f65-9D91-7224C49458BB}">
                  <c15:dlblFieldTable>
                    <c15:dlblFTEntry>
                      <c15:txfldGUID>{94868D0E-40C6-4F61-BB94-ED7F2818BEE6}</c15:txfldGUID>
                      <c15:f>'OOH Care-LH'!$BL$23</c15:f>
                      <c15:dlblFieldTableCache>
                        <c:ptCount val="1"/>
                        <c:pt idx="0">
                          <c:v>30%</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Care-LH'!$AU$14:$BL$14</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Care-LH'!$AU$17:$BL$17</c:f>
              <c:numCache>
                <c:formatCode>General</c:formatCode>
                <c:ptCount val="18"/>
                <c:pt idx="0" formatCode="_(* #,##0_);_(* \(#,##0\);_(* &quot;-&quot;??_);_(@_)">
                  <c:v>4808</c:v>
                </c:pt>
                <c:pt idx="1">
                  <c:v>4843</c:v>
                </c:pt>
                <c:pt idx="2">
                  <c:v>4807</c:v>
                </c:pt>
                <c:pt idx="3">
                  <c:v>4833</c:v>
                </c:pt>
                <c:pt idx="4">
                  <c:v>4749</c:v>
                </c:pt>
                <c:pt idx="5">
                  <c:v>4687</c:v>
                </c:pt>
                <c:pt idx="6">
                  <c:v>4596</c:v>
                </c:pt>
                <c:pt idx="7">
                  <c:v>4538</c:v>
                </c:pt>
                <c:pt idx="8">
                  <c:v>4467</c:v>
                </c:pt>
                <c:pt idx="9">
                  <c:v>4375</c:v>
                </c:pt>
                <c:pt idx="10">
                  <c:v>4303</c:v>
                </c:pt>
                <c:pt idx="11">
                  <c:v>4107</c:v>
                </c:pt>
                <c:pt idx="12">
                  <c:v>3980</c:v>
                </c:pt>
                <c:pt idx="13">
                  <c:v>3935</c:v>
                </c:pt>
                <c:pt idx="14">
                  <c:v>3868</c:v>
                </c:pt>
                <c:pt idx="15">
                  <c:v>3807</c:v>
                </c:pt>
                <c:pt idx="16">
                  <c:v>3731</c:v>
                </c:pt>
                <c:pt idx="17">
                  <c:v>3722</c:v>
                </c:pt>
              </c:numCache>
            </c:numRef>
          </c:val>
          <c:extLst xmlns:c16r2="http://schemas.microsoft.com/office/drawing/2015/06/chart">
            <c:ext xmlns:c16="http://schemas.microsoft.com/office/drawing/2014/chart" uri="{C3380CC4-5D6E-409C-BE32-E72D297353CC}">
              <c16:uniqueId val="{0000002B-560E-438B-8079-A5CE0C870CEF}"/>
            </c:ext>
          </c:extLst>
        </c:ser>
        <c:ser>
          <c:idx val="0"/>
          <c:order val="3"/>
          <c:tx>
            <c:strRef>
              <c:f>'OOH Care-LH'!$A$18</c:f>
              <c:strCache>
                <c:ptCount val="1"/>
                <c:pt idx="0">
                  <c:v>    Congregate Care</c:v>
                </c:pt>
              </c:strCache>
            </c:strRef>
          </c:tx>
          <c:spPr>
            <a:solidFill>
              <a:schemeClr val="tx2">
                <a:lumMod val="40000"/>
                <a:lumOff val="60000"/>
              </a:schemeClr>
            </a:solidFill>
            <a:ln>
              <a:noFill/>
            </a:ln>
            <a:effectLst/>
          </c:spPr>
          <c:invertIfNegative val="0"/>
          <c:dLbls>
            <c:dLbl>
              <c:idx val="0"/>
              <c:tx>
                <c:strRef>
                  <c:f>'OOH Care-LH'!$AU$24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C-560E-438B-8079-A5CE0C870CEF}"/>
                </c:ext>
                <c:ext xmlns:c15="http://schemas.microsoft.com/office/drawing/2012/chart" uri="{CE6537A1-D6FC-4f65-9D91-7224C49458BB}">
                  <c15:dlblFieldTable>
                    <c15:dlblFTEntry>
                      <c15:txfldGUID>{9B6294F3-9032-4746-9F51-8259270350F0}</c15:txfldGUID>
                      <c15:f>'OOH Care-LH'!$AU$24</c15:f>
                      <c15:dlblFieldTableCache>
                        <c:ptCount val="1"/>
                        <c:pt idx="0">
                          <c:v>14%</c:v>
                        </c:pt>
                      </c15:dlblFieldTableCache>
                    </c15:dlblFTEntry>
                  </c15:dlblFieldTable>
                  <c15:showDataLabelsRange val="0"/>
                </c:ext>
              </c:extLst>
            </c:dLbl>
            <c:dLbl>
              <c:idx val="1"/>
              <c:tx>
                <c:strRef>
                  <c:f>'OOH Care-LH'!$AV$24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560E-438B-8079-A5CE0C870CEF}"/>
                </c:ext>
                <c:ext xmlns:c15="http://schemas.microsoft.com/office/drawing/2012/chart" uri="{CE6537A1-D6FC-4f65-9D91-7224C49458BB}">
                  <c15:dlblFieldTable>
                    <c15:dlblFTEntry>
                      <c15:txfldGUID>{75FBC667-FD7C-4353-919C-F98F5FDD77FB}</c15:txfldGUID>
                      <c15:f>'OOH Care-LH'!$AV$24</c15:f>
                      <c15:dlblFieldTableCache>
                        <c:ptCount val="1"/>
                        <c:pt idx="0">
                          <c:v>14%</c:v>
                        </c:pt>
                      </c15:dlblFieldTableCache>
                    </c15:dlblFTEntry>
                  </c15:dlblFieldTable>
                  <c15:showDataLabelsRange val="0"/>
                </c:ext>
              </c:extLst>
            </c:dLbl>
            <c:dLbl>
              <c:idx val="2"/>
              <c:tx>
                <c:strRef>
                  <c:f>'OOH Care-LH'!$AW$24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560E-438B-8079-A5CE0C870CEF}"/>
                </c:ext>
                <c:ext xmlns:c15="http://schemas.microsoft.com/office/drawing/2012/chart" uri="{CE6537A1-D6FC-4f65-9D91-7224C49458BB}">
                  <c15:dlblFieldTable>
                    <c15:dlblFTEntry>
                      <c15:txfldGUID>{DBAF8649-18D5-463C-9912-92041197896D}</c15:txfldGUID>
                      <c15:f>'OOH Care-LH'!$AW$24</c15:f>
                      <c15:dlblFieldTableCache>
                        <c:ptCount val="1"/>
                        <c:pt idx="0">
                          <c:v>14%</c:v>
                        </c:pt>
                      </c15:dlblFieldTableCache>
                    </c15:dlblFTEntry>
                  </c15:dlblFieldTable>
                  <c15:showDataLabelsRange val="0"/>
                </c:ext>
              </c:extLst>
            </c:dLbl>
            <c:dLbl>
              <c:idx val="3"/>
              <c:tx>
                <c:strRef>
                  <c:f>'OOH Care-LH'!$AX$24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560E-438B-8079-A5CE0C870CEF}"/>
                </c:ext>
                <c:ext xmlns:c15="http://schemas.microsoft.com/office/drawing/2012/chart" uri="{CE6537A1-D6FC-4f65-9D91-7224C49458BB}">
                  <c15:dlblFieldTable>
                    <c15:dlblFTEntry>
                      <c15:txfldGUID>{6CF17B11-C2A0-41D5-9F8B-A16FC498B8EE}</c15:txfldGUID>
                      <c15:f>'OOH Care-LH'!$AX$24</c15:f>
                      <c15:dlblFieldTableCache>
                        <c:ptCount val="1"/>
                        <c:pt idx="0">
                          <c:v>14%</c:v>
                        </c:pt>
                      </c15:dlblFieldTableCache>
                    </c15:dlblFTEntry>
                  </c15:dlblFieldTable>
                  <c15:showDataLabelsRange val="0"/>
                </c:ext>
              </c:extLst>
            </c:dLbl>
            <c:dLbl>
              <c:idx val="4"/>
              <c:tx>
                <c:strRef>
                  <c:f>'OOH Care-LH'!$AY$24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0-560E-438B-8079-A5CE0C870CEF}"/>
                </c:ext>
                <c:ext xmlns:c15="http://schemas.microsoft.com/office/drawing/2012/chart" uri="{CE6537A1-D6FC-4f65-9D91-7224C49458BB}">
                  <c15:dlblFieldTable>
                    <c15:dlblFTEntry>
                      <c15:txfldGUID>{7981FEEC-E2C0-4469-857A-735839ABEC51}</c15:txfldGUID>
                      <c15:f>'OOH Care-LH'!$AY$24</c15:f>
                      <c15:dlblFieldTableCache>
                        <c:ptCount val="1"/>
                        <c:pt idx="0">
                          <c:v>14%</c:v>
                        </c:pt>
                      </c15:dlblFieldTableCache>
                    </c15:dlblFTEntry>
                  </c15:dlblFieldTable>
                  <c15:showDataLabelsRange val="0"/>
                </c:ext>
              </c:extLst>
            </c:dLbl>
            <c:dLbl>
              <c:idx val="5"/>
              <c:tx>
                <c:rich>
                  <a:bodyPr/>
                  <a:lstStyle/>
                  <a:p>
                    <a:fld id="{44EF434D-FEF7-4172-B455-78B7C13EF565}"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1-560E-438B-8079-A5CE0C870CEF}"/>
                </c:ext>
                <c:ext xmlns:c15="http://schemas.microsoft.com/office/drawing/2012/chart" uri="{CE6537A1-D6FC-4f65-9D91-7224C49458BB}">
                  <c15:dlblFieldTable>
                    <c15:dlblFTEntry>
                      <c15:txfldGUID>{44EF434D-FEF7-4172-B455-78B7C13EF565}</c15:txfldGUID>
                      <c15:f>'OOH Care-LH'!$AU$24</c15:f>
                      <c15:dlblFieldTableCache>
                        <c:ptCount val="1"/>
                        <c:pt idx="0">
                          <c:v>14%</c:v>
                        </c:pt>
                      </c15:dlblFieldTableCache>
                    </c15:dlblFTEntry>
                  </c15:dlblFieldTable>
                  <c15:showDataLabelsRange val="0"/>
                </c:ext>
              </c:extLst>
            </c:dLbl>
            <c:dLbl>
              <c:idx val="6"/>
              <c:tx>
                <c:rich>
                  <a:bodyPr/>
                  <a:lstStyle/>
                  <a:p>
                    <a:fld id="{ABCEA47B-4331-4D46-A579-61FC70661D32}"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2-560E-438B-8079-A5CE0C870CEF}"/>
                </c:ext>
                <c:ext xmlns:c15="http://schemas.microsoft.com/office/drawing/2012/chart" uri="{CE6537A1-D6FC-4f65-9D91-7224C49458BB}">
                  <c15:dlblFieldTable>
                    <c15:dlblFTEntry>
                      <c15:txfldGUID>{ABCEA47B-4331-4D46-A579-61FC70661D32}</c15:txfldGUID>
                      <c15:f>'OOH Care-LH'!$AV$24</c15:f>
                      <c15:dlblFieldTableCache>
                        <c:ptCount val="1"/>
                        <c:pt idx="0">
                          <c:v>14%</c:v>
                        </c:pt>
                      </c15:dlblFieldTableCache>
                    </c15:dlblFTEntry>
                  </c15:dlblFieldTable>
                  <c15:showDataLabelsRange val="0"/>
                </c:ext>
              </c:extLst>
            </c:dLbl>
            <c:dLbl>
              <c:idx val="7"/>
              <c:tx>
                <c:rich>
                  <a:bodyPr/>
                  <a:lstStyle/>
                  <a:p>
                    <a:fld id="{5D65B1E6-BB60-499A-92F9-E962D2261D84}"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3-560E-438B-8079-A5CE0C870CEF}"/>
                </c:ext>
                <c:ext xmlns:c15="http://schemas.microsoft.com/office/drawing/2012/chart" uri="{CE6537A1-D6FC-4f65-9D91-7224C49458BB}">
                  <c15:dlblFieldTable>
                    <c15:dlblFTEntry>
                      <c15:txfldGUID>{5D65B1E6-BB60-499A-92F9-E962D2261D84}</c15:txfldGUID>
                      <c15:f>'OOH Care-LH'!$AW$24</c15:f>
                      <c15:dlblFieldTableCache>
                        <c:ptCount val="1"/>
                        <c:pt idx="0">
                          <c:v>14%</c:v>
                        </c:pt>
                      </c15:dlblFieldTableCache>
                    </c15:dlblFTEntry>
                  </c15:dlblFieldTable>
                  <c15:showDataLabelsRange val="0"/>
                </c:ext>
              </c:extLst>
            </c:dLbl>
            <c:dLbl>
              <c:idx val="8"/>
              <c:tx>
                <c:rich>
                  <a:bodyPr/>
                  <a:lstStyle/>
                  <a:p>
                    <a:fld id="{77810518-AF7C-4A00-8959-5852D0C274B4}"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4-560E-438B-8079-A5CE0C870CEF}"/>
                </c:ext>
                <c:ext xmlns:c15="http://schemas.microsoft.com/office/drawing/2012/chart" uri="{CE6537A1-D6FC-4f65-9D91-7224C49458BB}">
                  <c15:dlblFieldTable>
                    <c15:dlblFTEntry>
                      <c15:txfldGUID>{77810518-AF7C-4A00-8959-5852D0C274B4}</c15:txfldGUID>
                      <c15:f>'OOH Care-LH'!$AX$24</c15:f>
                      <c15:dlblFieldTableCache>
                        <c:ptCount val="1"/>
                        <c:pt idx="0">
                          <c:v>14%</c:v>
                        </c:pt>
                      </c15:dlblFieldTableCache>
                    </c15:dlblFTEntry>
                  </c15:dlblFieldTable>
                  <c15:showDataLabelsRange val="0"/>
                </c:ext>
              </c:extLst>
            </c:dLbl>
            <c:dLbl>
              <c:idx val="9"/>
              <c:tx>
                <c:strRef>
                  <c:f>'OOH Care-LH'!$BD$24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5-560E-438B-8079-A5CE0C870CEF}"/>
                </c:ext>
                <c:ext xmlns:c15="http://schemas.microsoft.com/office/drawing/2012/chart" uri="{CE6537A1-D6FC-4f65-9D91-7224C49458BB}">
                  <c15:dlblFieldTable>
                    <c15:dlblFTEntry>
                      <c15:txfldGUID>{AF40C885-C7D8-46E3-B096-E25D41BA96ED}</c15:txfldGUID>
                      <c15:f>'OOH Care-LH'!$BD$24</c15:f>
                      <c15:dlblFieldTableCache>
                        <c:ptCount val="1"/>
                        <c:pt idx="0">
                          <c:v>14%</c:v>
                        </c:pt>
                      </c15:dlblFieldTableCache>
                    </c15:dlblFTEntry>
                  </c15:dlblFieldTable>
                  <c15:showDataLabelsRange val="0"/>
                </c:ext>
              </c:extLst>
            </c:dLbl>
            <c:dLbl>
              <c:idx val="10"/>
              <c:tx>
                <c:rich>
                  <a:bodyPr/>
                  <a:lstStyle/>
                  <a:p>
                    <a:fld id="{2D06CEA6-AA05-4295-8E13-7530029798F4}"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6-560E-438B-8079-A5CE0C870CEF}"/>
                </c:ext>
                <c:ext xmlns:c15="http://schemas.microsoft.com/office/drawing/2012/chart" uri="{CE6537A1-D6FC-4f65-9D91-7224C49458BB}">
                  <c15:dlblFieldTable>
                    <c15:dlblFTEntry>
                      <c15:txfldGUID>{2D06CEA6-AA05-4295-8E13-7530029798F4}</c15:txfldGUID>
                      <c15:f>'OOH Care-LH'!$AZ$24</c15:f>
                      <c15:dlblFieldTableCache>
                        <c:ptCount val="1"/>
                        <c:pt idx="0">
                          <c:v>14%</c:v>
                        </c:pt>
                      </c15:dlblFieldTableCache>
                    </c15:dlblFTEntry>
                  </c15:dlblFieldTable>
                  <c15:showDataLabelsRange val="0"/>
                </c:ext>
              </c:extLst>
            </c:dLbl>
            <c:dLbl>
              <c:idx val="11"/>
              <c:tx>
                <c:strRef>
                  <c:f>'OOH Care-LH'!$BF$24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7-560E-438B-8079-A5CE0C870CEF}"/>
                </c:ext>
                <c:ext xmlns:c15="http://schemas.microsoft.com/office/drawing/2012/chart" uri="{CE6537A1-D6FC-4f65-9D91-7224C49458BB}">
                  <c15:dlblFieldTable>
                    <c15:dlblFTEntry>
                      <c15:txfldGUID>{431C866F-0BDE-4CC1-BC7A-3558DB580F83}</c15:txfldGUID>
                      <c15:f>'OOH Care-LH'!$BF$24</c15:f>
                      <c15:dlblFieldTableCache>
                        <c:ptCount val="1"/>
                        <c:pt idx="0">
                          <c:v>14%</c:v>
                        </c:pt>
                      </c15:dlblFieldTableCache>
                    </c15:dlblFTEntry>
                  </c15:dlblFieldTable>
                  <c15:showDataLabelsRange val="0"/>
                </c:ext>
              </c:extLst>
            </c:dLbl>
            <c:dLbl>
              <c:idx val="12"/>
              <c:tx>
                <c:rich>
                  <a:bodyPr/>
                  <a:lstStyle/>
                  <a:p>
                    <a:r>
                      <a:rPr lang="en-US"/>
                      <a:t>14%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8-560E-438B-8079-A5CE0C870CEF}"/>
                </c:ext>
                <c:ext xmlns:c15="http://schemas.microsoft.com/office/drawing/2012/chart" uri="{CE6537A1-D6FC-4f65-9D91-7224C49458BB}"/>
              </c:extLst>
            </c:dLbl>
            <c:dLbl>
              <c:idx val="13"/>
              <c:tx>
                <c:rich>
                  <a:bodyPr/>
                  <a:lstStyle/>
                  <a:p>
                    <a:r>
                      <a:rPr lang="en-US"/>
                      <a:t>15%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9-560E-438B-8079-A5CE0C870CEF}"/>
                </c:ext>
                <c:ext xmlns:c15="http://schemas.microsoft.com/office/drawing/2012/chart" uri="{CE6537A1-D6FC-4f65-9D91-7224C49458BB}"/>
              </c:extLst>
            </c:dLbl>
            <c:dLbl>
              <c:idx val="14"/>
              <c:tx>
                <c:rich>
                  <a:bodyPr/>
                  <a:lstStyle/>
                  <a:p>
                    <a:r>
                      <a:rPr lang="en-US"/>
                      <a:t>15%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A-560E-438B-8079-A5CE0C870CEF}"/>
                </c:ext>
                <c:ext xmlns:c15="http://schemas.microsoft.com/office/drawing/2012/chart" uri="{CE6537A1-D6FC-4f65-9D91-7224C49458BB}"/>
              </c:extLst>
            </c:dLbl>
            <c:dLbl>
              <c:idx val="15"/>
              <c:tx>
                <c:rich>
                  <a:bodyPr/>
                  <a:lstStyle/>
                  <a:p>
                    <a:r>
                      <a:rPr lang="en-US"/>
                      <a:t>16%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B-560E-438B-8079-A5CE0C870CEF}"/>
                </c:ext>
                <c:ext xmlns:c15="http://schemas.microsoft.com/office/drawing/2012/chart" uri="{CE6537A1-D6FC-4f65-9D91-7224C49458BB}"/>
              </c:extLst>
            </c:dLbl>
            <c:dLbl>
              <c:idx val="16"/>
              <c:tx>
                <c:rich>
                  <a:bodyPr/>
                  <a:lstStyle/>
                  <a:p>
                    <a:r>
                      <a:rPr lang="en-US"/>
                      <a:t>16%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C-560E-438B-8079-A5CE0C870CEF}"/>
                </c:ext>
                <c:ext xmlns:c15="http://schemas.microsoft.com/office/drawing/2012/chart" uri="{CE6537A1-D6FC-4f65-9D91-7224C49458BB}"/>
              </c:extLst>
            </c:dLbl>
            <c:dLbl>
              <c:idx val="17"/>
              <c:tx>
                <c:rich>
                  <a:bodyPr/>
                  <a:lstStyle/>
                  <a:p>
                    <a:r>
                      <a:rPr lang="en-US"/>
                      <a:t>15%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D-560E-438B-8079-A5CE0C870CEF}"/>
                </c:ext>
                <c:ext xmlns:c15="http://schemas.microsoft.com/office/drawing/2012/chart" uri="{CE6537A1-D6FC-4f65-9D91-7224C49458BB}"/>
              </c:extLst>
            </c:dLbl>
            <c:dLbl>
              <c:idx val="21"/>
              <c:tx>
                <c:strRef>
                  <c:f>'OOH Care-LH'!$BD$24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E-560E-438B-8079-A5CE0C870CEF}"/>
                </c:ext>
                <c:ext xmlns:c15="http://schemas.microsoft.com/office/drawing/2012/chart" uri="{CE6537A1-D6FC-4f65-9D91-7224C49458BB}">
                  <c15:dlblFieldTable>
                    <c15:dlblFTEntry>
                      <c15:txfldGUID>{02ABC305-8C9E-4F6F-957C-AF43A2B609A8}</c15:txfldGUID>
                      <c15:f>'OOH Care-LH'!$BD$24</c15:f>
                      <c15:dlblFieldTableCache>
                        <c:ptCount val="1"/>
                        <c:pt idx="0">
                          <c:v>14%</c:v>
                        </c:pt>
                      </c15:dlblFieldTableCache>
                    </c15:dlblFTEntry>
                  </c15:dlblFieldTable>
                  <c15:showDataLabelsRange val="0"/>
                </c:ext>
              </c:extLst>
            </c:dLbl>
            <c:dLbl>
              <c:idx val="22"/>
              <c:tx>
                <c:strRef>
                  <c:f>'OOH Care-LH'!$BE$24</c:f>
                  <c:strCache>
                    <c:ptCount val="1"/>
                    <c:pt idx="0">
                      <c:v>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F-560E-438B-8079-A5CE0C870CEF}"/>
                </c:ext>
                <c:ext xmlns:c15="http://schemas.microsoft.com/office/drawing/2012/chart" uri="{CE6537A1-D6FC-4f65-9D91-7224C49458BB}">
                  <c15:dlblFieldTable>
                    <c15:dlblFTEntry>
                      <c15:txfldGUID>{D6FD42FB-037B-487F-8C81-42E3FC94D641}</c15:txfldGUID>
                      <c15:f>'OOH Care-LH'!$BE$24</c15:f>
                      <c15:dlblFieldTableCache>
                        <c:ptCount val="1"/>
                        <c:pt idx="0">
                          <c:v>14%</c:v>
                        </c:pt>
                      </c15:dlblFieldTableCache>
                    </c15:dlblFTEntry>
                  </c15:dlblFieldTable>
                  <c15:showDataLabelsRange val="0"/>
                </c:ext>
              </c:extLst>
            </c:dLbl>
            <c:dLbl>
              <c:idx val="23"/>
              <c:tx>
                <c:rich>
                  <a:bodyPr/>
                  <a:lstStyle/>
                  <a:p>
                    <a:fld id="{F4CB8FEE-C489-4DBE-90C7-CF01D6B6E456}" type="CELLREF">
                      <a:rPr lang="en-US"/>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0-560E-438B-8079-A5CE0C870CEF}"/>
                </c:ext>
                <c:ext xmlns:c15="http://schemas.microsoft.com/office/drawing/2012/chart" uri="{CE6537A1-D6FC-4f65-9D91-7224C49458BB}">
                  <c15:dlblFieldTable>
                    <c15:dlblFTEntry>
                      <c15:txfldGUID>{F4CB8FEE-C489-4DBE-90C7-CF01D6B6E456}</c15:txfldGUID>
                      <c15:f>'OOH Care-LH'!$BL$24</c15:f>
                      <c15:dlblFieldTableCache>
                        <c:ptCount val="1"/>
                        <c:pt idx="0">
                          <c:v>16%</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Care-LH'!$AU$14:$BL$14</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Care-LH'!$AU$18:$BL$18</c:f>
              <c:numCache>
                <c:formatCode>General</c:formatCode>
                <c:ptCount val="18"/>
                <c:pt idx="0" formatCode="_(* #,##0_);_(* \(#,##0\);_(* &quot;-&quot;??_);_(@_)">
                  <c:v>1957</c:v>
                </c:pt>
                <c:pt idx="1">
                  <c:v>1851</c:v>
                </c:pt>
                <c:pt idx="2">
                  <c:v>1832</c:v>
                </c:pt>
                <c:pt idx="3">
                  <c:v>1826</c:v>
                </c:pt>
                <c:pt idx="4">
                  <c:v>1844</c:v>
                </c:pt>
                <c:pt idx="5">
                  <c:v>1850</c:v>
                </c:pt>
                <c:pt idx="6">
                  <c:v>1843</c:v>
                </c:pt>
                <c:pt idx="7">
                  <c:v>1848</c:v>
                </c:pt>
                <c:pt idx="8">
                  <c:v>1850</c:v>
                </c:pt>
                <c:pt idx="9">
                  <c:v>1880</c:v>
                </c:pt>
                <c:pt idx="10">
                  <c:v>1833</c:v>
                </c:pt>
                <c:pt idx="11">
                  <c:v>1803</c:v>
                </c:pt>
                <c:pt idx="12">
                  <c:v>1761</c:v>
                </c:pt>
                <c:pt idx="13">
                  <c:v>1818</c:v>
                </c:pt>
                <c:pt idx="14">
                  <c:v>1853</c:v>
                </c:pt>
                <c:pt idx="15">
                  <c:v>1905</c:v>
                </c:pt>
                <c:pt idx="16">
                  <c:v>1949</c:v>
                </c:pt>
                <c:pt idx="17">
                  <c:v>1931</c:v>
                </c:pt>
              </c:numCache>
            </c:numRef>
          </c:val>
          <c:extLst xmlns:c16r2="http://schemas.microsoft.com/office/drawing/2015/06/chart">
            <c:ext xmlns:c16="http://schemas.microsoft.com/office/drawing/2014/chart" uri="{C3380CC4-5D6E-409C-BE32-E72D297353CC}">
              <c16:uniqueId val="{00000041-560E-438B-8079-A5CE0C870CEF}"/>
            </c:ext>
          </c:extLst>
        </c:ser>
        <c:ser>
          <c:idx val="2"/>
          <c:order val="4"/>
          <c:tx>
            <c:strRef>
              <c:f>'OOH Care-LH'!$A$19</c:f>
              <c:strCache>
                <c:ptCount val="1"/>
                <c:pt idx="0">
                  <c:v>    Independent Living</c:v>
                </c:pt>
              </c:strCache>
            </c:strRef>
          </c:tx>
          <c:spPr>
            <a:solidFill>
              <a:schemeClr val="bg1">
                <a:lumMod val="85000"/>
              </a:schemeClr>
            </a:solidFill>
            <a:ln>
              <a:noFill/>
            </a:ln>
            <a:effectLst/>
          </c:spPr>
          <c:invertIfNegative val="0"/>
          <c:dLbls>
            <c:delete val="1"/>
          </c:dLbls>
          <c:cat>
            <c:strRef>
              <c:f>'OOH Care-LH'!$AU$14:$BL$14</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Care-LH'!$AU$19:$BL$19</c:f>
              <c:numCache>
                <c:formatCode>General</c:formatCode>
                <c:ptCount val="18"/>
                <c:pt idx="0" formatCode="_(* #,##0_);_(* \(#,##0\);_(* &quot;-&quot;??_);_(@_)">
                  <c:v>0</c:v>
                </c:pt>
                <c:pt idx="1">
                  <c:v>1</c:v>
                </c:pt>
                <c:pt idx="3">
                  <c:v>1</c:v>
                </c:pt>
                <c:pt idx="13">
                  <c:v>1</c:v>
                </c:pt>
                <c:pt idx="14">
                  <c:v>2</c:v>
                </c:pt>
                <c:pt idx="15">
                  <c:v>1</c:v>
                </c:pt>
                <c:pt idx="16">
                  <c:v>1</c:v>
                </c:pt>
                <c:pt idx="17">
                  <c:v>1</c:v>
                </c:pt>
              </c:numCache>
            </c:numRef>
          </c:val>
          <c:extLst xmlns:c16r2="http://schemas.microsoft.com/office/drawing/2015/06/chart">
            <c:ext xmlns:c16="http://schemas.microsoft.com/office/drawing/2014/chart" uri="{C3380CC4-5D6E-409C-BE32-E72D297353CC}">
              <c16:uniqueId val="{00000042-560E-438B-8079-A5CE0C870CEF}"/>
            </c:ext>
          </c:extLst>
        </c:ser>
        <c:ser>
          <c:idx val="1"/>
          <c:order val="5"/>
          <c:tx>
            <c:strRef>
              <c:f>'OOH Care-LH'!$A$20</c:f>
              <c:strCache>
                <c:ptCount val="1"/>
                <c:pt idx="0">
                  <c:v>    Other</c:v>
                </c:pt>
              </c:strCache>
            </c:strRef>
          </c:tx>
          <c:spPr>
            <a:solidFill>
              <a:schemeClr val="accent2"/>
            </a:solidFill>
            <a:ln>
              <a:noFill/>
            </a:ln>
            <a:effectLst/>
          </c:spPr>
          <c:invertIfNegative val="0"/>
          <c:dLbls>
            <c:dLbl>
              <c:idx val="0"/>
              <c:layout>
                <c:manualLayout>
                  <c:x val="-1.1545824011823347E-3"/>
                  <c:y val="-2.3168811058710678E-3"/>
                </c:manualLayout>
              </c:layout>
              <c:tx>
                <c:strRef>
                  <c:f>'OOH Care-LH'!$AU$26</c:f>
                  <c:strCache>
                    <c:ptCount val="1"/>
                    <c:pt idx="0">
                      <c:v>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3-560E-438B-8079-A5CE0C870CEF}"/>
                </c:ext>
                <c:ext xmlns:c15="http://schemas.microsoft.com/office/drawing/2012/chart" uri="{CE6537A1-D6FC-4f65-9D91-7224C49458BB}">
                  <c15:dlblFieldTable>
                    <c15:dlblFTEntry>
                      <c15:txfldGUID>{6EB78834-B61A-455E-879F-524C92F2AD53}</c15:txfldGUID>
                      <c15:f>'OOH Care-LH'!$AU$26</c15:f>
                      <c15:dlblFieldTableCache>
                        <c:ptCount val="1"/>
                        <c:pt idx="0">
                          <c:v>3%</c:v>
                        </c:pt>
                      </c15:dlblFieldTableCache>
                    </c15:dlblFTEntry>
                  </c15:dlblFieldTable>
                  <c15:showDataLabelsRange val="0"/>
                </c:ext>
              </c:extLst>
            </c:dLbl>
            <c:dLbl>
              <c:idx val="1"/>
              <c:layout>
                <c:manualLayout>
                  <c:x val="0"/>
                  <c:y val="-6.9506433176132042E-3"/>
                </c:manualLayout>
              </c:layout>
              <c:tx>
                <c:strRef>
                  <c:f>'OOH Care-LH'!$AV$26</c:f>
                  <c:strCache>
                    <c:ptCount val="1"/>
                    <c:pt idx="0">
                      <c:v>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4-560E-438B-8079-A5CE0C870CEF}"/>
                </c:ext>
                <c:ext xmlns:c15="http://schemas.microsoft.com/office/drawing/2012/chart" uri="{CE6537A1-D6FC-4f65-9D91-7224C49458BB}">
                  <c15:dlblFieldTable>
                    <c15:dlblFTEntry>
                      <c15:txfldGUID>{0BC12C6F-F6F5-4BF6-B12A-9381D2458FD1}</c15:txfldGUID>
                      <c15:f>'OOH Care-LH'!$AV$26</c15:f>
                      <c15:dlblFieldTableCache>
                        <c:ptCount val="1"/>
                        <c:pt idx="0">
                          <c:v>4%</c:v>
                        </c:pt>
                      </c15:dlblFieldTableCache>
                    </c15:dlblFTEntry>
                  </c15:dlblFieldTable>
                  <c15:showDataLabelsRange val="0"/>
                </c:ext>
              </c:extLst>
            </c:dLbl>
            <c:dLbl>
              <c:idx val="2"/>
              <c:layout>
                <c:manualLayout>
                  <c:x val="0"/>
                  <c:y val="-6.9506433176132251E-3"/>
                </c:manualLayout>
              </c:layout>
              <c:tx>
                <c:strRef>
                  <c:f>'OOH Care-LH'!$AW$26</c:f>
                  <c:strCache>
                    <c:ptCount val="1"/>
                    <c:pt idx="0">
                      <c:v>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5-560E-438B-8079-A5CE0C870CEF}"/>
                </c:ext>
                <c:ext xmlns:c15="http://schemas.microsoft.com/office/drawing/2012/chart" uri="{CE6537A1-D6FC-4f65-9D91-7224C49458BB}">
                  <c15:dlblFieldTable>
                    <c15:dlblFTEntry>
                      <c15:txfldGUID>{AF3B3FAC-7436-4F8E-9F10-9853E817AA66}</c15:txfldGUID>
                      <c15:f>'OOH Care-LH'!$AW$26</c15:f>
                      <c15:dlblFieldTableCache>
                        <c:ptCount val="1"/>
                        <c:pt idx="0">
                          <c:v>4%</c:v>
                        </c:pt>
                      </c15:dlblFieldTableCache>
                    </c15:dlblFTEntry>
                  </c15:dlblFieldTable>
                  <c15:showDataLabelsRange val="0"/>
                </c:ext>
              </c:extLst>
            </c:dLbl>
            <c:dLbl>
              <c:idx val="3"/>
              <c:layout>
                <c:manualLayout>
                  <c:x val="1.1545824011822078E-3"/>
                  <c:y val="0"/>
                </c:manualLayout>
              </c:layout>
              <c:tx>
                <c:strRef>
                  <c:f>'OOH Care-LH'!$AX$26</c:f>
                  <c:strCache>
                    <c:ptCount val="1"/>
                    <c:pt idx="0">
                      <c:v>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6-560E-438B-8079-A5CE0C870CEF}"/>
                </c:ext>
                <c:ext xmlns:c15="http://schemas.microsoft.com/office/drawing/2012/chart" uri="{CE6537A1-D6FC-4f65-9D91-7224C49458BB}">
                  <c15:dlblFieldTable>
                    <c15:dlblFTEntry>
                      <c15:txfldGUID>{C992FCB0-D0E5-4A30-AAE6-B7E8FB0BABB7}</c15:txfldGUID>
                      <c15:f>'OOH Care-LH'!$AX$26</c15:f>
                      <c15:dlblFieldTableCache>
                        <c:ptCount val="1"/>
                        <c:pt idx="0">
                          <c:v>4%</c:v>
                        </c:pt>
                      </c15:dlblFieldTableCache>
                    </c15:dlblFTEntry>
                  </c15:dlblFieldTable>
                  <c15:showDataLabelsRange val="0"/>
                </c:ext>
              </c:extLst>
            </c:dLbl>
            <c:dLbl>
              <c:idx val="4"/>
              <c:layout>
                <c:manualLayout>
                  <c:x val="1.1545824011822078E-3"/>
                  <c:y val="-1.158440552935534E-2"/>
                </c:manualLayout>
              </c:layout>
              <c:tx>
                <c:strRef>
                  <c:f>'OOH Care-LH'!$AY$26</c:f>
                  <c:strCache>
                    <c:ptCount val="1"/>
                    <c:pt idx="0">
                      <c:v>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7-560E-438B-8079-A5CE0C870CEF}"/>
                </c:ext>
                <c:ext xmlns:c15="http://schemas.microsoft.com/office/drawing/2012/chart" uri="{CE6537A1-D6FC-4f65-9D91-7224C49458BB}">
                  <c15:dlblFieldTable>
                    <c15:dlblFTEntry>
                      <c15:txfldGUID>{671483A8-6246-47EB-A27D-16BF9F8F2B94}</c15:txfldGUID>
                      <c15:f>'OOH Care-LH'!$AY$26</c15:f>
                      <c15:dlblFieldTableCache>
                        <c:ptCount val="1"/>
                        <c:pt idx="0">
                          <c:v>5%</c:v>
                        </c:pt>
                      </c15:dlblFieldTableCache>
                    </c15:dlblFTEntry>
                  </c15:dlblFieldTable>
                  <c15:showDataLabelsRange val="0"/>
                </c:ext>
              </c:extLst>
            </c:dLbl>
            <c:dLbl>
              <c:idx val="5"/>
              <c:layout>
                <c:manualLayout>
                  <c:x val="0"/>
                  <c:y val="-2.316881105871089E-3"/>
                </c:manualLayout>
              </c:layout>
              <c:tx>
                <c:rich>
                  <a:bodyPr/>
                  <a:lstStyle/>
                  <a:p>
                    <a:r>
                      <a:rPr lang="en-US"/>
                      <a:t>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8-560E-438B-8079-A5CE0C870CEF}"/>
                </c:ext>
                <c:ext xmlns:c15="http://schemas.microsoft.com/office/drawing/2012/chart" uri="{CE6537A1-D6FC-4f65-9D91-7224C49458BB}"/>
              </c:extLst>
            </c:dLbl>
            <c:dLbl>
              <c:idx val="6"/>
              <c:layout>
                <c:manualLayout>
                  <c:x val="0"/>
                  <c:y val="-9.2675244234842712E-3"/>
                </c:manualLayout>
              </c:layout>
              <c:tx>
                <c:rich>
                  <a:bodyPr/>
                  <a:lstStyle/>
                  <a:p>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9-560E-438B-8079-A5CE0C870CEF}"/>
                </c:ext>
                <c:ext xmlns:c15="http://schemas.microsoft.com/office/drawing/2012/chart" uri="{CE6537A1-D6FC-4f65-9D91-7224C49458BB}"/>
              </c:extLst>
            </c:dLbl>
            <c:dLbl>
              <c:idx val="7"/>
              <c:layout>
                <c:manualLayout>
                  <c:x val="0"/>
                  <c:y val="-4.6337622117421356E-3"/>
                </c:manualLayout>
              </c:layout>
              <c:tx>
                <c:rich>
                  <a:bodyPr/>
                  <a:lstStyle/>
                  <a:p>
                    <a:r>
                      <a:rPr lang="en-US"/>
                      <a:t>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A-560E-438B-8079-A5CE0C870CEF}"/>
                </c:ext>
                <c:ext xmlns:c15="http://schemas.microsoft.com/office/drawing/2012/chart" uri="{CE6537A1-D6FC-4f65-9D91-7224C49458BB}"/>
              </c:extLst>
            </c:dLbl>
            <c:dLbl>
              <c:idx val="8"/>
              <c:layout>
                <c:manualLayout>
                  <c:x val="-8.4668397990142819E-17"/>
                  <c:y val="-2.3168811058710678E-3"/>
                </c:manualLayout>
              </c:layout>
              <c:tx>
                <c:rich>
                  <a:bodyPr/>
                  <a:lstStyle/>
                  <a:p>
                    <a:r>
                      <a:rPr lang="en-US"/>
                      <a:t>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B-560E-438B-8079-A5CE0C870CEF}"/>
                </c:ext>
                <c:ext xmlns:c15="http://schemas.microsoft.com/office/drawing/2012/chart" uri="{CE6537A1-D6FC-4f65-9D91-7224C49458BB}"/>
              </c:extLst>
            </c:dLbl>
            <c:dLbl>
              <c:idx val="9"/>
              <c:layout>
                <c:manualLayout>
                  <c:x val="0"/>
                  <c:y val="-2.316881105871089E-3"/>
                </c:manualLayout>
              </c:layout>
              <c:tx>
                <c:strRef>
                  <c:f>'OOH Care-LH'!$BD$26</c:f>
                  <c:strCache>
                    <c:ptCount val="1"/>
                    <c:pt idx="0">
                      <c:v>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C-560E-438B-8079-A5CE0C870CEF}"/>
                </c:ext>
                <c:ext xmlns:c15="http://schemas.microsoft.com/office/drawing/2012/chart" uri="{CE6537A1-D6FC-4f65-9D91-7224C49458BB}">
                  <c15:dlblFieldTable>
                    <c15:dlblFTEntry>
                      <c15:txfldGUID>{F71EF8A6-34DC-47C6-B41D-1D48C6DA515F}</c15:txfldGUID>
                      <c15:f>'OOH Care-LH'!$BD$26</c15:f>
                      <c15:dlblFieldTableCache>
                        <c:ptCount val="1"/>
                        <c:pt idx="0">
                          <c:v>6%</c:v>
                        </c:pt>
                      </c15:dlblFieldTableCache>
                    </c15:dlblFTEntry>
                  </c15:dlblFieldTable>
                  <c15:showDataLabelsRange val="0"/>
                </c:ext>
              </c:extLst>
            </c:dLbl>
            <c:dLbl>
              <c:idx val="10"/>
              <c:tx>
                <c:strRef>
                  <c:f>'OOH Care-LH'!$BE$26</c:f>
                  <c:strCache>
                    <c:ptCount val="1"/>
                    <c:pt idx="0">
                      <c:v>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D-560E-438B-8079-A5CE0C870CEF}"/>
                </c:ext>
                <c:ext xmlns:c15="http://schemas.microsoft.com/office/drawing/2012/chart" uri="{CE6537A1-D6FC-4f65-9D91-7224C49458BB}">
                  <c15:dlblFieldTable>
                    <c15:dlblFTEntry>
                      <c15:txfldGUID>{606749AC-DC90-4B55-B165-DCB34FF9D278}</c15:txfldGUID>
                      <c15:f>'OOH Care-LH'!$BE$26</c15:f>
                      <c15:dlblFieldTableCache>
                        <c:ptCount val="1"/>
                        <c:pt idx="0">
                          <c:v>7%</c:v>
                        </c:pt>
                      </c15:dlblFieldTableCache>
                    </c15:dlblFTEntry>
                  </c15:dlblFieldTable>
                  <c15:showDataLabelsRange val="0"/>
                </c:ext>
              </c:extLst>
            </c:dLbl>
            <c:dLbl>
              <c:idx val="11"/>
              <c:tx>
                <c:strRef>
                  <c:f>'OOH Care-LH'!$BF$26</c:f>
                  <c:strCache>
                    <c:ptCount val="1"/>
                    <c:pt idx="0">
                      <c:v>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E-560E-438B-8079-A5CE0C870CEF}"/>
                </c:ext>
                <c:ext xmlns:c15="http://schemas.microsoft.com/office/drawing/2012/chart" uri="{CE6537A1-D6FC-4f65-9D91-7224C49458BB}">
                  <c15:dlblFieldTable>
                    <c15:dlblFTEntry>
                      <c15:txfldGUID>{B7A78235-24E1-4175-97E9-B0BCED96A9E0}</c15:txfldGUID>
                      <c15:f>'OOH Care-LH'!$BF$26</c15:f>
                      <c15:dlblFieldTableCache>
                        <c:ptCount val="1"/>
                        <c:pt idx="0">
                          <c:v>5%</c:v>
                        </c:pt>
                      </c15:dlblFieldTableCache>
                    </c15:dlblFTEntry>
                  </c15:dlblFieldTable>
                  <c15:showDataLabelsRange val="0"/>
                </c:ext>
              </c:extLst>
            </c:dLbl>
            <c:dLbl>
              <c:idx val="12"/>
              <c:tx>
                <c:strRef>
                  <c:f>'OOH Care-LH'!$BG$26</c:f>
                  <c:strCache>
                    <c:ptCount val="1"/>
                    <c:pt idx="0">
                      <c:v>5%</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F-560E-438B-8079-A5CE0C870CEF}"/>
                </c:ext>
                <c:ext xmlns:c15="http://schemas.microsoft.com/office/drawing/2012/chart" uri="{CE6537A1-D6FC-4f65-9D91-7224C49458BB}">
                  <c15:dlblFieldTable>
                    <c15:dlblFTEntry>
                      <c15:txfldGUID>{728436E7-171B-4AD5-B586-AFD7A8A2157E}</c15:txfldGUID>
                      <c15:f>'OOH Care-LH'!$BG$26</c15:f>
                      <c15:dlblFieldTableCache>
                        <c:ptCount val="1"/>
                        <c:pt idx="0">
                          <c:v>5%</c:v>
                        </c:pt>
                      </c15:dlblFieldTableCache>
                    </c15:dlblFTEntry>
                  </c15:dlblFieldTable>
                  <c15:showDataLabelsRange val="0"/>
                </c:ext>
              </c:extLst>
            </c:dLbl>
            <c:dLbl>
              <c:idx val="13"/>
              <c:tx>
                <c:rich>
                  <a:bodyPr/>
                  <a:lstStyle/>
                  <a:p>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0-560E-438B-8079-A5CE0C870CEF}"/>
                </c:ext>
                <c:ext xmlns:c15="http://schemas.microsoft.com/office/drawing/2012/chart" uri="{CE6537A1-D6FC-4f65-9D91-7224C49458BB}"/>
              </c:extLst>
            </c:dLbl>
            <c:dLbl>
              <c:idx val="14"/>
              <c:tx>
                <c:rich>
                  <a:bodyPr/>
                  <a:lstStyle/>
                  <a:p>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1-560E-438B-8079-A5CE0C870CEF}"/>
                </c:ext>
                <c:ext xmlns:c15="http://schemas.microsoft.com/office/drawing/2012/chart" uri="{CE6537A1-D6FC-4f65-9D91-7224C49458BB}"/>
              </c:extLst>
            </c:dLbl>
            <c:dLbl>
              <c:idx val="15"/>
              <c:tx>
                <c:rich>
                  <a:bodyPr/>
                  <a:lstStyle/>
                  <a:p>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2-560E-438B-8079-A5CE0C870CEF}"/>
                </c:ext>
                <c:ext xmlns:c15="http://schemas.microsoft.com/office/drawing/2012/chart" uri="{CE6537A1-D6FC-4f65-9D91-7224C49458BB}"/>
              </c:extLst>
            </c:dLbl>
            <c:dLbl>
              <c:idx val="16"/>
              <c:tx>
                <c:rich>
                  <a:bodyPr/>
                  <a:lstStyle/>
                  <a:p>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3-560E-438B-8079-A5CE0C870CEF}"/>
                </c:ext>
                <c:ext xmlns:c15="http://schemas.microsoft.com/office/drawing/2012/chart" uri="{CE6537A1-D6FC-4f65-9D91-7224C49458BB}"/>
              </c:extLst>
            </c:dLbl>
            <c:dLbl>
              <c:idx val="17"/>
              <c:layout>
                <c:manualLayout>
                  <c:x val="1.2007362498681082E-3"/>
                  <c:y val="-2.1135813649312372E-17"/>
                </c:manualLayout>
              </c:layout>
              <c:tx>
                <c:strRef>
                  <c:f>'OOH Care-LH'!$BL$26</c:f>
                  <c:strCache>
                    <c:ptCount val="1"/>
                    <c:pt idx="0">
                      <c:v>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4-560E-438B-8079-A5CE0C870CEF}"/>
                </c:ext>
                <c:ext xmlns:c15="http://schemas.microsoft.com/office/drawing/2012/chart" uri="{CE6537A1-D6FC-4f65-9D91-7224C49458BB}">
                  <c15:dlblFieldTable>
                    <c15:dlblFTEntry>
                      <c15:txfldGUID>{244BF203-5475-43B2-8B87-9C99777707BE}</c15:txfldGUID>
                      <c15:f>'OOH Care-LH'!$BL$26</c15:f>
                      <c15:dlblFieldTableCache>
                        <c:ptCount val="1"/>
                        <c:pt idx="0">
                          <c:v>7%</c:v>
                        </c:pt>
                      </c15:dlblFieldTableCache>
                    </c15:dlblFTEntry>
                  </c15:dlblFieldTable>
                  <c15:showDataLabelsRange val="0"/>
                </c:ext>
              </c:extLst>
            </c:dLbl>
            <c:dLbl>
              <c:idx val="21"/>
              <c:tx>
                <c:rich>
                  <a:bodyPr/>
                  <a:lstStyle/>
                  <a:p>
                    <a:r>
                      <a:rPr lang="en-US"/>
                      <a:t>11%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5-560E-438B-8079-A5CE0C870CEF}"/>
                </c:ext>
                <c:ext xmlns:c15="http://schemas.microsoft.com/office/drawing/2012/chart" uri="{CE6537A1-D6FC-4f65-9D91-7224C49458BB}"/>
              </c:extLst>
            </c:dLbl>
            <c:dLbl>
              <c:idx val="22"/>
              <c:tx>
                <c:strRef>
                  <c:f>'OOH Care-LH'!$BE$26</c:f>
                  <c:strCache>
                    <c:ptCount val="1"/>
                    <c:pt idx="0">
                      <c:v>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6-560E-438B-8079-A5CE0C870CEF}"/>
                </c:ext>
                <c:ext xmlns:c15="http://schemas.microsoft.com/office/drawing/2012/chart" uri="{CE6537A1-D6FC-4f65-9D91-7224C49458BB}">
                  <c15:dlblFieldTable>
                    <c15:dlblFTEntry>
                      <c15:txfldGUID>{478491A7-B049-406F-871B-5E4FE9B4E1AA}</c15:txfldGUID>
                      <c15:f>'OOH Care-LH'!$BE$26</c15:f>
                      <c15:dlblFieldTableCache>
                        <c:ptCount val="1"/>
                        <c:pt idx="0">
                          <c:v>7%</c:v>
                        </c:pt>
                      </c15:dlblFieldTableCache>
                    </c15:dlblFTEntry>
                  </c15:dlblFieldTable>
                  <c15:showDataLabelsRange val="0"/>
                </c:ext>
              </c:extLst>
            </c:dLbl>
            <c:dLbl>
              <c:idx val="23"/>
              <c:tx>
                <c:strRef>
                  <c:f>'OOH Care-LH'!$BL$26</c:f>
                  <c:strCache>
                    <c:ptCount val="1"/>
                    <c:pt idx="0">
                      <c:v>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7-560E-438B-8079-A5CE0C870CEF}"/>
                </c:ext>
                <c:ext xmlns:c15="http://schemas.microsoft.com/office/drawing/2012/chart" uri="{CE6537A1-D6FC-4f65-9D91-7224C49458BB}">
                  <c15:dlblFieldTable>
                    <c15:dlblFTEntry>
                      <c15:txfldGUID>{65ACD111-117E-49A4-8BCB-79DEB497926E}</c15:txfldGUID>
                      <c15:f>'OOH Care-LH'!$BL$26</c15:f>
                      <c15:dlblFieldTableCache>
                        <c:ptCount val="1"/>
                        <c:pt idx="0">
                          <c:v>7%</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Care-LH'!$AU$14:$BL$14</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Care-LH'!$AU$20:$BL$20</c:f>
              <c:numCache>
                <c:formatCode>_(* #,##0_);_(* \(#,##0\);_(* "-"??_);_(@_)</c:formatCode>
                <c:ptCount val="18"/>
                <c:pt idx="0">
                  <c:v>429</c:v>
                </c:pt>
                <c:pt idx="1">
                  <c:v>549</c:v>
                </c:pt>
                <c:pt idx="2">
                  <c:v>578</c:v>
                </c:pt>
                <c:pt idx="3">
                  <c:v>598</c:v>
                </c:pt>
                <c:pt idx="4">
                  <c:v>665</c:v>
                </c:pt>
                <c:pt idx="5">
                  <c:v>690</c:v>
                </c:pt>
                <c:pt idx="6">
                  <c:v>765</c:v>
                </c:pt>
                <c:pt idx="7" formatCode="General">
                  <c:v>785</c:v>
                </c:pt>
                <c:pt idx="8">
                  <c:v>832</c:v>
                </c:pt>
                <c:pt idx="9">
                  <c:v>857</c:v>
                </c:pt>
                <c:pt idx="10">
                  <c:v>895</c:v>
                </c:pt>
                <c:pt idx="11" formatCode="General">
                  <c:v>609</c:v>
                </c:pt>
                <c:pt idx="12">
                  <c:v>630</c:v>
                </c:pt>
                <c:pt idx="13">
                  <c:v>623</c:v>
                </c:pt>
                <c:pt idx="14">
                  <c:v>655</c:v>
                </c:pt>
                <c:pt idx="15">
                  <c:v>668</c:v>
                </c:pt>
                <c:pt idx="16">
                  <c:v>730</c:v>
                </c:pt>
                <c:pt idx="17">
                  <c:v>810</c:v>
                </c:pt>
              </c:numCache>
            </c:numRef>
          </c:val>
          <c:extLst xmlns:c16r2="http://schemas.microsoft.com/office/drawing/2015/06/chart">
            <c:ext xmlns:c16="http://schemas.microsoft.com/office/drawing/2014/chart" uri="{C3380CC4-5D6E-409C-BE32-E72D297353CC}">
              <c16:uniqueId val="{00000058-560E-438B-8079-A5CE0C870CEF}"/>
            </c:ext>
          </c:extLst>
        </c:ser>
        <c:dLbls>
          <c:showLegendKey val="0"/>
          <c:showVal val="1"/>
          <c:showCatName val="0"/>
          <c:showSerName val="0"/>
          <c:showPercent val="0"/>
          <c:showBubbleSize val="0"/>
        </c:dLbls>
        <c:gapWidth val="63"/>
        <c:overlap val="100"/>
        <c:axId val="387038176"/>
        <c:axId val="387038960"/>
      </c:barChart>
      <c:lineChart>
        <c:grouping val="standard"/>
        <c:varyColors val="0"/>
        <c:ser>
          <c:idx val="5"/>
          <c:order val="0"/>
          <c:tx>
            <c:strRef>
              <c:f>'OOH Care-LH'!$A$15</c:f>
              <c:strCache>
                <c:ptCount val="1"/>
                <c:pt idx="0">
                  <c:v>Total in Out-of-Home Care</c:v>
                </c:pt>
              </c:strCache>
            </c:strRef>
          </c:tx>
          <c:spPr>
            <a:ln w="28575" cap="rnd">
              <a:solidFill>
                <a:schemeClr val="bg1">
                  <a:alpha val="0"/>
                </a:schemeClr>
              </a:solidFill>
              <a:round/>
            </a:ln>
            <a:effectLst/>
          </c:spPr>
          <c:marker>
            <c:symbol val="none"/>
          </c:marker>
          <c:dLbls>
            <c:delete val="1"/>
          </c:dLbls>
          <c:cat>
            <c:strRef>
              <c:f>'OOH Care-LH'!$AU$14:$BL$14</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Care-LH'!$AU$15:$BL$15</c:f>
              <c:numCache>
                <c:formatCode>_(* #,##0_);_(* \(#,##0\);_(* "-"??_);_(@_)</c:formatCode>
                <c:ptCount val="18"/>
                <c:pt idx="0">
                  <c:v>13534</c:v>
                </c:pt>
                <c:pt idx="1">
                  <c:v>13366</c:v>
                </c:pt>
                <c:pt idx="2">
                  <c:v>13433</c:v>
                </c:pt>
                <c:pt idx="3">
                  <c:v>13441</c:v>
                </c:pt>
                <c:pt idx="4">
                  <c:v>13413</c:v>
                </c:pt>
                <c:pt idx="5">
                  <c:v>13447</c:v>
                </c:pt>
                <c:pt idx="6">
                  <c:v>13445</c:v>
                </c:pt>
                <c:pt idx="7">
                  <c:v>13398</c:v>
                </c:pt>
                <c:pt idx="8">
                  <c:v>13349</c:v>
                </c:pt>
                <c:pt idx="9">
                  <c:v>13335</c:v>
                </c:pt>
                <c:pt idx="10">
                  <c:v>13203</c:v>
                </c:pt>
                <c:pt idx="11">
                  <c:v>12541</c:v>
                </c:pt>
                <c:pt idx="12">
                  <c:v>12410</c:v>
                </c:pt>
                <c:pt idx="13">
                  <c:v>12372</c:v>
                </c:pt>
                <c:pt idx="14">
                  <c:v>12329</c:v>
                </c:pt>
                <c:pt idx="15">
                  <c:v>12221</c:v>
                </c:pt>
                <c:pt idx="16">
                  <c:v>12255</c:v>
                </c:pt>
                <c:pt idx="17">
                  <c:v>12282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59-560E-438B-8079-A5CE0C870CEF}"/>
            </c:ext>
          </c:extLst>
        </c:ser>
        <c:dLbls>
          <c:showLegendKey val="0"/>
          <c:showVal val="1"/>
          <c:showCatName val="0"/>
          <c:showSerName val="0"/>
          <c:showPercent val="0"/>
          <c:showBubbleSize val="0"/>
        </c:dLbls>
        <c:marker val="1"/>
        <c:smooth val="0"/>
        <c:axId val="387038176"/>
        <c:axId val="387038960"/>
        <c:extLst xmlns:c16r2="http://schemas.microsoft.com/office/drawing/2015/06/chart"/>
      </c:lineChart>
      <c:catAx>
        <c:axId val="387038176"/>
        <c:scaling>
          <c:orientation val="minMax"/>
        </c:scaling>
        <c:delete val="1"/>
        <c:axPos val="b"/>
        <c:numFmt formatCode="General" sourceLinked="1"/>
        <c:majorTickMark val="out"/>
        <c:minorTickMark val="none"/>
        <c:tickLblPos val="nextTo"/>
        <c:crossAx val="387038960"/>
        <c:crosses val="autoZero"/>
        <c:auto val="0"/>
        <c:lblAlgn val="ctr"/>
        <c:lblOffset val="100"/>
        <c:noMultiLvlLbl val="0"/>
      </c:catAx>
      <c:valAx>
        <c:axId val="387038960"/>
        <c:scaling>
          <c:orientation val="minMax"/>
          <c:max val="14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38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'Runaway Youth-LH'!$B$1</c:f>
              <c:strCache>
                <c:ptCount val="1"/>
                <c:pt idx="0">
                  <c:v>&lt;1 month</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Youth-LH'!$A$16:$A$40</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'Runaway Youth-LH'!$B$16:$B$40</c:f>
              <c:numCache>
                <c:formatCode>0</c:formatCode>
                <c:ptCount val="25"/>
                <c:pt idx="0">
                  <c:v>39</c:v>
                </c:pt>
                <c:pt idx="1">
                  <c:v>35</c:v>
                </c:pt>
                <c:pt idx="2">
                  <c:v>45</c:v>
                </c:pt>
                <c:pt idx="3">
                  <c:v>32</c:v>
                </c:pt>
                <c:pt idx="4">
                  <c:v>34</c:v>
                </c:pt>
                <c:pt idx="5">
                  <c:v>41</c:v>
                </c:pt>
                <c:pt idx="6" formatCode="General">
                  <c:v>31</c:v>
                </c:pt>
                <c:pt idx="7" formatCode="General">
                  <c:v>37</c:v>
                </c:pt>
                <c:pt idx="8" formatCode="General">
                  <c:v>34</c:v>
                </c:pt>
                <c:pt idx="9" formatCode="General">
                  <c:v>21</c:v>
                </c:pt>
                <c:pt idx="10" formatCode="General">
                  <c:v>20</c:v>
                </c:pt>
                <c:pt idx="11" formatCode="General">
                  <c:v>20</c:v>
                </c:pt>
                <c:pt idx="12" formatCode="General">
                  <c:v>21</c:v>
                </c:pt>
                <c:pt idx="13" formatCode="General">
                  <c:v>24</c:v>
                </c:pt>
                <c:pt idx="14" formatCode="General">
                  <c:v>21</c:v>
                </c:pt>
                <c:pt idx="15" formatCode="General">
                  <c:v>14</c:v>
                </c:pt>
                <c:pt idx="16" formatCode="General">
                  <c:v>20</c:v>
                </c:pt>
                <c:pt idx="17" formatCode="General">
                  <c:v>23</c:v>
                </c:pt>
                <c:pt idx="18" formatCode="General">
                  <c:v>34</c:v>
                </c:pt>
                <c:pt idx="19" formatCode="General">
                  <c:v>31</c:v>
                </c:pt>
                <c:pt idx="20" formatCode="General">
                  <c:v>29</c:v>
                </c:pt>
                <c:pt idx="21" formatCode="General">
                  <c:v>26</c:v>
                </c:pt>
                <c:pt idx="22" formatCode="General">
                  <c:v>22</c:v>
                </c:pt>
                <c:pt idx="23" formatCode="General">
                  <c:v>13</c:v>
                </c:pt>
                <c:pt idx="24" formatCode="General">
                  <c:v>15</c:v>
                </c:pt>
              </c:numCache>
            </c:numRef>
          </c:val>
          <c:extLst xmlns:c16r2="http://schemas.microsoft.com/office/drawing/2015/06/chart">
            <c:ext xmlns:c16="http://schemas.microsoft.com/office/drawing/2014/chart" uri="{C3380CC4-5D6E-409C-BE32-E72D297353CC}">
              <c16:uniqueId val="{00000000-4E74-492C-BA98-33E170A865E0}"/>
            </c:ext>
          </c:extLst>
        </c:ser>
        <c:ser>
          <c:idx val="1"/>
          <c:order val="1"/>
          <c:tx>
            <c:strRef>
              <c:f>'Runaway Youth-LH'!$C$1</c:f>
              <c:strCache>
                <c:ptCount val="1"/>
                <c:pt idx="0">
                  <c:v>31 days - 6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Youth-LH'!$A$16:$A$40</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'Runaway Youth-LH'!$C$16:$C$40</c:f>
              <c:numCache>
                <c:formatCode>0</c:formatCode>
                <c:ptCount val="25"/>
                <c:pt idx="0">
                  <c:v>137</c:v>
                </c:pt>
                <c:pt idx="1">
                  <c:v>139</c:v>
                </c:pt>
                <c:pt idx="2">
                  <c:v>137</c:v>
                </c:pt>
                <c:pt idx="3">
                  <c:v>145</c:v>
                </c:pt>
                <c:pt idx="4">
                  <c:v>129</c:v>
                </c:pt>
                <c:pt idx="5">
                  <c:v>123</c:v>
                </c:pt>
                <c:pt idx="6" formatCode="General">
                  <c:v>122</c:v>
                </c:pt>
                <c:pt idx="7" formatCode="General">
                  <c:v>113</c:v>
                </c:pt>
                <c:pt idx="8" formatCode="General">
                  <c:v>100</c:v>
                </c:pt>
                <c:pt idx="9" formatCode="General">
                  <c:v>96</c:v>
                </c:pt>
                <c:pt idx="10" formatCode="General">
                  <c:v>77</c:v>
                </c:pt>
                <c:pt idx="11" formatCode="General">
                  <c:v>71</c:v>
                </c:pt>
                <c:pt idx="12" formatCode="General">
                  <c:v>63</c:v>
                </c:pt>
                <c:pt idx="13" formatCode="General">
                  <c:v>64</c:v>
                </c:pt>
                <c:pt idx="14" formatCode="General">
                  <c:v>67</c:v>
                </c:pt>
                <c:pt idx="15" formatCode="General">
                  <c:v>61</c:v>
                </c:pt>
                <c:pt idx="16" formatCode="General">
                  <c:v>57</c:v>
                </c:pt>
                <c:pt idx="17" formatCode="General">
                  <c:v>59</c:v>
                </c:pt>
                <c:pt idx="18" formatCode="General">
                  <c:v>67</c:v>
                </c:pt>
                <c:pt idx="19" formatCode="General">
                  <c:v>71</c:v>
                </c:pt>
                <c:pt idx="20" formatCode="General">
                  <c:v>79</c:v>
                </c:pt>
                <c:pt idx="21" formatCode="General">
                  <c:v>80</c:v>
                </c:pt>
                <c:pt idx="22" formatCode="General">
                  <c:v>74</c:v>
                </c:pt>
                <c:pt idx="23" formatCode="General">
                  <c:v>67</c:v>
                </c:pt>
                <c:pt idx="24" formatCode="General">
                  <c:v>65</c:v>
                </c:pt>
              </c:numCache>
            </c:numRef>
          </c:val>
          <c:extLst xmlns:c16r2="http://schemas.microsoft.com/office/drawing/2015/06/chart">
            <c:ext xmlns:c16="http://schemas.microsoft.com/office/drawing/2014/chart" uri="{C3380CC4-5D6E-409C-BE32-E72D297353CC}">
              <c16:uniqueId val="{00000001-4E74-492C-BA98-33E170A865E0}"/>
            </c:ext>
          </c:extLst>
        </c:ser>
        <c:ser>
          <c:idx val="2"/>
          <c:order val="2"/>
          <c:tx>
            <c:strRef>
              <c:f>'Runaway Youth-LH'!$D$1</c:f>
              <c:strCache>
                <c:ptCount val="1"/>
                <c:pt idx="0">
                  <c:v>7 - 12 months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Youth-LH'!$A$16:$A$40</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'Runaway Youth-LH'!$D$16:$D$40</c:f>
              <c:numCache>
                <c:formatCode>0</c:formatCode>
                <c:ptCount val="25"/>
                <c:pt idx="0">
                  <c:v>37</c:v>
                </c:pt>
                <c:pt idx="1">
                  <c:v>39</c:v>
                </c:pt>
                <c:pt idx="2">
                  <c:v>43</c:v>
                </c:pt>
                <c:pt idx="3">
                  <c:v>35</c:v>
                </c:pt>
                <c:pt idx="4">
                  <c:v>40</c:v>
                </c:pt>
                <c:pt idx="5">
                  <c:v>40</c:v>
                </c:pt>
                <c:pt idx="6" formatCode="General">
                  <c:v>41</c:v>
                </c:pt>
                <c:pt idx="7" formatCode="General">
                  <c:v>44</c:v>
                </c:pt>
                <c:pt idx="8" formatCode="General">
                  <c:v>50</c:v>
                </c:pt>
                <c:pt idx="9" formatCode="General">
                  <c:v>46</c:v>
                </c:pt>
                <c:pt idx="10" formatCode="General">
                  <c:v>47</c:v>
                </c:pt>
                <c:pt idx="11" formatCode="General">
                  <c:v>44</c:v>
                </c:pt>
                <c:pt idx="12" formatCode="General">
                  <c:v>46</c:v>
                </c:pt>
                <c:pt idx="13" formatCode="General">
                  <c:v>46</c:v>
                </c:pt>
                <c:pt idx="14" formatCode="General">
                  <c:v>43</c:v>
                </c:pt>
                <c:pt idx="15" formatCode="General">
                  <c:v>39</c:v>
                </c:pt>
                <c:pt idx="16" formatCode="General">
                  <c:v>35</c:v>
                </c:pt>
                <c:pt idx="17" formatCode="General">
                  <c:v>39</c:v>
                </c:pt>
                <c:pt idx="18" formatCode="General">
                  <c:v>34</c:v>
                </c:pt>
                <c:pt idx="19" formatCode="General">
                  <c:v>37</c:v>
                </c:pt>
                <c:pt idx="20" formatCode="General">
                  <c:v>33</c:v>
                </c:pt>
                <c:pt idx="21" formatCode="General">
                  <c:v>34</c:v>
                </c:pt>
                <c:pt idx="22" formatCode="General">
                  <c:v>27</c:v>
                </c:pt>
                <c:pt idx="23" formatCode="General">
                  <c:v>31</c:v>
                </c:pt>
                <c:pt idx="24" formatCode="General">
                  <c:v>32</c:v>
                </c:pt>
              </c:numCache>
            </c:numRef>
          </c:val>
          <c:extLst xmlns:c16r2="http://schemas.microsoft.com/office/drawing/2015/06/chart">
            <c:ext xmlns:c16="http://schemas.microsoft.com/office/drawing/2014/chart" uri="{C3380CC4-5D6E-409C-BE32-E72D297353CC}">
              <c16:uniqueId val="{00000002-4E74-492C-BA98-33E170A865E0}"/>
            </c:ext>
          </c:extLst>
        </c:ser>
        <c:ser>
          <c:idx val="3"/>
          <c:order val="3"/>
          <c:tx>
            <c:strRef>
              <c:f>'Runaway Youth-LH'!$E$1</c:f>
              <c:strCache>
                <c:ptCount val="1"/>
                <c:pt idx="0">
                  <c:v>13 - 24 months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Youth-LH'!$A$16:$A$40</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'Runaway Youth-LH'!$E$16:$E$40</c:f>
              <c:numCache>
                <c:formatCode>0</c:formatCode>
                <c:ptCount val="25"/>
                <c:pt idx="0">
                  <c:v>18</c:v>
                </c:pt>
                <c:pt idx="1">
                  <c:v>18</c:v>
                </c:pt>
                <c:pt idx="2">
                  <c:v>16</c:v>
                </c:pt>
                <c:pt idx="3">
                  <c:v>18</c:v>
                </c:pt>
                <c:pt idx="4">
                  <c:v>15</c:v>
                </c:pt>
                <c:pt idx="5">
                  <c:v>18</c:v>
                </c:pt>
                <c:pt idx="6" formatCode="General">
                  <c:v>18</c:v>
                </c:pt>
                <c:pt idx="7" formatCode="General">
                  <c:v>22</c:v>
                </c:pt>
                <c:pt idx="8" formatCode="General">
                  <c:v>19</c:v>
                </c:pt>
                <c:pt idx="9" formatCode="General">
                  <c:v>26</c:v>
                </c:pt>
                <c:pt idx="10" formatCode="General">
                  <c:v>28</c:v>
                </c:pt>
                <c:pt idx="11" formatCode="General">
                  <c:v>32</c:v>
                </c:pt>
                <c:pt idx="12" formatCode="General">
                  <c:v>38</c:v>
                </c:pt>
                <c:pt idx="13" formatCode="General">
                  <c:v>39</c:v>
                </c:pt>
                <c:pt idx="14" formatCode="General">
                  <c:v>40</c:v>
                </c:pt>
                <c:pt idx="15" formatCode="General">
                  <c:v>37</c:v>
                </c:pt>
                <c:pt idx="16" formatCode="General">
                  <c:v>34</c:v>
                </c:pt>
                <c:pt idx="17" formatCode="General">
                  <c:v>34</c:v>
                </c:pt>
                <c:pt idx="18" formatCode="General">
                  <c:v>29</c:v>
                </c:pt>
                <c:pt idx="19" formatCode="General">
                  <c:v>30</c:v>
                </c:pt>
                <c:pt idx="20" formatCode="General">
                  <c:v>25</c:v>
                </c:pt>
                <c:pt idx="21" formatCode="General">
                  <c:v>26</c:v>
                </c:pt>
                <c:pt idx="22" formatCode="General">
                  <c:v>23</c:v>
                </c:pt>
                <c:pt idx="23" formatCode="General">
                  <c:v>21</c:v>
                </c:pt>
                <c:pt idx="24" formatCode="General">
                  <c:v>22</c:v>
                </c:pt>
              </c:numCache>
            </c:numRef>
          </c:val>
          <c:extLst xmlns:c16r2="http://schemas.microsoft.com/office/drawing/2015/06/chart">
            <c:ext xmlns:c16="http://schemas.microsoft.com/office/drawing/2014/chart" uri="{C3380CC4-5D6E-409C-BE32-E72D297353CC}">
              <c16:uniqueId val="{00000003-4E74-492C-BA98-33E170A865E0}"/>
            </c:ext>
          </c:extLst>
        </c:ser>
        <c:ser>
          <c:idx val="4"/>
          <c:order val="4"/>
          <c:tx>
            <c:strRef>
              <c:f>'Runaway Youth-LH'!$F$1</c:f>
              <c:strCache>
                <c:ptCount val="1"/>
                <c:pt idx="0">
                  <c:v>&gt;24 months</c:v>
                </c:pt>
              </c:strCache>
            </c:strRef>
          </c:tx>
          <c:spPr>
            <a:solidFill>
              <a:schemeClr val="accent5"/>
            </a:solidFill>
            <a:ln>
              <a:noFill/>
            </a:ln>
            <a:effectLst/>
          </c:spPr>
          <c:invertIfNegative val="0"/>
          <c:dLbls>
            <c:dLbl>
              <c:idx val="9"/>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E74-492C-BA98-33E170A865E0}"/>
                </c:ext>
                <c:ext xmlns:c15="http://schemas.microsoft.com/office/drawing/2012/chart" uri="{CE6537A1-D6FC-4f65-9D91-7224C49458BB}"/>
              </c:extLst>
            </c:dLbl>
            <c:dLbl>
              <c:idx val="1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E74-492C-BA98-33E170A865E0}"/>
                </c:ext>
                <c:ext xmlns:c15="http://schemas.microsoft.com/office/drawing/2012/chart" uri="{CE6537A1-D6FC-4f65-9D91-7224C49458BB}"/>
              </c:extLst>
            </c:dLbl>
            <c:dLbl>
              <c:idx val="1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E74-492C-BA98-33E170A865E0}"/>
                </c:ext>
                <c:ext xmlns:c15="http://schemas.microsoft.com/office/drawing/2012/chart" uri="{CE6537A1-D6FC-4f65-9D91-7224C49458BB}"/>
              </c:extLst>
            </c:dLbl>
            <c:dLbl>
              <c:idx val="1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E74-492C-BA98-33E170A865E0}"/>
                </c:ext>
                <c:ext xmlns:c15="http://schemas.microsoft.com/office/drawing/2012/chart" uri="{CE6537A1-D6FC-4f65-9D91-7224C49458BB}"/>
              </c:extLst>
            </c:dLbl>
            <c:dLbl>
              <c:idx val="1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E74-492C-BA98-33E170A865E0}"/>
                </c:ext>
                <c:ext xmlns:c15="http://schemas.microsoft.com/office/drawing/2012/chart" uri="{CE6537A1-D6FC-4f65-9D91-7224C49458BB}"/>
              </c:extLst>
            </c:dLbl>
            <c:dLbl>
              <c:idx val="1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E74-492C-BA98-33E170A865E0}"/>
                </c:ext>
                <c:ext xmlns:c15="http://schemas.microsoft.com/office/drawing/2012/chart" uri="{CE6537A1-D6FC-4f65-9D91-7224C49458BB}"/>
              </c:extLst>
            </c:dLbl>
            <c:dLbl>
              <c:idx val="1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E74-492C-BA98-33E170A865E0}"/>
                </c:ext>
                <c:ext xmlns:c15="http://schemas.microsoft.com/office/drawing/2012/chart" uri="{CE6537A1-D6FC-4f65-9D91-7224C49458BB}"/>
              </c:extLst>
            </c:dLbl>
            <c:dLbl>
              <c:idx val="1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E74-492C-BA98-33E170A865E0}"/>
                </c:ext>
                <c:ext xmlns:c15="http://schemas.microsoft.com/office/drawing/2012/chart" uri="{CE6537A1-D6FC-4f65-9D91-7224C49458BB}"/>
              </c:extLst>
            </c:dLbl>
            <c:dLbl>
              <c:idx val="1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E74-492C-BA98-33E170A865E0}"/>
                </c:ext>
                <c:ext xmlns:c15="http://schemas.microsoft.com/office/drawing/2012/chart" uri="{CE6537A1-D6FC-4f65-9D91-7224C49458BB}"/>
              </c:extLst>
            </c:dLbl>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E74-492C-BA98-33E170A865E0}"/>
                </c:ext>
                <c:ext xmlns:c15="http://schemas.microsoft.com/office/drawing/2012/chart" uri="{CE6537A1-D6FC-4f65-9D91-7224C49458BB}"/>
              </c:extLst>
            </c:dLbl>
            <c:dLbl>
              <c:idx val="19"/>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E74-492C-BA98-33E170A865E0}"/>
                </c:ext>
                <c:ext xmlns:c15="http://schemas.microsoft.com/office/drawing/2012/chart" uri="{CE6537A1-D6FC-4f65-9D91-7224C49458BB}"/>
              </c:extLst>
            </c:dLbl>
            <c:dLbl>
              <c:idx val="2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E74-492C-BA98-33E170A865E0}"/>
                </c:ext>
                <c:ext xmlns:c15="http://schemas.microsoft.com/office/drawing/2012/chart" uri="{CE6537A1-D6FC-4f65-9D91-7224C49458BB}"/>
              </c:extLst>
            </c:dLbl>
            <c:dLbl>
              <c:idx val="2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E74-492C-BA98-33E170A865E0}"/>
                </c:ext>
                <c:ext xmlns:c15="http://schemas.microsoft.com/office/drawing/2012/chart" uri="{CE6537A1-D6FC-4f65-9D91-7224C49458BB}"/>
              </c:extLst>
            </c:dLbl>
            <c:dLbl>
              <c:idx val="2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4E74-492C-BA98-33E170A865E0}"/>
                </c:ext>
                <c:ext xmlns:c15="http://schemas.microsoft.com/office/drawing/2012/chart" uri="{CE6537A1-D6FC-4f65-9D91-7224C49458BB}"/>
              </c:extLst>
            </c:dLbl>
            <c:dLbl>
              <c:idx val="2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4E74-492C-BA98-33E170A865E0}"/>
                </c:ext>
                <c:ext xmlns:c15="http://schemas.microsoft.com/office/drawing/2012/chart" uri="{CE6537A1-D6FC-4f65-9D91-7224C49458BB}"/>
              </c:extLst>
            </c:dLbl>
            <c:dLbl>
              <c:idx val="2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4E74-492C-BA98-33E170A865E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'Runaway Youth-LH'!$A$16:$A$40</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'Runaway Youth-LH'!$F$16:$F$40</c:f>
              <c:numCache>
                <c:formatCode>0</c:formatCode>
                <c:ptCount val="25"/>
                <c:pt idx="0">
                  <c:v>1</c:v>
                </c:pt>
                <c:pt idx="1">
                  <c:v>1</c:v>
                </c:pt>
                <c:pt idx="2">
                  <c:v>2</c:v>
                </c:pt>
                <c:pt idx="3">
                  <c:v>3</c:v>
                </c:pt>
                <c:pt idx="4">
                  <c:v>4</c:v>
                </c:pt>
                <c:pt idx="5">
                  <c:v>4</c:v>
                </c:pt>
                <c:pt idx="6" formatCode="General">
                  <c:v>4</c:v>
                </c:pt>
                <c:pt idx="7" formatCode="General">
                  <c:v>4</c:v>
                </c:pt>
                <c:pt idx="8" formatCode="General">
                  <c:v>5</c:v>
                </c:pt>
                <c:pt idx="9" formatCode="General">
                  <c:v>6</c:v>
                </c:pt>
                <c:pt idx="10" formatCode="General">
                  <c:v>8</c:v>
                </c:pt>
                <c:pt idx="11" formatCode="General">
                  <c:v>7</c:v>
                </c:pt>
                <c:pt idx="12" formatCode="General">
                  <c:v>7</c:v>
                </c:pt>
                <c:pt idx="13" formatCode="General">
                  <c:v>6</c:v>
                </c:pt>
                <c:pt idx="14" formatCode="General">
                  <c:v>7</c:v>
                </c:pt>
                <c:pt idx="15" formatCode="General">
                  <c:v>8</c:v>
                </c:pt>
                <c:pt idx="16" formatCode="General">
                  <c:v>8</c:v>
                </c:pt>
                <c:pt idx="17" formatCode="General">
                  <c:v>9</c:v>
                </c:pt>
                <c:pt idx="18" formatCode="General">
                  <c:v>6</c:v>
                </c:pt>
                <c:pt idx="19" formatCode="General">
                  <c:v>5</c:v>
                </c:pt>
                <c:pt idx="20" formatCode="General">
                  <c:v>6</c:v>
                </c:pt>
                <c:pt idx="21" formatCode="General">
                  <c:v>8</c:v>
                </c:pt>
                <c:pt idx="22" formatCode="General">
                  <c:v>12</c:v>
                </c:pt>
                <c:pt idx="23" formatCode="General">
                  <c:v>13</c:v>
                </c:pt>
                <c:pt idx="24" formatCode="General">
                  <c:v>13</c:v>
                </c:pt>
              </c:numCache>
            </c:numRef>
          </c:val>
          <c:extLst xmlns:c16r2="http://schemas.microsoft.com/office/drawing/2015/06/chart">
            <c:ext xmlns:c16="http://schemas.microsoft.com/office/drawing/2014/chart" uri="{C3380CC4-5D6E-409C-BE32-E72D297353CC}">
              <c16:uniqueId val="{00000014-4E74-492C-BA98-33E170A865E0}"/>
            </c:ext>
          </c:extLst>
        </c:ser>
        <c:dLbls>
          <c:showLegendKey val="0"/>
          <c:showVal val="0"/>
          <c:showCatName val="0"/>
          <c:showSerName val="0"/>
          <c:showPercent val="0"/>
          <c:showBubbleSize val="0"/>
        </c:dLbls>
        <c:gapWidth val="38"/>
        <c:overlap val="100"/>
        <c:axId val="387044840"/>
        <c:axId val="387040528"/>
      </c:barChart>
      <c:dateAx>
        <c:axId val="387044840"/>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40528"/>
        <c:crosses val="autoZero"/>
        <c:auto val="1"/>
        <c:lblOffset val="100"/>
        <c:baseTimeUnit val="months"/>
      </c:dateAx>
      <c:valAx>
        <c:axId val="387040528"/>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Children</a:t>
                </a:r>
              </a:p>
            </c:rich>
          </c:tx>
          <c:layout>
            <c:manualLayout>
              <c:xMode val="edge"/>
              <c:yMode val="edge"/>
              <c:x val="7.0129286376530214E-3"/>
              <c:y val="0.39497495754207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44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'missing children-LH'!$B$1</c:f>
              <c:strCache>
                <c:ptCount val="1"/>
                <c:pt idx="0">
                  <c:v>&lt;1 month</c:v>
                </c:pt>
              </c:strCache>
            </c:strRef>
          </c:tx>
          <c:spPr>
            <a:solidFill>
              <a:srgbClr val="00B050"/>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0-888B-432F-8641-7D42437008B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children-LH'!$A$14:$A$38</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'missing children-LH'!$B$14:$B$38</c:f>
              <c:numCache>
                <c:formatCode>0</c:formatCode>
                <c:ptCount val="25"/>
                <c:pt idx="0">
                  <c:v>4</c:v>
                </c:pt>
                <c:pt idx="1">
                  <c:v>2</c:v>
                </c:pt>
                <c:pt idx="2">
                  <c:v>0</c:v>
                </c:pt>
                <c:pt idx="3">
                  <c:v>7</c:v>
                </c:pt>
                <c:pt idx="4">
                  <c:v>2</c:v>
                </c:pt>
                <c:pt idx="5" formatCode="General">
                  <c:v>4</c:v>
                </c:pt>
                <c:pt idx="6">
                  <c:v>5</c:v>
                </c:pt>
                <c:pt idx="7">
                  <c:v>1</c:v>
                </c:pt>
                <c:pt idx="8" formatCode="General">
                  <c:v>2</c:v>
                </c:pt>
                <c:pt idx="9" formatCode="General">
                  <c:v>1</c:v>
                </c:pt>
                <c:pt idx="11" formatCode="General">
                  <c:v>7</c:v>
                </c:pt>
                <c:pt idx="12" formatCode="General">
                  <c:v>1</c:v>
                </c:pt>
                <c:pt idx="13" formatCode="General">
                  <c:v>14</c:v>
                </c:pt>
                <c:pt idx="14" formatCode="General">
                  <c:v>3</c:v>
                </c:pt>
                <c:pt idx="15" formatCode="General">
                  <c:v>1</c:v>
                </c:pt>
                <c:pt idx="16" formatCode="General">
                  <c:v>4</c:v>
                </c:pt>
                <c:pt idx="17" formatCode="General">
                  <c:v>3</c:v>
                </c:pt>
                <c:pt idx="18" formatCode="General">
                  <c:v>3</c:v>
                </c:pt>
                <c:pt idx="19" formatCode="General">
                  <c:v>3</c:v>
                </c:pt>
                <c:pt idx="20" formatCode="General">
                  <c:v>3</c:v>
                </c:pt>
                <c:pt idx="21" formatCode="General">
                  <c:v>3</c:v>
                </c:pt>
                <c:pt idx="22" formatCode="General">
                  <c:v>2</c:v>
                </c:pt>
              </c:numCache>
            </c:numRef>
          </c:val>
          <c:extLst xmlns:c16r2="http://schemas.microsoft.com/office/drawing/2015/06/chart">
            <c:ext xmlns:c16="http://schemas.microsoft.com/office/drawing/2014/chart" uri="{C3380CC4-5D6E-409C-BE32-E72D297353CC}">
              <c16:uniqueId val="{00000001-888B-432F-8641-7D42437008BC}"/>
            </c:ext>
          </c:extLst>
        </c:ser>
        <c:ser>
          <c:idx val="1"/>
          <c:order val="1"/>
          <c:tx>
            <c:strRef>
              <c:f>'missing children-LH'!$C$1</c:f>
              <c:strCache>
                <c:ptCount val="1"/>
                <c:pt idx="0">
                  <c:v>31 days - 6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children-LH'!$A$14:$A$38</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'missing children-LH'!$C$14:$C$38</c:f>
              <c:numCache>
                <c:formatCode>0</c:formatCode>
                <c:ptCount val="25"/>
                <c:pt idx="0">
                  <c:v>10</c:v>
                </c:pt>
                <c:pt idx="1">
                  <c:v>11</c:v>
                </c:pt>
                <c:pt idx="2">
                  <c:v>14</c:v>
                </c:pt>
                <c:pt idx="3">
                  <c:v>19</c:v>
                </c:pt>
                <c:pt idx="4">
                  <c:v>23</c:v>
                </c:pt>
                <c:pt idx="5" formatCode="General">
                  <c:v>19</c:v>
                </c:pt>
                <c:pt idx="6">
                  <c:v>23</c:v>
                </c:pt>
                <c:pt idx="7" formatCode="General">
                  <c:v>16</c:v>
                </c:pt>
                <c:pt idx="8" formatCode="General">
                  <c:v>7</c:v>
                </c:pt>
                <c:pt idx="9" formatCode="General">
                  <c:v>7</c:v>
                </c:pt>
                <c:pt idx="10" formatCode="General">
                  <c:v>6</c:v>
                </c:pt>
                <c:pt idx="11" formatCode="General">
                  <c:v>3</c:v>
                </c:pt>
                <c:pt idx="12" formatCode="General">
                  <c:v>10</c:v>
                </c:pt>
                <c:pt idx="13" formatCode="General">
                  <c:v>6</c:v>
                </c:pt>
                <c:pt idx="14" formatCode="General">
                  <c:v>16</c:v>
                </c:pt>
                <c:pt idx="15" formatCode="General">
                  <c:v>14</c:v>
                </c:pt>
                <c:pt idx="16" formatCode="General">
                  <c:v>12</c:v>
                </c:pt>
                <c:pt idx="17" formatCode="General">
                  <c:v>9</c:v>
                </c:pt>
                <c:pt idx="18" formatCode="General">
                  <c:v>11</c:v>
                </c:pt>
                <c:pt idx="19" formatCode="General">
                  <c:v>7</c:v>
                </c:pt>
                <c:pt idx="20" formatCode="General">
                  <c:v>9</c:v>
                </c:pt>
                <c:pt idx="21" formatCode="General">
                  <c:v>10</c:v>
                </c:pt>
                <c:pt idx="22" formatCode="General">
                  <c:v>8</c:v>
                </c:pt>
                <c:pt idx="23" formatCode="General">
                  <c:v>6</c:v>
                </c:pt>
                <c:pt idx="24" formatCode="General">
                  <c:v>6</c:v>
                </c:pt>
              </c:numCache>
            </c:numRef>
          </c:val>
          <c:extLst xmlns:c16r2="http://schemas.microsoft.com/office/drawing/2015/06/chart">
            <c:ext xmlns:c16="http://schemas.microsoft.com/office/drawing/2014/chart" uri="{C3380CC4-5D6E-409C-BE32-E72D297353CC}">
              <c16:uniqueId val="{00000002-888B-432F-8641-7D42437008BC}"/>
            </c:ext>
          </c:extLst>
        </c:ser>
        <c:ser>
          <c:idx val="2"/>
          <c:order val="2"/>
          <c:tx>
            <c:strRef>
              <c:f>'missing children-LH'!$D$1</c:f>
              <c:strCache>
                <c:ptCount val="1"/>
                <c:pt idx="0">
                  <c:v>7 - 12 months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children-LH'!$A$14:$A$38</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'missing children-LH'!$D$14:$D$38</c:f>
              <c:numCache>
                <c:formatCode>0</c:formatCode>
                <c:ptCount val="25"/>
                <c:pt idx="0">
                  <c:v>12</c:v>
                </c:pt>
                <c:pt idx="1">
                  <c:v>7</c:v>
                </c:pt>
                <c:pt idx="2">
                  <c:v>7</c:v>
                </c:pt>
                <c:pt idx="3">
                  <c:v>3</c:v>
                </c:pt>
                <c:pt idx="4">
                  <c:v>4</c:v>
                </c:pt>
                <c:pt idx="5" formatCode="General">
                  <c:v>6</c:v>
                </c:pt>
                <c:pt idx="6">
                  <c:v>7</c:v>
                </c:pt>
                <c:pt idx="7" formatCode="General">
                  <c:v>7</c:v>
                </c:pt>
                <c:pt idx="8" formatCode="General">
                  <c:v>11</c:v>
                </c:pt>
                <c:pt idx="9" formatCode="General">
                  <c:v>11</c:v>
                </c:pt>
                <c:pt idx="10" formatCode="General">
                  <c:v>8</c:v>
                </c:pt>
                <c:pt idx="11" formatCode="General">
                  <c:v>7</c:v>
                </c:pt>
                <c:pt idx="12" formatCode="General">
                  <c:v>6</c:v>
                </c:pt>
                <c:pt idx="13" formatCode="General">
                  <c:v>2</c:v>
                </c:pt>
                <c:pt idx="14" formatCode="General">
                  <c:v>3</c:v>
                </c:pt>
                <c:pt idx="15" formatCode="General">
                  <c:v>2</c:v>
                </c:pt>
                <c:pt idx="16" formatCode="General">
                  <c:v>2</c:v>
                </c:pt>
                <c:pt idx="17" formatCode="General">
                  <c:v>5</c:v>
                </c:pt>
                <c:pt idx="18" formatCode="General">
                  <c:v>5</c:v>
                </c:pt>
                <c:pt idx="19" formatCode="General">
                  <c:v>8</c:v>
                </c:pt>
                <c:pt idx="20" formatCode="General">
                  <c:v>8</c:v>
                </c:pt>
                <c:pt idx="21" formatCode="General">
                  <c:v>8</c:v>
                </c:pt>
                <c:pt idx="22" formatCode="General">
                  <c:v>9</c:v>
                </c:pt>
                <c:pt idx="23" formatCode="General">
                  <c:v>9</c:v>
                </c:pt>
                <c:pt idx="24" formatCode="General">
                  <c:v>8</c:v>
                </c:pt>
              </c:numCache>
            </c:numRef>
          </c:val>
          <c:extLst xmlns:c16r2="http://schemas.microsoft.com/office/drawing/2015/06/chart">
            <c:ext xmlns:c16="http://schemas.microsoft.com/office/drawing/2014/chart" uri="{C3380CC4-5D6E-409C-BE32-E72D297353CC}">
              <c16:uniqueId val="{00000003-888B-432F-8641-7D42437008BC}"/>
            </c:ext>
          </c:extLst>
        </c:ser>
        <c:ser>
          <c:idx val="3"/>
          <c:order val="3"/>
          <c:tx>
            <c:strRef>
              <c:f>'missing children-LH'!$E$1</c:f>
              <c:strCache>
                <c:ptCount val="1"/>
                <c:pt idx="0">
                  <c:v>13 - 24 months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children-LH'!$A$14:$A$38</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'missing children-LH'!$E$14:$E$38</c:f>
              <c:numCache>
                <c:formatCode>0</c:formatCode>
                <c:ptCount val="25"/>
                <c:pt idx="0">
                  <c:v>11</c:v>
                </c:pt>
                <c:pt idx="1">
                  <c:v>7</c:v>
                </c:pt>
                <c:pt idx="2">
                  <c:v>7</c:v>
                </c:pt>
                <c:pt idx="3">
                  <c:v>7</c:v>
                </c:pt>
                <c:pt idx="4">
                  <c:v>5</c:v>
                </c:pt>
                <c:pt idx="5" formatCode="General">
                  <c:v>5</c:v>
                </c:pt>
                <c:pt idx="6">
                  <c:v>5</c:v>
                </c:pt>
                <c:pt idx="7" formatCode="General">
                  <c:v>5</c:v>
                </c:pt>
                <c:pt idx="8" formatCode="General">
                  <c:v>5</c:v>
                </c:pt>
                <c:pt idx="9" formatCode="General">
                  <c:v>6</c:v>
                </c:pt>
                <c:pt idx="10" formatCode="General">
                  <c:v>4</c:v>
                </c:pt>
                <c:pt idx="11" formatCode="General">
                  <c:v>6</c:v>
                </c:pt>
                <c:pt idx="12" formatCode="General">
                  <c:v>7</c:v>
                </c:pt>
                <c:pt idx="13" formatCode="General">
                  <c:v>7</c:v>
                </c:pt>
                <c:pt idx="14" formatCode="General">
                  <c:v>7</c:v>
                </c:pt>
                <c:pt idx="15" formatCode="General">
                  <c:v>8</c:v>
                </c:pt>
                <c:pt idx="16" formatCode="General">
                  <c:v>7</c:v>
                </c:pt>
                <c:pt idx="17" formatCode="General">
                  <c:v>7</c:v>
                </c:pt>
                <c:pt idx="18" formatCode="General">
                  <c:v>4</c:v>
                </c:pt>
                <c:pt idx="19" formatCode="General">
                  <c:v>4</c:v>
                </c:pt>
                <c:pt idx="20" formatCode="General">
                  <c:v>4</c:v>
                </c:pt>
                <c:pt idx="21" formatCode="General">
                  <c:v>4</c:v>
                </c:pt>
                <c:pt idx="22" formatCode="General">
                  <c:v>3</c:v>
                </c:pt>
                <c:pt idx="23" formatCode="General">
                  <c:v>2</c:v>
                </c:pt>
                <c:pt idx="24" formatCode="General">
                  <c:v>3</c:v>
                </c:pt>
              </c:numCache>
            </c:numRef>
          </c:val>
          <c:extLst xmlns:c16r2="http://schemas.microsoft.com/office/drawing/2015/06/chart">
            <c:ext xmlns:c16="http://schemas.microsoft.com/office/drawing/2014/chart" uri="{C3380CC4-5D6E-409C-BE32-E72D297353CC}">
              <c16:uniqueId val="{00000004-888B-432F-8641-7D42437008BC}"/>
            </c:ext>
          </c:extLst>
        </c:ser>
        <c:ser>
          <c:idx val="4"/>
          <c:order val="4"/>
          <c:tx>
            <c:strRef>
              <c:f>'missing children-LH'!$F$1</c:f>
              <c:strCache>
                <c:ptCount val="1"/>
                <c:pt idx="0">
                  <c:v>&gt;24 months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children-LH'!$A$14:$A$38</c:f>
              <c:numCache>
                <c:formatCode>mmm\-yyyy</c:formatCode>
                <c:ptCount val="25"/>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pt idx="24">
                  <c:v>44682</c:v>
                </c:pt>
              </c:numCache>
            </c:numRef>
          </c:cat>
          <c:val>
            <c:numRef>
              <c:f>'missing children-LH'!$F$14:$F$38</c:f>
              <c:numCache>
                <c:formatCode>0</c:formatCode>
                <c:ptCount val="25"/>
                <c:pt idx="0">
                  <c:v>2</c:v>
                </c:pt>
                <c:pt idx="1">
                  <c:v>4</c:v>
                </c:pt>
                <c:pt idx="2">
                  <c:v>4</c:v>
                </c:pt>
                <c:pt idx="3">
                  <c:v>5</c:v>
                </c:pt>
                <c:pt idx="4">
                  <c:v>7</c:v>
                </c:pt>
                <c:pt idx="5" formatCode="General">
                  <c:v>7</c:v>
                </c:pt>
                <c:pt idx="6">
                  <c:v>7</c:v>
                </c:pt>
                <c:pt idx="7" formatCode="General">
                  <c:v>7</c:v>
                </c:pt>
                <c:pt idx="8" formatCode="General">
                  <c:v>5</c:v>
                </c:pt>
                <c:pt idx="9" formatCode="General">
                  <c:v>5</c:v>
                </c:pt>
                <c:pt idx="10" formatCode="General">
                  <c:v>9</c:v>
                </c:pt>
                <c:pt idx="11" formatCode="General">
                  <c:v>9</c:v>
                </c:pt>
                <c:pt idx="12" formatCode="General">
                  <c:v>8</c:v>
                </c:pt>
                <c:pt idx="13" formatCode="General">
                  <c:v>7</c:v>
                </c:pt>
                <c:pt idx="14" formatCode="General">
                  <c:v>7</c:v>
                </c:pt>
                <c:pt idx="15" formatCode="General">
                  <c:v>6</c:v>
                </c:pt>
                <c:pt idx="16" formatCode="General">
                  <c:v>6</c:v>
                </c:pt>
                <c:pt idx="17" formatCode="General">
                  <c:v>6</c:v>
                </c:pt>
                <c:pt idx="18" formatCode="General">
                  <c:v>6</c:v>
                </c:pt>
                <c:pt idx="19" formatCode="General">
                  <c:v>6</c:v>
                </c:pt>
                <c:pt idx="20" formatCode="General">
                  <c:v>6</c:v>
                </c:pt>
                <c:pt idx="21" formatCode="General">
                  <c:v>6</c:v>
                </c:pt>
                <c:pt idx="22" formatCode="General">
                  <c:v>7</c:v>
                </c:pt>
                <c:pt idx="23" formatCode="General">
                  <c:v>8</c:v>
                </c:pt>
                <c:pt idx="24" formatCode="General">
                  <c:v>8</c:v>
                </c:pt>
              </c:numCache>
            </c:numRef>
          </c:val>
          <c:extLst xmlns:c16r2="http://schemas.microsoft.com/office/drawing/2015/06/chart">
            <c:ext xmlns:c16="http://schemas.microsoft.com/office/drawing/2014/chart" uri="{C3380CC4-5D6E-409C-BE32-E72D297353CC}">
              <c16:uniqueId val="{00000005-888B-432F-8641-7D42437008BC}"/>
            </c:ext>
          </c:extLst>
        </c:ser>
        <c:dLbls>
          <c:showLegendKey val="0"/>
          <c:showVal val="0"/>
          <c:showCatName val="0"/>
          <c:showSerName val="0"/>
          <c:showPercent val="0"/>
          <c:showBubbleSize val="0"/>
        </c:dLbls>
        <c:gapWidth val="60"/>
        <c:overlap val="100"/>
        <c:axId val="387041312"/>
        <c:axId val="387042880"/>
      </c:barChart>
      <c:dateAx>
        <c:axId val="387041312"/>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42880"/>
        <c:crosses val="autoZero"/>
        <c:auto val="1"/>
        <c:lblOffset val="100"/>
        <c:baseTimeUnit val="months"/>
      </c:dateAx>
      <c:valAx>
        <c:axId val="387042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Children</a:t>
                </a:r>
              </a:p>
            </c:rich>
          </c:tx>
          <c:layout>
            <c:manualLayout>
              <c:xMode val="edge"/>
              <c:yMode val="edge"/>
              <c:x val="7.0129286376530214E-3"/>
              <c:y val="0.39497495754207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41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6877139557995E-2"/>
          <c:y val="2.2512156887011855E-2"/>
          <c:w val="0.92024084644568027"/>
          <c:h val="0.70596400449943753"/>
        </c:manualLayout>
      </c:layout>
      <c:barChart>
        <c:barDir val="col"/>
        <c:grouping val="stacked"/>
        <c:varyColors val="0"/>
        <c:ser>
          <c:idx val="0"/>
          <c:order val="0"/>
          <c:tx>
            <c:strRef>
              <c:f>'placement center-LH'!$C$13</c:f>
              <c:strCache>
                <c:ptCount val="1"/>
                <c:pt idx="0">
                  <c:v>Under 1 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'placement center-LH'!$A$50:$B$93</c:f>
              <c:multiLvlStrCache>
                <c:ptCount val="44"/>
                <c:lvl>
                  <c:pt idx="0">
                    <c:v>Under 1</c:v>
                  </c:pt>
                  <c:pt idx="1">
                    <c:v>Age 1-5</c:v>
                  </c:pt>
                  <c:pt idx="2">
                    <c:v>Age 6-11</c:v>
                  </c:pt>
                  <c:pt idx="3">
                    <c:v>Age 12-17</c:v>
                  </c:pt>
                  <c:pt idx="5">
                    <c:v>Under 1</c:v>
                  </c:pt>
                  <c:pt idx="6">
                    <c:v>Age 1-5</c:v>
                  </c:pt>
                  <c:pt idx="7">
                    <c:v>Age 6-11</c:v>
                  </c:pt>
                  <c:pt idx="8">
                    <c:v>Age 12-17</c:v>
                  </c:pt>
                  <c:pt idx="10">
                    <c:v>Under 1</c:v>
                  </c:pt>
                  <c:pt idx="11">
                    <c:v>Age 1-5</c:v>
                  </c:pt>
                  <c:pt idx="12">
                    <c:v>Age 6-11</c:v>
                  </c:pt>
                  <c:pt idx="13">
                    <c:v>Age 12-17</c:v>
                  </c:pt>
                  <c:pt idx="15">
                    <c:v>Under 1</c:v>
                  </c:pt>
                  <c:pt idx="16">
                    <c:v>Age 1-5</c:v>
                  </c:pt>
                  <c:pt idx="17">
                    <c:v>Age 6-11</c:v>
                  </c:pt>
                  <c:pt idx="18">
                    <c:v>Age 12-17</c:v>
                  </c:pt>
                  <c:pt idx="20">
                    <c:v>Under 1</c:v>
                  </c:pt>
                  <c:pt idx="21">
                    <c:v>Age 1-5</c:v>
                  </c:pt>
                  <c:pt idx="22">
                    <c:v>Age 6-11</c:v>
                  </c:pt>
                  <c:pt idx="23">
                    <c:v>Age 12-17</c:v>
                  </c:pt>
                  <c:pt idx="25">
                    <c:v>Under 1</c:v>
                  </c:pt>
                  <c:pt idx="26">
                    <c:v>Age 1-5</c:v>
                  </c:pt>
                  <c:pt idx="27">
                    <c:v>Age 6-11</c:v>
                  </c:pt>
                  <c:pt idx="28">
                    <c:v>Age 12-17</c:v>
                  </c:pt>
                  <c:pt idx="30">
                    <c:v>Under 1</c:v>
                  </c:pt>
                  <c:pt idx="31">
                    <c:v>Age 1-5</c:v>
                  </c:pt>
                  <c:pt idx="32">
                    <c:v>Age 6-11</c:v>
                  </c:pt>
                  <c:pt idx="33">
                    <c:v>Age 12-17</c:v>
                  </c:pt>
                  <c:pt idx="35">
                    <c:v>Under 1</c:v>
                  </c:pt>
                  <c:pt idx="36">
                    <c:v>Age 1-5</c:v>
                  </c:pt>
                  <c:pt idx="37">
                    <c:v>Age 6-11</c:v>
                  </c:pt>
                  <c:pt idx="38">
                    <c:v>Age 12-17</c:v>
                  </c:pt>
                  <c:pt idx="40">
                    <c:v>Under 1</c:v>
                  </c:pt>
                  <c:pt idx="41">
                    <c:v>Age 1-5</c:v>
                  </c:pt>
                  <c:pt idx="42">
                    <c:v>Age 6-11</c:v>
                  </c:pt>
                  <c:pt idx="43">
                    <c:v>Age 12-17</c:v>
                  </c:pt>
                </c:lvl>
                <c:lvl>
                  <c:pt idx="0">
                    <c:v>Sep</c:v>
                  </c:pt>
                  <c:pt idx="5">
                    <c:v>Oct</c:v>
                  </c:pt>
                  <c:pt idx="10">
                    <c:v>Nov</c:v>
                  </c:pt>
                  <c:pt idx="15">
                    <c:v>Dec</c:v>
                  </c:pt>
                  <c:pt idx="20">
                    <c:v>Jan 22</c:v>
                  </c:pt>
                  <c:pt idx="25">
                    <c:v>Feb 22</c:v>
                  </c:pt>
                  <c:pt idx="30">
                    <c:v>Mar 22</c:v>
                  </c:pt>
                  <c:pt idx="35">
                    <c:v>Apr 22</c:v>
                  </c:pt>
                  <c:pt idx="40">
                    <c:v>May 22</c:v>
                  </c:pt>
                </c:lvl>
              </c:multiLvlStrCache>
            </c:multiLvlStrRef>
          </c:cat>
          <c:val>
            <c:numRef>
              <c:f>'placement center-LH'!$C$50:$C$93</c:f>
              <c:numCache>
                <c:formatCode>General</c:formatCode>
                <c:ptCount val="44"/>
                <c:pt idx="2">
                  <c:v>1</c:v>
                </c:pt>
                <c:pt idx="6">
                  <c:v>1</c:v>
                </c:pt>
                <c:pt idx="8">
                  <c:v>2</c:v>
                </c:pt>
                <c:pt idx="10">
                  <c:v>1</c:v>
                </c:pt>
                <c:pt idx="15">
                  <c:v>1</c:v>
                </c:pt>
                <c:pt idx="18">
                  <c:v>2</c:v>
                </c:pt>
                <c:pt idx="23">
                  <c:v>1</c:v>
                </c:pt>
                <c:pt idx="32">
                  <c:v>2</c:v>
                </c:pt>
                <c:pt idx="33">
                  <c:v>2</c:v>
                </c:pt>
                <c:pt idx="36">
                  <c:v>2</c:v>
                </c:pt>
                <c:pt idx="37">
                  <c:v>4</c:v>
                </c:pt>
                <c:pt idx="38">
                  <c:v>5</c:v>
                </c:pt>
                <c:pt idx="42">
                  <c:v>2</c:v>
                </c:pt>
              </c:numCache>
            </c:numRef>
          </c:val>
          <c:extLst xmlns:c16r2="http://schemas.microsoft.com/office/drawing/2015/06/chart">
            <c:ext xmlns:c16="http://schemas.microsoft.com/office/drawing/2014/chart" uri="{C3380CC4-5D6E-409C-BE32-E72D297353CC}">
              <c16:uniqueId val="{00000000-6B6E-4E28-8C9E-2C448ED11599}"/>
            </c:ext>
          </c:extLst>
        </c:ser>
        <c:ser>
          <c:idx val="1"/>
          <c:order val="1"/>
          <c:tx>
            <c:strRef>
              <c:f>'placement center-LH'!$D$13</c:f>
              <c:strCache>
                <c:ptCount val="1"/>
                <c:pt idx="0">
                  <c:v>1-2 days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'placement center-LH'!$A$50:$B$93</c:f>
              <c:multiLvlStrCache>
                <c:ptCount val="44"/>
                <c:lvl>
                  <c:pt idx="0">
                    <c:v>Under 1</c:v>
                  </c:pt>
                  <c:pt idx="1">
                    <c:v>Age 1-5</c:v>
                  </c:pt>
                  <c:pt idx="2">
                    <c:v>Age 6-11</c:v>
                  </c:pt>
                  <c:pt idx="3">
                    <c:v>Age 12-17</c:v>
                  </c:pt>
                  <c:pt idx="5">
                    <c:v>Under 1</c:v>
                  </c:pt>
                  <c:pt idx="6">
                    <c:v>Age 1-5</c:v>
                  </c:pt>
                  <c:pt idx="7">
                    <c:v>Age 6-11</c:v>
                  </c:pt>
                  <c:pt idx="8">
                    <c:v>Age 12-17</c:v>
                  </c:pt>
                  <c:pt idx="10">
                    <c:v>Under 1</c:v>
                  </c:pt>
                  <c:pt idx="11">
                    <c:v>Age 1-5</c:v>
                  </c:pt>
                  <c:pt idx="12">
                    <c:v>Age 6-11</c:v>
                  </c:pt>
                  <c:pt idx="13">
                    <c:v>Age 12-17</c:v>
                  </c:pt>
                  <c:pt idx="15">
                    <c:v>Under 1</c:v>
                  </c:pt>
                  <c:pt idx="16">
                    <c:v>Age 1-5</c:v>
                  </c:pt>
                  <c:pt idx="17">
                    <c:v>Age 6-11</c:v>
                  </c:pt>
                  <c:pt idx="18">
                    <c:v>Age 12-17</c:v>
                  </c:pt>
                  <c:pt idx="20">
                    <c:v>Under 1</c:v>
                  </c:pt>
                  <c:pt idx="21">
                    <c:v>Age 1-5</c:v>
                  </c:pt>
                  <c:pt idx="22">
                    <c:v>Age 6-11</c:v>
                  </c:pt>
                  <c:pt idx="23">
                    <c:v>Age 12-17</c:v>
                  </c:pt>
                  <c:pt idx="25">
                    <c:v>Under 1</c:v>
                  </c:pt>
                  <c:pt idx="26">
                    <c:v>Age 1-5</c:v>
                  </c:pt>
                  <c:pt idx="27">
                    <c:v>Age 6-11</c:v>
                  </c:pt>
                  <c:pt idx="28">
                    <c:v>Age 12-17</c:v>
                  </c:pt>
                  <c:pt idx="30">
                    <c:v>Under 1</c:v>
                  </c:pt>
                  <c:pt idx="31">
                    <c:v>Age 1-5</c:v>
                  </c:pt>
                  <c:pt idx="32">
                    <c:v>Age 6-11</c:v>
                  </c:pt>
                  <c:pt idx="33">
                    <c:v>Age 12-17</c:v>
                  </c:pt>
                  <c:pt idx="35">
                    <c:v>Under 1</c:v>
                  </c:pt>
                  <c:pt idx="36">
                    <c:v>Age 1-5</c:v>
                  </c:pt>
                  <c:pt idx="37">
                    <c:v>Age 6-11</c:v>
                  </c:pt>
                  <c:pt idx="38">
                    <c:v>Age 12-17</c:v>
                  </c:pt>
                  <c:pt idx="40">
                    <c:v>Under 1</c:v>
                  </c:pt>
                  <c:pt idx="41">
                    <c:v>Age 1-5</c:v>
                  </c:pt>
                  <c:pt idx="42">
                    <c:v>Age 6-11</c:v>
                  </c:pt>
                  <c:pt idx="43">
                    <c:v>Age 12-17</c:v>
                  </c:pt>
                </c:lvl>
                <c:lvl>
                  <c:pt idx="0">
                    <c:v>Sep</c:v>
                  </c:pt>
                  <c:pt idx="5">
                    <c:v>Oct</c:v>
                  </c:pt>
                  <c:pt idx="10">
                    <c:v>Nov</c:v>
                  </c:pt>
                  <c:pt idx="15">
                    <c:v>Dec</c:v>
                  </c:pt>
                  <c:pt idx="20">
                    <c:v>Jan 22</c:v>
                  </c:pt>
                  <c:pt idx="25">
                    <c:v>Feb 22</c:v>
                  </c:pt>
                  <c:pt idx="30">
                    <c:v>Mar 22</c:v>
                  </c:pt>
                  <c:pt idx="35">
                    <c:v>Apr 22</c:v>
                  </c:pt>
                  <c:pt idx="40">
                    <c:v>May 22</c:v>
                  </c:pt>
                </c:lvl>
              </c:multiLvlStrCache>
            </c:multiLvlStrRef>
          </c:cat>
          <c:val>
            <c:numRef>
              <c:f>'placement center-LH'!$D$50:$D$93</c:f>
              <c:numCache>
                <c:formatCode>General</c:formatCode>
                <c:ptCount val="44"/>
                <c:pt idx="0">
                  <c:v>15</c:v>
                </c:pt>
                <c:pt idx="1">
                  <c:v>42</c:v>
                </c:pt>
                <c:pt idx="2">
                  <c:v>43</c:v>
                </c:pt>
                <c:pt idx="3">
                  <c:v>80</c:v>
                </c:pt>
                <c:pt idx="5">
                  <c:v>16</c:v>
                </c:pt>
                <c:pt idx="6">
                  <c:v>29</c:v>
                </c:pt>
                <c:pt idx="7">
                  <c:v>21</c:v>
                </c:pt>
                <c:pt idx="8">
                  <c:v>39</c:v>
                </c:pt>
                <c:pt idx="10">
                  <c:v>8</c:v>
                </c:pt>
                <c:pt idx="11">
                  <c:v>46</c:v>
                </c:pt>
                <c:pt idx="12">
                  <c:v>40</c:v>
                </c:pt>
                <c:pt idx="13">
                  <c:v>64</c:v>
                </c:pt>
                <c:pt idx="15">
                  <c:v>5</c:v>
                </c:pt>
                <c:pt idx="16">
                  <c:v>12</c:v>
                </c:pt>
                <c:pt idx="17">
                  <c:v>9</c:v>
                </c:pt>
                <c:pt idx="18">
                  <c:v>40</c:v>
                </c:pt>
                <c:pt idx="20">
                  <c:v>5</c:v>
                </c:pt>
                <c:pt idx="21">
                  <c:v>27</c:v>
                </c:pt>
                <c:pt idx="22">
                  <c:v>27</c:v>
                </c:pt>
                <c:pt idx="23">
                  <c:v>58</c:v>
                </c:pt>
                <c:pt idx="25">
                  <c:v>1</c:v>
                </c:pt>
                <c:pt idx="26">
                  <c:v>40</c:v>
                </c:pt>
                <c:pt idx="27">
                  <c:v>30</c:v>
                </c:pt>
                <c:pt idx="28">
                  <c:v>51</c:v>
                </c:pt>
                <c:pt idx="30">
                  <c:v>6</c:v>
                </c:pt>
                <c:pt idx="31">
                  <c:v>34</c:v>
                </c:pt>
                <c:pt idx="32">
                  <c:v>36</c:v>
                </c:pt>
                <c:pt idx="33">
                  <c:v>68</c:v>
                </c:pt>
                <c:pt idx="35">
                  <c:v>5</c:v>
                </c:pt>
                <c:pt idx="36">
                  <c:v>26</c:v>
                </c:pt>
                <c:pt idx="37">
                  <c:v>28</c:v>
                </c:pt>
                <c:pt idx="38">
                  <c:v>60</c:v>
                </c:pt>
                <c:pt idx="40">
                  <c:v>1</c:v>
                </c:pt>
                <c:pt idx="41">
                  <c:v>6</c:v>
                </c:pt>
                <c:pt idx="42">
                  <c:v>8</c:v>
                </c:pt>
                <c:pt idx="43">
                  <c:v>7</c:v>
                </c:pt>
              </c:numCache>
            </c:numRef>
          </c:val>
          <c:extLst xmlns:c16r2="http://schemas.microsoft.com/office/drawing/2015/06/chart">
            <c:ext xmlns:c16="http://schemas.microsoft.com/office/drawing/2014/chart" uri="{C3380CC4-5D6E-409C-BE32-E72D297353CC}">
              <c16:uniqueId val="{00000001-6B6E-4E28-8C9E-2C448ED11599}"/>
            </c:ext>
          </c:extLst>
        </c:ser>
        <c:ser>
          <c:idx val="2"/>
          <c:order val="2"/>
          <c:tx>
            <c:strRef>
              <c:f>'placement center-LH'!$E$13</c:f>
              <c:strCache>
                <c:ptCount val="1"/>
                <c:pt idx="0">
                  <c:v>3-7 days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'placement center-LH'!$A$50:$B$93</c:f>
              <c:multiLvlStrCache>
                <c:ptCount val="44"/>
                <c:lvl>
                  <c:pt idx="0">
                    <c:v>Under 1</c:v>
                  </c:pt>
                  <c:pt idx="1">
                    <c:v>Age 1-5</c:v>
                  </c:pt>
                  <c:pt idx="2">
                    <c:v>Age 6-11</c:v>
                  </c:pt>
                  <c:pt idx="3">
                    <c:v>Age 12-17</c:v>
                  </c:pt>
                  <c:pt idx="5">
                    <c:v>Under 1</c:v>
                  </c:pt>
                  <c:pt idx="6">
                    <c:v>Age 1-5</c:v>
                  </c:pt>
                  <c:pt idx="7">
                    <c:v>Age 6-11</c:v>
                  </c:pt>
                  <c:pt idx="8">
                    <c:v>Age 12-17</c:v>
                  </c:pt>
                  <c:pt idx="10">
                    <c:v>Under 1</c:v>
                  </c:pt>
                  <c:pt idx="11">
                    <c:v>Age 1-5</c:v>
                  </c:pt>
                  <c:pt idx="12">
                    <c:v>Age 6-11</c:v>
                  </c:pt>
                  <c:pt idx="13">
                    <c:v>Age 12-17</c:v>
                  </c:pt>
                  <c:pt idx="15">
                    <c:v>Under 1</c:v>
                  </c:pt>
                  <c:pt idx="16">
                    <c:v>Age 1-5</c:v>
                  </c:pt>
                  <c:pt idx="17">
                    <c:v>Age 6-11</c:v>
                  </c:pt>
                  <c:pt idx="18">
                    <c:v>Age 12-17</c:v>
                  </c:pt>
                  <c:pt idx="20">
                    <c:v>Under 1</c:v>
                  </c:pt>
                  <c:pt idx="21">
                    <c:v>Age 1-5</c:v>
                  </c:pt>
                  <c:pt idx="22">
                    <c:v>Age 6-11</c:v>
                  </c:pt>
                  <c:pt idx="23">
                    <c:v>Age 12-17</c:v>
                  </c:pt>
                  <c:pt idx="25">
                    <c:v>Under 1</c:v>
                  </c:pt>
                  <c:pt idx="26">
                    <c:v>Age 1-5</c:v>
                  </c:pt>
                  <c:pt idx="27">
                    <c:v>Age 6-11</c:v>
                  </c:pt>
                  <c:pt idx="28">
                    <c:v>Age 12-17</c:v>
                  </c:pt>
                  <c:pt idx="30">
                    <c:v>Under 1</c:v>
                  </c:pt>
                  <c:pt idx="31">
                    <c:v>Age 1-5</c:v>
                  </c:pt>
                  <c:pt idx="32">
                    <c:v>Age 6-11</c:v>
                  </c:pt>
                  <c:pt idx="33">
                    <c:v>Age 12-17</c:v>
                  </c:pt>
                  <c:pt idx="35">
                    <c:v>Under 1</c:v>
                  </c:pt>
                  <c:pt idx="36">
                    <c:v>Age 1-5</c:v>
                  </c:pt>
                  <c:pt idx="37">
                    <c:v>Age 6-11</c:v>
                  </c:pt>
                  <c:pt idx="38">
                    <c:v>Age 12-17</c:v>
                  </c:pt>
                  <c:pt idx="40">
                    <c:v>Under 1</c:v>
                  </c:pt>
                  <c:pt idx="41">
                    <c:v>Age 1-5</c:v>
                  </c:pt>
                  <c:pt idx="42">
                    <c:v>Age 6-11</c:v>
                  </c:pt>
                  <c:pt idx="43">
                    <c:v>Age 12-17</c:v>
                  </c:pt>
                </c:lvl>
                <c:lvl>
                  <c:pt idx="0">
                    <c:v>Sep</c:v>
                  </c:pt>
                  <c:pt idx="5">
                    <c:v>Oct</c:v>
                  </c:pt>
                  <c:pt idx="10">
                    <c:v>Nov</c:v>
                  </c:pt>
                  <c:pt idx="15">
                    <c:v>Dec</c:v>
                  </c:pt>
                  <c:pt idx="20">
                    <c:v>Jan 22</c:v>
                  </c:pt>
                  <c:pt idx="25">
                    <c:v>Feb 22</c:v>
                  </c:pt>
                  <c:pt idx="30">
                    <c:v>Mar 22</c:v>
                  </c:pt>
                  <c:pt idx="35">
                    <c:v>Apr 22</c:v>
                  </c:pt>
                  <c:pt idx="40">
                    <c:v>May 22</c:v>
                  </c:pt>
                </c:lvl>
              </c:multiLvlStrCache>
            </c:multiLvlStrRef>
          </c:cat>
          <c:val>
            <c:numRef>
              <c:f>'placement center-LH'!$E$50:$E$93</c:f>
              <c:numCache>
                <c:formatCode>General</c:formatCode>
                <c:ptCount val="44"/>
                <c:pt idx="0">
                  <c:v>5</c:v>
                </c:pt>
                <c:pt idx="1">
                  <c:v>21</c:v>
                </c:pt>
                <c:pt idx="2">
                  <c:v>27</c:v>
                </c:pt>
                <c:pt idx="3">
                  <c:v>25</c:v>
                </c:pt>
                <c:pt idx="5">
                  <c:v>2</c:v>
                </c:pt>
                <c:pt idx="6">
                  <c:v>13</c:v>
                </c:pt>
                <c:pt idx="7">
                  <c:v>10</c:v>
                </c:pt>
                <c:pt idx="8">
                  <c:v>13</c:v>
                </c:pt>
                <c:pt idx="10">
                  <c:v>2</c:v>
                </c:pt>
                <c:pt idx="11">
                  <c:v>11</c:v>
                </c:pt>
                <c:pt idx="12">
                  <c:v>13</c:v>
                </c:pt>
                <c:pt idx="13">
                  <c:v>16</c:v>
                </c:pt>
                <c:pt idx="16">
                  <c:v>12</c:v>
                </c:pt>
                <c:pt idx="17">
                  <c:v>9</c:v>
                </c:pt>
                <c:pt idx="18">
                  <c:v>8</c:v>
                </c:pt>
                <c:pt idx="20">
                  <c:v>2</c:v>
                </c:pt>
                <c:pt idx="21">
                  <c:v>16</c:v>
                </c:pt>
                <c:pt idx="22">
                  <c:v>3</c:v>
                </c:pt>
                <c:pt idx="23">
                  <c:v>16</c:v>
                </c:pt>
                <c:pt idx="25">
                  <c:v>1</c:v>
                </c:pt>
                <c:pt idx="26">
                  <c:v>17</c:v>
                </c:pt>
                <c:pt idx="27">
                  <c:v>14</c:v>
                </c:pt>
                <c:pt idx="28">
                  <c:v>26</c:v>
                </c:pt>
                <c:pt idx="31">
                  <c:v>22</c:v>
                </c:pt>
                <c:pt idx="32">
                  <c:v>17</c:v>
                </c:pt>
                <c:pt idx="33">
                  <c:v>25</c:v>
                </c:pt>
                <c:pt idx="36">
                  <c:v>19</c:v>
                </c:pt>
                <c:pt idx="37">
                  <c:v>8</c:v>
                </c:pt>
                <c:pt idx="38">
                  <c:v>32</c:v>
                </c:pt>
                <c:pt idx="43">
                  <c:v>1</c:v>
                </c:pt>
              </c:numCache>
            </c:numRef>
          </c:val>
          <c:extLst xmlns:c16r2="http://schemas.microsoft.com/office/drawing/2015/06/chart">
            <c:ext xmlns:c16="http://schemas.microsoft.com/office/drawing/2014/chart" uri="{C3380CC4-5D6E-409C-BE32-E72D297353CC}">
              <c16:uniqueId val="{00000002-6B6E-4E28-8C9E-2C448ED11599}"/>
            </c:ext>
          </c:extLst>
        </c:ser>
        <c:ser>
          <c:idx val="3"/>
          <c:order val="3"/>
          <c:tx>
            <c:strRef>
              <c:f>'placement center-LH'!$F$13</c:f>
              <c:strCache>
                <c:ptCount val="1"/>
                <c:pt idx="0">
                  <c:v>over 7 days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'placement center-LH'!$A$50:$B$93</c:f>
              <c:multiLvlStrCache>
                <c:ptCount val="44"/>
                <c:lvl>
                  <c:pt idx="0">
                    <c:v>Under 1</c:v>
                  </c:pt>
                  <c:pt idx="1">
                    <c:v>Age 1-5</c:v>
                  </c:pt>
                  <c:pt idx="2">
                    <c:v>Age 6-11</c:v>
                  </c:pt>
                  <c:pt idx="3">
                    <c:v>Age 12-17</c:v>
                  </c:pt>
                  <c:pt idx="5">
                    <c:v>Under 1</c:v>
                  </c:pt>
                  <c:pt idx="6">
                    <c:v>Age 1-5</c:v>
                  </c:pt>
                  <c:pt idx="7">
                    <c:v>Age 6-11</c:v>
                  </c:pt>
                  <c:pt idx="8">
                    <c:v>Age 12-17</c:v>
                  </c:pt>
                  <c:pt idx="10">
                    <c:v>Under 1</c:v>
                  </c:pt>
                  <c:pt idx="11">
                    <c:v>Age 1-5</c:v>
                  </c:pt>
                  <c:pt idx="12">
                    <c:v>Age 6-11</c:v>
                  </c:pt>
                  <c:pt idx="13">
                    <c:v>Age 12-17</c:v>
                  </c:pt>
                  <c:pt idx="15">
                    <c:v>Under 1</c:v>
                  </c:pt>
                  <c:pt idx="16">
                    <c:v>Age 1-5</c:v>
                  </c:pt>
                  <c:pt idx="17">
                    <c:v>Age 6-11</c:v>
                  </c:pt>
                  <c:pt idx="18">
                    <c:v>Age 12-17</c:v>
                  </c:pt>
                  <c:pt idx="20">
                    <c:v>Under 1</c:v>
                  </c:pt>
                  <c:pt idx="21">
                    <c:v>Age 1-5</c:v>
                  </c:pt>
                  <c:pt idx="22">
                    <c:v>Age 6-11</c:v>
                  </c:pt>
                  <c:pt idx="23">
                    <c:v>Age 12-17</c:v>
                  </c:pt>
                  <c:pt idx="25">
                    <c:v>Under 1</c:v>
                  </c:pt>
                  <c:pt idx="26">
                    <c:v>Age 1-5</c:v>
                  </c:pt>
                  <c:pt idx="27">
                    <c:v>Age 6-11</c:v>
                  </c:pt>
                  <c:pt idx="28">
                    <c:v>Age 12-17</c:v>
                  </c:pt>
                  <c:pt idx="30">
                    <c:v>Under 1</c:v>
                  </c:pt>
                  <c:pt idx="31">
                    <c:v>Age 1-5</c:v>
                  </c:pt>
                  <c:pt idx="32">
                    <c:v>Age 6-11</c:v>
                  </c:pt>
                  <c:pt idx="33">
                    <c:v>Age 12-17</c:v>
                  </c:pt>
                  <c:pt idx="35">
                    <c:v>Under 1</c:v>
                  </c:pt>
                  <c:pt idx="36">
                    <c:v>Age 1-5</c:v>
                  </c:pt>
                  <c:pt idx="37">
                    <c:v>Age 6-11</c:v>
                  </c:pt>
                  <c:pt idx="38">
                    <c:v>Age 12-17</c:v>
                  </c:pt>
                  <c:pt idx="40">
                    <c:v>Under 1</c:v>
                  </c:pt>
                  <c:pt idx="41">
                    <c:v>Age 1-5</c:v>
                  </c:pt>
                  <c:pt idx="42">
                    <c:v>Age 6-11</c:v>
                  </c:pt>
                  <c:pt idx="43">
                    <c:v>Age 12-17</c:v>
                  </c:pt>
                </c:lvl>
                <c:lvl>
                  <c:pt idx="0">
                    <c:v>Sep</c:v>
                  </c:pt>
                  <c:pt idx="5">
                    <c:v>Oct</c:v>
                  </c:pt>
                  <c:pt idx="10">
                    <c:v>Nov</c:v>
                  </c:pt>
                  <c:pt idx="15">
                    <c:v>Dec</c:v>
                  </c:pt>
                  <c:pt idx="20">
                    <c:v>Jan 22</c:v>
                  </c:pt>
                  <c:pt idx="25">
                    <c:v>Feb 22</c:v>
                  </c:pt>
                  <c:pt idx="30">
                    <c:v>Mar 22</c:v>
                  </c:pt>
                  <c:pt idx="35">
                    <c:v>Apr 22</c:v>
                  </c:pt>
                  <c:pt idx="40">
                    <c:v>May 22</c:v>
                  </c:pt>
                </c:lvl>
              </c:multiLvlStrCache>
            </c:multiLvlStrRef>
          </c:cat>
          <c:val>
            <c:numRef>
              <c:f>'placement center-LH'!$F$50:$F$93</c:f>
              <c:numCache>
                <c:formatCode>General</c:formatCode>
                <c:ptCount val="44"/>
                <c:pt idx="0">
                  <c:v>4</c:v>
                </c:pt>
                <c:pt idx="1">
                  <c:v>16</c:v>
                </c:pt>
                <c:pt idx="2">
                  <c:v>1</c:v>
                </c:pt>
                <c:pt idx="3">
                  <c:v>1</c:v>
                </c:pt>
                <c:pt idx="6">
                  <c:v>3</c:v>
                </c:pt>
                <c:pt idx="7">
                  <c:v>2</c:v>
                </c:pt>
                <c:pt idx="11">
                  <c:v>3</c:v>
                </c:pt>
                <c:pt idx="12">
                  <c:v>3</c:v>
                </c:pt>
                <c:pt idx="13">
                  <c:v>1</c:v>
                </c:pt>
                <c:pt idx="21">
                  <c:v>1</c:v>
                </c:pt>
                <c:pt idx="22">
                  <c:v>3</c:v>
                </c:pt>
                <c:pt idx="23">
                  <c:v>5</c:v>
                </c:pt>
                <c:pt idx="26">
                  <c:v>1</c:v>
                </c:pt>
                <c:pt idx="27">
                  <c:v>1</c:v>
                </c:pt>
                <c:pt idx="28">
                  <c:v>6</c:v>
                </c:pt>
                <c:pt idx="31">
                  <c:v>2</c:v>
                </c:pt>
                <c:pt idx="33">
                  <c:v>3</c:v>
                </c:pt>
                <c:pt idx="36">
                  <c:v>4</c:v>
                </c:pt>
                <c:pt idx="37">
                  <c:v>4</c:v>
                </c:pt>
                <c:pt idx="38">
                  <c:v>1</c:v>
                </c:pt>
              </c:numCache>
            </c:numRef>
          </c:val>
          <c:extLst xmlns:c16r2="http://schemas.microsoft.com/office/drawing/2015/06/chart">
            <c:ext xmlns:c16="http://schemas.microsoft.com/office/drawing/2014/chart" uri="{C3380CC4-5D6E-409C-BE32-E72D297353CC}">
              <c16:uniqueId val="{00000003-6B6E-4E28-8C9E-2C448ED11599}"/>
            </c:ext>
          </c:extLst>
        </c:ser>
        <c:dLbls>
          <c:dLblPos val="ctr"/>
          <c:showLegendKey val="0"/>
          <c:showVal val="1"/>
          <c:showCatName val="0"/>
          <c:showSerName val="0"/>
          <c:showPercent val="0"/>
          <c:showBubbleSize val="0"/>
        </c:dLbls>
        <c:gapWidth val="50"/>
        <c:overlap val="100"/>
        <c:axId val="387040920"/>
        <c:axId val="387041704"/>
        <c:extLst xmlns:c16r2="http://schemas.microsoft.com/office/drawing/2015/06/chart">
          <c:ext xmlns:c15="http://schemas.microsoft.com/office/drawing/2012/chart" uri="{02D57815-91ED-43cb-92C2-25804820EDAC}">
            <c15:filteredBarSeries>
              <c15:ser>
                <c:idx val="4"/>
                <c:order val="4"/>
                <c:tx>
                  <c:strRef>
                    <c:extLst xmlns:c16r2="http://schemas.microsoft.com/office/drawing/2015/06/chart">
                      <c:ext uri="{02D57815-91ED-43cb-92C2-25804820EDAC}">
                        <c15:formulaRef>
                          <c15:sqref>'placement center-LH'!$G$13</c15:sqref>
                        </c15:formulaRef>
                      </c:ext>
                    </c:extLst>
                    <c:strCache>
                      <c:ptCount val="1"/>
                      <c:pt idx="0">
                        <c:v>Grand Total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'placement center-LH'!$A$50:$B$93</c15:sqref>
                        </c15:formulaRef>
                      </c:ext>
                    </c:extLst>
                    <c:multiLvlStrCache>
                      <c:ptCount val="44"/>
                      <c:lvl>
                        <c:pt idx="0">
                          <c:v>Under 1</c:v>
                        </c:pt>
                        <c:pt idx="1">
                          <c:v>Age 1-5</c:v>
                        </c:pt>
                        <c:pt idx="2">
                          <c:v>Age 6-11</c:v>
                        </c:pt>
                        <c:pt idx="3">
                          <c:v>Age 12-17</c:v>
                        </c:pt>
                        <c:pt idx="5">
                          <c:v>Under 1</c:v>
                        </c:pt>
                        <c:pt idx="6">
                          <c:v>Age 1-5</c:v>
                        </c:pt>
                        <c:pt idx="7">
                          <c:v>Age 6-11</c:v>
                        </c:pt>
                        <c:pt idx="8">
                          <c:v>Age 12-17</c:v>
                        </c:pt>
                        <c:pt idx="10">
                          <c:v>Under 1</c:v>
                        </c:pt>
                        <c:pt idx="11">
                          <c:v>Age 1-5</c:v>
                        </c:pt>
                        <c:pt idx="12">
                          <c:v>Age 6-11</c:v>
                        </c:pt>
                        <c:pt idx="13">
                          <c:v>Age 12-17</c:v>
                        </c:pt>
                        <c:pt idx="15">
                          <c:v>Under 1</c:v>
                        </c:pt>
                        <c:pt idx="16">
                          <c:v>Age 1-5</c:v>
                        </c:pt>
                        <c:pt idx="17">
                          <c:v>Age 6-11</c:v>
                        </c:pt>
                        <c:pt idx="18">
                          <c:v>Age 12-17</c:v>
                        </c:pt>
                        <c:pt idx="20">
                          <c:v>Under 1</c:v>
                        </c:pt>
                        <c:pt idx="21">
                          <c:v>Age 1-5</c:v>
                        </c:pt>
                        <c:pt idx="22">
                          <c:v>Age 6-11</c:v>
                        </c:pt>
                        <c:pt idx="23">
                          <c:v>Age 12-17</c:v>
                        </c:pt>
                        <c:pt idx="25">
                          <c:v>Under 1</c:v>
                        </c:pt>
                        <c:pt idx="26">
                          <c:v>Age 1-5</c:v>
                        </c:pt>
                        <c:pt idx="27">
                          <c:v>Age 6-11</c:v>
                        </c:pt>
                        <c:pt idx="28">
                          <c:v>Age 12-17</c:v>
                        </c:pt>
                        <c:pt idx="30">
                          <c:v>Under 1</c:v>
                        </c:pt>
                        <c:pt idx="31">
                          <c:v>Age 1-5</c:v>
                        </c:pt>
                        <c:pt idx="32">
                          <c:v>Age 6-11</c:v>
                        </c:pt>
                        <c:pt idx="33">
                          <c:v>Age 12-17</c:v>
                        </c:pt>
                        <c:pt idx="35">
                          <c:v>Under 1</c:v>
                        </c:pt>
                        <c:pt idx="36">
                          <c:v>Age 1-5</c:v>
                        </c:pt>
                        <c:pt idx="37">
                          <c:v>Age 6-11</c:v>
                        </c:pt>
                        <c:pt idx="38">
                          <c:v>Age 12-17</c:v>
                        </c:pt>
                        <c:pt idx="40">
                          <c:v>Under 1</c:v>
                        </c:pt>
                        <c:pt idx="41">
                          <c:v>Age 1-5</c:v>
                        </c:pt>
                        <c:pt idx="42">
                          <c:v>Age 6-11</c:v>
                        </c:pt>
                        <c:pt idx="43">
                          <c:v>Age 12-17</c:v>
                        </c:pt>
                      </c:lvl>
                      <c:lvl>
                        <c:pt idx="0">
                          <c:v>Sep</c:v>
                        </c:pt>
                        <c:pt idx="5">
                          <c:v>Oct</c:v>
                        </c:pt>
                        <c:pt idx="10">
                          <c:v>Nov</c:v>
                        </c:pt>
                        <c:pt idx="15">
                          <c:v>Dec</c:v>
                        </c:pt>
                        <c:pt idx="20">
                          <c:v>Jan 22</c:v>
                        </c:pt>
                        <c:pt idx="25">
                          <c:v>Feb 22</c:v>
                        </c:pt>
                        <c:pt idx="30">
                          <c:v>Mar 22</c:v>
                        </c:pt>
                        <c:pt idx="35">
                          <c:v>Apr 22</c:v>
                        </c:pt>
                        <c:pt idx="40">
                          <c:v>May 22</c:v>
                        </c:pt>
                      </c:lvl>
                    </c:multiLvlStrCache>
                  </c:multiLvlStrRef>
                </c:cat>
                <c:val>
                  <c:numRef>
                    <c:extLst xmlns:c16r2="http://schemas.microsoft.com/office/drawing/2015/06/chart">
                      <c:ext uri="{02D57815-91ED-43cb-92C2-25804820EDAC}">
                        <c15:formulaRef>
                          <c15:sqref>'placement center-LH'!$G$50:$G$93</c15:sqref>
                        </c15:formulaRef>
                      </c:ext>
                    </c:extLst>
                    <c:numCache>
                      <c:formatCode>General</c:formatCode>
                      <c:ptCount val="44"/>
                      <c:pt idx="0">
                        <c:v>24</c:v>
                      </c:pt>
                      <c:pt idx="1">
                        <c:v>79</c:v>
                      </c:pt>
                      <c:pt idx="2">
                        <c:v>72</c:v>
                      </c:pt>
                      <c:pt idx="3">
                        <c:v>106</c:v>
                      </c:pt>
                      <c:pt idx="5">
                        <c:v>18</c:v>
                      </c:pt>
                      <c:pt idx="6">
                        <c:v>46</c:v>
                      </c:pt>
                      <c:pt idx="7">
                        <c:v>33</c:v>
                      </c:pt>
                      <c:pt idx="8">
                        <c:v>54</c:v>
                      </c:pt>
                      <c:pt idx="10">
                        <c:v>11</c:v>
                      </c:pt>
                      <c:pt idx="11">
                        <c:v>60</c:v>
                      </c:pt>
                      <c:pt idx="12">
                        <c:v>56</c:v>
                      </c:pt>
                      <c:pt idx="13">
                        <c:v>81</c:v>
                      </c:pt>
                      <c:pt idx="15">
                        <c:v>6</c:v>
                      </c:pt>
                      <c:pt idx="16">
                        <c:v>24</c:v>
                      </c:pt>
                      <c:pt idx="17">
                        <c:v>18</c:v>
                      </c:pt>
                      <c:pt idx="18">
                        <c:v>50</c:v>
                      </c:pt>
                      <c:pt idx="20">
                        <c:v>7</c:v>
                      </c:pt>
                      <c:pt idx="21">
                        <c:v>44</c:v>
                      </c:pt>
                      <c:pt idx="22">
                        <c:v>33</c:v>
                      </c:pt>
                      <c:pt idx="23">
                        <c:v>80</c:v>
                      </c:pt>
                      <c:pt idx="25">
                        <c:v>2</c:v>
                      </c:pt>
                      <c:pt idx="26">
                        <c:v>58</c:v>
                      </c:pt>
                      <c:pt idx="27">
                        <c:v>45</c:v>
                      </c:pt>
                      <c:pt idx="28">
                        <c:v>83</c:v>
                      </c:pt>
                      <c:pt idx="30">
                        <c:v>6</c:v>
                      </c:pt>
                      <c:pt idx="31">
                        <c:v>58</c:v>
                      </c:pt>
                      <c:pt idx="32">
                        <c:v>55</c:v>
                      </c:pt>
                      <c:pt idx="33">
                        <c:v>98</c:v>
                      </c:pt>
                      <c:pt idx="35">
                        <c:v>5</c:v>
                      </c:pt>
                      <c:pt idx="36">
                        <c:v>51</c:v>
                      </c:pt>
                      <c:pt idx="37">
                        <c:v>44</c:v>
                      </c:pt>
                      <c:pt idx="38">
                        <c:v>98</c:v>
                      </c:pt>
                      <c:pt idx="40">
                        <c:v>1</c:v>
                      </c:pt>
                      <c:pt idx="41">
                        <c:v>6</c:v>
                      </c:pt>
                      <c:pt idx="42">
                        <c:v>10</c:v>
                      </c:pt>
                      <c:pt idx="43">
                        <c:v>8</c:v>
                      </c:pt>
                    </c:numCache>
                  </c:numRef>
                </c:val>
                <c:extLst xmlns:c16r2="http://schemas.microsoft.com/office/drawing/2015/06/chart">
                  <c:ext xmlns:c16="http://schemas.microsoft.com/office/drawing/2014/chart" uri="{C3380CC4-5D6E-409C-BE32-E72D297353CC}">
                    <c16:uniqueId val="{00000004-6B6E-4E28-8C9E-2C448ED11599}"/>
                  </c:ext>
                </c:extLst>
              </c15:ser>
            </c15:filteredBarSeries>
          </c:ext>
        </c:extLst>
      </c:barChart>
      <c:catAx>
        <c:axId val="387040920"/>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41704"/>
        <c:crosses val="autoZero"/>
        <c:auto val="1"/>
        <c:lblAlgn val="ctr"/>
        <c:lblOffset val="100"/>
        <c:noMultiLvlLbl val="0"/>
      </c:catAx>
      <c:valAx>
        <c:axId val="387041704"/>
        <c:scaling>
          <c:orientation val="minMax"/>
        </c:scaling>
        <c:delete val="0"/>
        <c:axPos val="l"/>
        <c:majorGridlines>
          <c:spPr>
            <a:ln w="317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 of Children</a:t>
                </a:r>
              </a:p>
            </c:rich>
          </c:tx>
          <c:layout>
            <c:manualLayout>
              <c:xMode val="edge"/>
              <c:yMode val="edge"/>
              <c:x val="1.0853788404182347E-2"/>
              <c:y val="0.393306073802488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40920"/>
        <c:crosses val="autoZero"/>
        <c:crossBetween val="between"/>
      </c:valAx>
      <c:spPr>
        <a:noFill/>
        <a:ln>
          <a:noFill/>
        </a:ln>
        <a:effectLst/>
      </c:spPr>
    </c:plotArea>
    <c:legend>
      <c:legendPos val="b"/>
      <c:layout>
        <c:manualLayout>
          <c:xMode val="edge"/>
          <c:yMode val="edge"/>
          <c:x val="0.30904691998245981"/>
          <c:y val="0.94458737634343315"/>
          <c:w val="0.35091334769594479"/>
          <c:h val="3.728436354969779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999603023618197E-2"/>
          <c:y val="3.6650242282174915E-2"/>
          <c:w val="0.9461423287998092"/>
          <c:h val="0.76305284102772164"/>
        </c:manualLayout>
      </c:layout>
      <c:barChart>
        <c:barDir val="col"/>
        <c:grouping val="stacked"/>
        <c:varyColors val="0"/>
        <c:ser>
          <c:idx val="0"/>
          <c:order val="0"/>
          <c:tx>
            <c:strRef>
              <c:f>'Director''s Board Staffing #''s'!$A$13</c:f>
              <c:strCache>
                <c:ptCount val="1"/>
                <c:pt idx="0">
                  <c:v>Filled Program Managers</c:v>
                </c:pt>
              </c:strCache>
            </c:strRef>
          </c:tx>
          <c:spPr>
            <a:solidFill>
              <a:schemeClr val="accent1"/>
            </a:solidFill>
            <a:ln>
              <a:noFill/>
            </a:ln>
            <a:effectLst/>
          </c:spPr>
          <c:invertIfNegative val="0"/>
          <c:dLbls>
            <c:spPr>
              <a:noFill/>
              <a:ln w="12700">
                <a:solidFill>
                  <a:schemeClr val="tx1"/>
                </a:solidFill>
              </a:ln>
              <a:effectLst>
                <a:glow rad="101600">
                  <a:schemeClr val="accent3">
                    <a:satMod val="175000"/>
                    <a:alpha val="40000"/>
                  </a:schemeClr>
                </a:glow>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#''s'!$AM$12:$AY$12</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#''s'!$AM$13:$AY$13</c:f>
              <c:numCache>
                <c:formatCode>General</c:formatCode>
                <c:ptCount val="13"/>
                <c:pt idx="0">
                  <c:v>38</c:v>
                </c:pt>
                <c:pt idx="1">
                  <c:v>38</c:v>
                </c:pt>
                <c:pt idx="2">
                  <c:v>36</c:v>
                </c:pt>
                <c:pt idx="3">
                  <c:v>39</c:v>
                </c:pt>
                <c:pt idx="4">
                  <c:v>39</c:v>
                </c:pt>
                <c:pt idx="5">
                  <c:v>39</c:v>
                </c:pt>
                <c:pt idx="6">
                  <c:v>38</c:v>
                </c:pt>
                <c:pt idx="7">
                  <c:v>38</c:v>
                </c:pt>
                <c:pt idx="8">
                  <c:v>37</c:v>
                </c:pt>
                <c:pt idx="9">
                  <c:v>37</c:v>
                </c:pt>
                <c:pt idx="10">
                  <c:v>36</c:v>
                </c:pt>
                <c:pt idx="11">
                  <c:v>37</c:v>
                </c:pt>
                <c:pt idx="12">
                  <c:v>38</c:v>
                </c:pt>
              </c:numCache>
            </c:numRef>
          </c:val>
          <c:extLst xmlns:c16r2="http://schemas.microsoft.com/office/drawing/2015/06/chart">
            <c:ext xmlns:c16="http://schemas.microsoft.com/office/drawing/2014/chart" uri="{C3380CC4-5D6E-409C-BE32-E72D297353CC}">
              <c16:uniqueId val="{00000000-D0E5-42BA-8F76-4727AFCD9FBE}"/>
            </c:ext>
          </c:extLst>
        </c:ser>
        <c:ser>
          <c:idx val="1"/>
          <c:order val="1"/>
          <c:tx>
            <c:strRef>
              <c:f>'Director''s Board Staffing #''s'!$A$14</c:f>
              <c:strCache>
                <c:ptCount val="1"/>
                <c:pt idx="0">
                  <c:v>Filled Program Supervisors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#''s'!$AM$12:$AY$12</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#''s'!$AM$14:$AY$14</c:f>
              <c:numCache>
                <c:formatCode>General</c:formatCode>
                <c:ptCount val="13"/>
                <c:pt idx="0">
                  <c:v>222</c:v>
                </c:pt>
                <c:pt idx="1">
                  <c:v>226</c:v>
                </c:pt>
                <c:pt idx="2">
                  <c:v>222</c:v>
                </c:pt>
                <c:pt idx="3">
                  <c:v>221</c:v>
                </c:pt>
                <c:pt idx="4">
                  <c:v>225</c:v>
                </c:pt>
                <c:pt idx="5">
                  <c:v>219</c:v>
                </c:pt>
                <c:pt idx="6">
                  <c:v>216</c:v>
                </c:pt>
                <c:pt idx="7">
                  <c:v>222</c:v>
                </c:pt>
                <c:pt idx="8">
                  <c:v>219</c:v>
                </c:pt>
                <c:pt idx="9">
                  <c:v>223</c:v>
                </c:pt>
                <c:pt idx="10">
                  <c:v>222</c:v>
                </c:pt>
                <c:pt idx="11">
                  <c:v>219</c:v>
                </c:pt>
                <c:pt idx="12">
                  <c:v>219</c:v>
                </c:pt>
              </c:numCache>
            </c:numRef>
          </c:val>
          <c:extLst xmlns:c16r2="http://schemas.microsoft.com/office/drawing/2015/06/chart">
            <c:ext xmlns:c16="http://schemas.microsoft.com/office/drawing/2014/chart" uri="{C3380CC4-5D6E-409C-BE32-E72D297353CC}">
              <c16:uniqueId val="{00000001-D0E5-42BA-8F76-4727AFCD9FBE}"/>
            </c:ext>
          </c:extLst>
        </c:ser>
        <c:ser>
          <c:idx val="2"/>
          <c:order val="2"/>
          <c:tx>
            <c:strRef>
              <c:f>'Director''s Board Staffing #''s'!$A$15</c:f>
              <c:strCache>
                <c:ptCount val="1"/>
                <c:pt idx="0">
                  <c:v>Filled Specialists - Hotline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#''s'!$AM$12:$AY$12</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#''s'!$AM$15:$AY$15</c:f>
              <c:numCache>
                <c:formatCode>General</c:formatCode>
                <c:ptCount val="13"/>
                <c:pt idx="0">
                  <c:v>78</c:v>
                </c:pt>
                <c:pt idx="1">
                  <c:v>74</c:v>
                </c:pt>
                <c:pt idx="2">
                  <c:v>71</c:v>
                </c:pt>
                <c:pt idx="3">
                  <c:v>70</c:v>
                </c:pt>
                <c:pt idx="4">
                  <c:v>70</c:v>
                </c:pt>
                <c:pt idx="5">
                  <c:v>67</c:v>
                </c:pt>
                <c:pt idx="6">
                  <c:v>67</c:v>
                </c:pt>
                <c:pt idx="7">
                  <c:v>63</c:v>
                </c:pt>
                <c:pt idx="8">
                  <c:v>64</c:v>
                </c:pt>
                <c:pt idx="9">
                  <c:v>66</c:v>
                </c:pt>
                <c:pt idx="10">
                  <c:v>67</c:v>
                </c:pt>
                <c:pt idx="11">
                  <c:v>66</c:v>
                </c:pt>
                <c:pt idx="12">
                  <c:v>68</c:v>
                </c:pt>
              </c:numCache>
            </c:numRef>
          </c:val>
          <c:extLst xmlns:c16r2="http://schemas.microsoft.com/office/drawing/2015/06/chart">
            <c:ext xmlns:c16="http://schemas.microsoft.com/office/drawing/2014/chart" uri="{C3380CC4-5D6E-409C-BE32-E72D297353CC}">
              <c16:uniqueId val="{00000002-D0E5-42BA-8F76-4727AFCD9FBE}"/>
            </c:ext>
          </c:extLst>
        </c:ser>
        <c:ser>
          <c:idx val="3"/>
          <c:order val="3"/>
          <c:tx>
            <c:strRef>
              <c:f>'Director''s Board Staffing #''s'!$A$16</c:f>
              <c:strCache>
                <c:ptCount val="1"/>
                <c:pt idx="0">
                  <c:v>Filled Specialists - Case Carrying</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#''s'!$AM$12:$AY$12</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#''s'!$AM$16:$AY$16</c:f>
              <c:numCache>
                <c:formatCode>General</c:formatCode>
                <c:ptCount val="13"/>
                <c:pt idx="0">
                  <c:v>956</c:v>
                </c:pt>
                <c:pt idx="1">
                  <c:v>912</c:v>
                </c:pt>
                <c:pt idx="2">
                  <c:v>883</c:v>
                </c:pt>
                <c:pt idx="3">
                  <c:v>842</c:v>
                </c:pt>
                <c:pt idx="4">
                  <c:v>839</c:v>
                </c:pt>
                <c:pt idx="5">
                  <c:v>831</c:v>
                </c:pt>
                <c:pt idx="6">
                  <c:v>822</c:v>
                </c:pt>
                <c:pt idx="7">
                  <c:v>831</c:v>
                </c:pt>
                <c:pt idx="8">
                  <c:v>863</c:v>
                </c:pt>
                <c:pt idx="9">
                  <c:v>860</c:v>
                </c:pt>
                <c:pt idx="10">
                  <c:v>854</c:v>
                </c:pt>
                <c:pt idx="11">
                  <c:v>858</c:v>
                </c:pt>
                <c:pt idx="12">
                  <c:v>854</c:v>
                </c:pt>
              </c:numCache>
            </c:numRef>
          </c:val>
          <c:extLst xmlns:c16r2="http://schemas.microsoft.com/office/drawing/2015/06/chart">
            <c:ext xmlns:c16="http://schemas.microsoft.com/office/drawing/2014/chart" uri="{C3380CC4-5D6E-409C-BE32-E72D297353CC}">
              <c16:uniqueId val="{00000003-D0E5-42BA-8F76-4727AFCD9FBE}"/>
            </c:ext>
          </c:extLst>
        </c:ser>
        <c:ser>
          <c:idx val="4"/>
          <c:order val="4"/>
          <c:tx>
            <c:strRef>
              <c:f>'Director''s Board Staffing #''s'!$A$17</c:f>
              <c:strCache>
                <c:ptCount val="1"/>
                <c:pt idx="0">
                  <c:v>Filled Specialists - Training</c:v>
                </c:pt>
              </c:strCache>
            </c:strRef>
          </c:tx>
          <c:spPr>
            <a:solidFill>
              <a:srgbClr val="EF8943"/>
            </a:solidFill>
            <a:ln>
              <a:noFill/>
            </a:ln>
            <a:effectLst/>
          </c:spPr>
          <c:invertIfNegative val="0"/>
          <c:dLbls>
            <c:spPr>
              <a:noFill/>
              <a:ln>
                <a:noFill/>
              </a:ln>
              <a:effectLst>
                <a:glow rad="101600">
                  <a:schemeClr val="accent3">
                    <a:satMod val="175000"/>
                    <a:alpha val="40000"/>
                  </a:schemeClr>
                </a:glow>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#''s'!$AM$12:$AY$12</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#''s'!$AM$17:$AY$17</c:f>
              <c:numCache>
                <c:formatCode>General</c:formatCode>
                <c:ptCount val="13"/>
                <c:pt idx="0">
                  <c:v>161</c:v>
                </c:pt>
                <c:pt idx="1">
                  <c:v>201</c:v>
                </c:pt>
                <c:pt idx="2">
                  <c:v>280</c:v>
                </c:pt>
                <c:pt idx="3">
                  <c:v>316</c:v>
                </c:pt>
                <c:pt idx="4">
                  <c:v>313</c:v>
                </c:pt>
                <c:pt idx="5">
                  <c:v>343</c:v>
                </c:pt>
                <c:pt idx="6">
                  <c:v>343</c:v>
                </c:pt>
                <c:pt idx="7">
                  <c:v>331</c:v>
                </c:pt>
                <c:pt idx="8">
                  <c:v>248</c:v>
                </c:pt>
                <c:pt idx="9">
                  <c:v>243</c:v>
                </c:pt>
                <c:pt idx="10">
                  <c:v>256</c:v>
                </c:pt>
                <c:pt idx="11">
                  <c:v>225</c:v>
                </c:pt>
                <c:pt idx="12">
                  <c:v>235</c:v>
                </c:pt>
              </c:numCache>
            </c:numRef>
          </c:val>
          <c:extLst xmlns:c16r2="http://schemas.microsoft.com/office/drawing/2015/06/chart">
            <c:ext xmlns:c16="http://schemas.microsoft.com/office/drawing/2014/chart" uri="{C3380CC4-5D6E-409C-BE32-E72D297353CC}">
              <c16:uniqueId val="{00000004-D0E5-42BA-8F76-4727AFCD9FBE}"/>
            </c:ext>
          </c:extLst>
        </c:ser>
        <c:ser>
          <c:idx val="5"/>
          <c:order val="5"/>
          <c:tx>
            <c:strRef>
              <c:f>'Director''s Board Staffing #''s'!$A$18</c:f>
              <c:strCache>
                <c:ptCount val="1"/>
                <c:pt idx="0">
                  <c:v>Remaining Vacant Authorized Specialists</c:v>
                </c:pt>
              </c:strCache>
            </c:strRef>
          </c:tx>
          <c:spPr>
            <a:solidFill>
              <a:schemeClr val="accent1">
                <a:lumMod val="40000"/>
                <a:lumOff val="60000"/>
              </a:schemeClr>
            </a:solidFill>
            <a:ln>
              <a:noFill/>
            </a:ln>
            <a:effectLst/>
          </c:spPr>
          <c:invertIfNegative val="0"/>
          <c:dLbls>
            <c:spPr>
              <a:noFill/>
              <a:ln>
                <a:noFill/>
              </a:ln>
              <a:effectLst>
                <a:glow rad="101600">
                  <a:schemeClr val="accent3">
                    <a:satMod val="175000"/>
                    <a:alpha val="40000"/>
                  </a:schemeClr>
                </a:glow>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#''s'!$AM$12:$AY$12</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#''s'!$AM$18:$AY$18</c:f>
              <c:numCache>
                <c:formatCode>General</c:formatCode>
                <c:ptCount val="13"/>
                <c:pt idx="0">
                  <c:v>211</c:v>
                </c:pt>
                <c:pt idx="1">
                  <c:v>219</c:v>
                </c:pt>
                <c:pt idx="2">
                  <c:v>172</c:v>
                </c:pt>
                <c:pt idx="3">
                  <c:v>178</c:v>
                </c:pt>
                <c:pt idx="4">
                  <c:v>184</c:v>
                </c:pt>
                <c:pt idx="5">
                  <c:v>165</c:v>
                </c:pt>
                <c:pt idx="6">
                  <c:v>174</c:v>
                </c:pt>
                <c:pt idx="7">
                  <c:v>183</c:v>
                </c:pt>
                <c:pt idx="8">
                  <c:v>231</c:v>
                </c:pt>
                <c:pt idx="9">
                  <c:v>237</c:v>
                </c:pt>
                <c:pt idx="10">
                  <c:v>229</c:v>
                </c:pt>
                <c:pt idx="11">
                  <c:v>257</c:v>
                </c:pt>
                <c:pt idx="12">
                  <c:v>249</c:v>
                </c:pt>
              </c:numCache>
            </c:numRef>
          </c:val>
          <c:extLst xmlns:c16r2="http://schemas.microsoft.com/office/drawing/2015/06/chart">
            <c:ext xmlns:c16="http://schemas.microsoft.com/office/drawing/2014/chart" uri="{C3380CC4-5D6E-409C-BE32-E72D297353CC}">
              <c16:uniqueId val="{00000005-D0E5-42BA-8F76-4727AFCD9FBE}"/>
            </c:ext>
          </c:extLst>
        </c:ser>
        <c:dLbls>
          <c:showLegendKey val="0"/>
          <c:showVal val="0"/>
          <c:showCatName val="0"/>
          <c:showSerName val="0"/>
          <c:showPercent val="0"/>
          <c:showBubbleSize val="0"/>
        </c:dLbls>
        <c:gapWidth val="75"/>
        <c:overlap val="100"/>
        <c:axId val="380244560"/>
        <c:axId val="380240248"/>
      </c:barChart>
      <c:dateAx>
        <c:axId val="380244560"/>
        <c:scaling>
          <c:orientation val="minMax"/>
        </c:scaling>
        <c:delete val="0"/>
        <c:axPos val="b"/>
        <c:numFmt formatCode="mmm\ yy" sourceLinked="1"/>
        <c:majorTickMark val="out"/>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380240248"/>
        <c:crosses val="autoZero"/>
        <c:auto val="1"/>
        <c:lblOffset val="100"/>
        <c:baseTimeUnit val="months"/>
      </c:dateAx>
      <c:valAx>
        <c:axId val="380240248"/>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380244560"/>
        <c:crosses val="autoZero"/>
        <c:crossBetween val="between"/>
      </c:valAx>
      <c:spPr>
        <a:noFill/>
        <a:ln>
          <a:noFill/>
        </a:ln>
        <a:effectLst/>
      </c:spPr>
    </c:plotArea>
    <c:legend>
      <c:legendPos val="b"/>
      <c:layout>
        <c:manualLayout>
          <c:xMode val="edge"/>
          <c:yMode val="edge"/>
          <c:x val="0.13259080896137984"/>
          <c:y val="0.87626780726233988"/>
          <c:w val="0.80362450787401574"/>
          <c:h val="0.1162527103627072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265929072744807E-2"/>
          <c:y val="8.1204145825884547E-2"/>
          <c:w val="0.82781658243703704"/>
          <c:h val="0.71653672151067893"/>
        </c:manualLayout>
      </c:layout>
      <c:barChart>
        <c:barDir val="col"/>
        <c:grouping val="stacked"/>
        <c:varyColors val="0"/>
        <c:ser>
          <c:idx val="1"/>
          <c:order val="1"/>
          <c:tx>
            <c:strRef>
              <c:f>'congregate care-LH'!$A$4</c:f>
              <c:strCache>
                <c:ptCount val="1"/>
                <c:pt idx="0">
                  <c:v>GROUP HOME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care-LH'!$FZ$2:$GY$2</c:f>
              <c:numCache>
                <c:formatCode>[$-409]mmm\-yy;@</c:formatCode>
                <c:ptCount val="18"/>
                <c:pt idx="0">
                  <c:v>44191</c:v>
                </c:pt>
                <c:pt idx="1">
                  <c:v>44227</c:v>
                </c:pt>
                <c:pt idx="2">
                  <c:v>44255</c:v>
                </c:pt>
                <c:pt idx="3">
                  <c:v>44286</c:v>
                </c:pt>
                <c:pt idx="4">
                  <c:v>44316</c:v>
                </c:pt>
                <c:pt idx="5">
                  <c:v>44347</c:v>
                </c:pt>
                <c:pt idx="6">
                  <c:v>44377</c:v>
                </c:pt>
                <c:pt idx="7">
                  <c:v>44408</c:v>
                </c:pt>
                <c:pt idx="8">
                  <c:v>44439</c:v>
                </c:pt>
                <c:pt idx="9">
                  <c:v>44469</c:v>
                </c:pt>
                <c:pt idx="10">
                  <c:v>44500</c:v>
                </c:pt>
                <c:pt idx="11">
                  <c:v>44530</c:v>
                </c:pt>
                <c:pt idx="12">
                  <c:v>44550</c:v>
                </c:pt>
                <c:pt idx="13">
                  <c:v>44562</c:v>
                </c:pt>
                <c:pt idx="14">
                  <c:v>44593</c:v>
                </c:pt>
                <c:pt idx="15">
                  <c:v>44621</c:v>
                </c:pt>
                <c:pt idx="16">
                  <c:v>44652</c:v>
                </c:pt>
                <c:pt idx="17">
                  <c:v>44682</c:v>
                </c:pt>
              </c:numCache>
            </c:numRef>
          </c:cat>
          <c:val>
            <c:numRef>
              <c:f>'congregate care-LH'!$FZ$4:$GY$4</c:f>
              <c:numCache>
                <c:formatCode>General</c:formatCode>
                <c:ptCount val="18"/>
                <c:pt idx="0">
                  <c:v>1559</c:v>
                </c:pt>
                <c:pt idx="1">
                  <c:v>1521</c:v>
                </c:pt>
                <c:pt idx="2">
                  <c:v>1537</c:v>
                </c:pt>
                <c:pt idx="3">
                  <c:v>1554</c:v>
                </c:pt>
                <c:pt idx="4">
                  <c:v>1569</c:v>
                </c:pt>
                <c:pt idx="5">
                  <c:v>1592</c:v>
                </c:pt>
                <c:pt idx="6">
                  <c:v>1605</c:v>
                </c:pt>
                <c:pt idx="7">
                  <c:v>1611</c:v>
                </c:pt>
                <c:pt idx="8">
                  <c:v>1605</c:v>
                </c:pt>
                <c:pt idx="9">
                  <c:v>1621</c:v>
                </c:pt>
                <c:pt idx="10">
                  <c:v>1606</c:v>
                </c:pt>
                <c:pt idx="11">
                  <c:v>1570</c:v>
                </c:pt>
                <c:pt idx="12">
                  <c:v>1543</c:v>
                </c:pt>
                <c:pt idx="13">
                  <c:v>1595</c:v>
                </c:pt>
                <c:pt idx="14">
                  <c:v>1637</c:v>
                </c:pt>
                <c:pt idx="15">
                  <c:v>1678</c:v>
                </c:pt>
                <c:pt idx="16">
                  <c:v>1719</c:v>
                </c:pt>
                <c:pt idx="17">
                  <c:v>1731</c:v>
                </c:pt>
              </c:numCache>
            </c:numRef>
          </c:val>
          <c:extLst xmlns:c16r2="http://schemas.microsoft.com/office/drawing/2015/06/chart">
            <c:ext xmlns:c16="http://schemas.microsoft.com/office/drawing/2014/chart" uri="{C3380CC4-5D6E-409C-BE32-E72D297353CC}">
              <c16:uniqueId val="{00000000-5599-4E68-86E6-C49CCB0209F1}"/>
            </c:ext>
          </c:extLst>
        </c:ser>
        <c:ser>
          <c:idx val="2"/>
          <c:order val="2"/>
          <c:tx>
            <c:strRef>
              <c:f>'congregate care-LH'!$A$5</c:f>
              <c:strCache>
                <c:ptCount val="1"/>
                <c:pt idx="0">
                  <c:v>SHELTER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care-LH'!$FZ$2:$GY$2</c:f>
              <c:numCache>
                <c:formatCode>[$-409]mmm\-yy;@</c:formatCode>
                <c:ptCount val="18"/>
                <c:pt idx="0">
                  <c:v>44191</c:v>
                </c:pt>
                <c:pt idx="1">
                  <c:v>44227</c:v>
                </c:pt>
                <c:pt idx="2">
                  <c:v>44255</c:v>
                </c:pt>
                <c:pt idx="3">
                  <c:v>44286</c:v>
                </c:pt>
                <c:pt idx="4">
                  <c:v>44316</c:v>
                </c:pt>
                <c:pt idx="5">
                  <c:v>44347</c:v>
                </c:pt>
                <c:pt idx="6">
                  <c:v>44377</c:v>
                </c:pt>
                <c:pt idx="7">
                  <c:v>44408</c:v>
                </c:pt>
                <c:pt idx="8">
                  <c:v>44439</c:v>
                </c:pt>
                <c:pt idx="9">
                  <c:v>44469</c:v>
                </c:pt>
                <c:pt idx="10">
                  <c:v>44500</c:v>
                </c:pt>
                <c:pt idx="11">
                  <c:v>44530</c:v>
                </c:pt>
                <c:pt idx="12">
                  <c:v>44550</c:v>
                </c:pt>
                <c:pt idx="13">
                  <c:v>44562</c:v>
                </c:pt>
                <c:pt idx="14">
                  <c:v>44593</c:v>
                </c:pt>
                <c:pt idx="15">
                  <c:v>44621</c:v>
                </c:pt>
                <c:pt idx="16">
                  <c:v>44652</c:v>
                </c:pt>
                <c:pt idx="17">
                  <c:v>44682</c:v>
                </c:pt>
              </c:numCache>
            </c:numRef>
          </c:cat>
          <c:val>
            <c:numRef>
              <c:f>'congregate care-LH'!$FZ$5:$GY$5</c:f>
              <c:numCache>
                <c:formatCode>General</c:formatCode>
                <c:ptCount val="18"/>
                <c:pt idx="0">
                  <c:v>57</c:v>
                </c:pt>
                <c:pt idx="1">
                  <c:v>60</c:v>
                </c:pt>
                <c:pt idx="2">
                  <c:v>63</c:v>
                </c:pt>
                <c:pt idx="3">
                  <c:v>75</c:v>
                </c:pt>
                <c:pt idx="4">
                  <c:v>87</c:v>
                </c:pt>
                <c:pt idx="5">
                  <c:v>99</c:v>
                </c:pt>
                <c:pt idx="6">
                  <c:v>88</c:v>
                </c:pt>
                <c:pt idx="7">
                  <c:v>100</c:v>
                </c:pt>
                <c:pt idx="8">
                  <c:v>92</c:v>
                </c:pt>
                <c:pt idx="9">
                  <c:v>98</c:v>
                </c:pt>
                <c:pt idx="10">
                  <c:v>88</c:v>
                </c:pt>
                <c:pt idx="11">
                  <c:v>80</c:v>
                </c:pt>
                <c:pt idx="12">
                  <c:v>70</c:v>
                </c:pt>
                <c:pt idx="13">
                  <c:v>56</c:v>
                </c:pt>
                <c:pt idx="14">
                  <c:v>63</c:v>
                </c:pt>
                <c:pt idx="15">
                  <c:v>64</c:v>
                </c:pt>
                <c:pt idx="16">
                  <c:v>66</c:v>
                </c:pt>
                <c:pt idx="17">
                  <c:v>63</c:v>
                </c:pt>
              </c:numCache>
            </c:numRef>
          </c:val>
          <c:extLst xmlns:c16r2="http://schemas.microsoft.com/office/drawing/2015/06/chart">
            <c:ext xmlns:c16="http://schemas.microsoft.com/office/drawing/2014/chart" uri="{C3380CC4-5D6E-409C-BE32-E72D297353CC}">
              <c16:uniqueId val="{00000001-5599-4E68-86E6-C49CCB0209F1}"/>
            </c:ext>
          </c:extLst>
        </c:ser>
        <c:ser>
          <c:idx val="3"/>
          <c:order val="3"/>
          <c:tx>
            <c:strRef>
              <c:f>'congregate care-LH'!$A$6</c:f>
              <c:strCache>
                <c:ptCount val="1"/>
                <c:pt idx="0">
                  <c:v>BEHAVIORAL HEALTH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care-LH'!$FZ$2:$GY$2</c:f>
              <c:numCache>
                <c:formatCode>[$-409]mmm\-yy;@</c:formatCode>
                <c:ptCount val="18"/>
                <c:pt idx="0">
                  <c:v>44191</c:v>
                </c:pt>
                <c:pt idx="1">
                  <c:v>44227</c:v>
                </c:pt>
                <c:pt idx="2">
                  <c:v>44255</c:v>
                </c:pt>
                <c:pt idx="3">
                  <c:v>44286</c:v>
                </c:pt>
                <c:pt idx="4">
                  <c:v>44316</c:v>
                </c:pt>
                <c:pt idx="5">
                  <c:v>44347</c:v>
                </c:pt>
                <c:pt idx="6">
                  <c:v>44377</c:v>
                </c:pt>
                <c:pt idx="7">
                  <c:v>44408</c:v>
                </c:pt>
                <c:pt idx="8">
                  <c:v>44439</c:v>
                </c:pt>
                <c:pt idx="9">
                  <c:v>44469</c:v>
                </c:pt>
                <c:pt idx="10">
                  <c:v>44500</c:v>
                </c:pt>
                <c:pt idx="11">
                  <c:v>44530</c:v>
                </c:pt>
                <c:pt idx="12">
                  <c:v>44550</c:v>
                </c:pt>
                <c:pt idx="13">
                  <c:v>44562</c:v>
                </c:pt>
                <c:pt idx="14">
                  <c:v>44593</c:v>
                </c:pt>
                <c:pt idx="15">
                  <c:v>44621</c:v>
                </c:pt>
                <c:pt idx="16">
                  <c:v>44652</c:v>
                </c:pt>
                <c:pt idx="17">
                  <c:v>44682</c:v>
                </c:pt>
              </c:numCache>
            </c:numRef>
          </c:cat>
          <c:val>
            <c:numRef>
              <c:f>'congregate care-LH'!$FZ$6:$GY$6</c:f>
              <c:numCache>
                <c:formatCode>General</c:formatCode>
                <c:ptCount val="18"/>
                <c:pt idx="0">
                  <c:v>174</c:v>
                </c:pt>
                <c:pt idx="1">
                  <c:v>150</c:v>
                </c:pt>
                <c:pt idx="2">
                  <c:v>123</c:v>
                </c:pt>
                <c:pt idx="3">
                  <c:v>102</c:v>
                </c:pt>
                <c:pt idx="4">
                  <c:v>83</c:v>
                </c:pt>
                <c:pt idx="5">
                  <c:v>70</c:v>
                </c:pt>
                <c:pt idx="6">
                  <c:v>58</c:v>
                </c:pt>
                <c:pt idx="7">
                  <c:v>59</c:v>
                </c:pt>
                <c:pt idx="8">
                  <c:v>59</c:v>
                </c:pt>
                <c:pt idx="9">
                  <c:v>68</c:v>
                </c:pt>
                <c:pt idx="10">
                  <c:v>76</c:v>
                </c:pt>
                <c:pt idx="11">
                  <c:v>89</c:v>
                </c:pt>
                <c:pt idx="12">
                  <c:v>90</c:v>
                </c:pt>
                <c:pt idx="13">
                  <c:v>101</c:v>
                </c:pt>
                <c:pt idx="14">
                  <c:v>96</c:v>
                </c:pt>
                <c:pt idx="15">
                  <c:v>87</c:v>
                </c:pt>
                <c:pt idx="16">
                  <c:v>80</c:v>
                </c:pt>
                <c:pt idx="17">
                  <c:v>79</c:v>
                </c:pt>
              </c:numCache>
            </c:numRef>
          </c:val>
          <c:extLst xmlns:c16r2="http://schemas.microsoft.com/office/drawing/2015/06/chart">
            <c:ext xmlns:c16="http://schemas.microsoft.com/office/drawing/2014/chart" uri="{C3380CC4-5D6E-409C-BE32-E72D297353CC}">
              <c16:uniqueId val="{00000002-5599-4E68-86E6-C49CCB0209F1}"/>
            </c:ext>
          </c:extLst>
        </c:ser>
        <c:ser>
          <c:idx val="4"/>
          <c:order val="4"/>
          <c:tx>
            <c:strRef>
              <c:f>'congregate care-LH'!$A$7</c:f>
              <c:strCache>
                <c:ptCount val="1"/>
                <c:pt idx="0">
                  <c:v>PLACEMENT CENTER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care-LH'!$FZ$2:$GY$2</c:f>
              <c:numCache>
                <c:formatCode>[$-409]mmm\-yy;@</c:formatCode>
                <c:ptCount val="18"/>
                <c:pt idx="0">
                  <c:v>44191</c:v>
                </c:pt>
                <c:pt idx="1">
                  <c:v>44227</c:v>
                </c:pt>
                <c:pt idx="2">
                  <c:v>44255</c:v>
                </c:pt>
                <c:pt idx="3">
                  <c:v>44286</c:v>
                </c:pt>
                <c:pt idx="4">
                  <c:v>44316</c:v>
                </c:pt>
                <c:pt idx="5">
                  <c:v>44347</c:v>
                </c:pt>
                <c:pt idx="6">
                  <c:v>44377</c:v>
                </c:pt>
                <c:pt idx="7">
                  <c:v>44408</c:v>
                </c:pt>
                <c:pt idx="8">
                  <c:v>44439</c:v>
                </c:pt>
                <c:pt idx="9">
                  <c:v>44469</c:v>
                </c:pt>
                <c:pt idx="10">
                  <c:v>44500</c:v>
                </c:pt>
                <c:pt idx="11">
                  <c:v>44530</c:v>
                </c:pt>
                <c:pt idx="12">
                  <c:v>44550</c:v>
                </c:pt>
                <c:pt idx="13">
                  <c:v>44562</c:v>
                </c:pt>
                <c:pt idx="14">
                  <c:v>44593</c:v>
                </c:pt>
                <c:pt idx="15">
                  <c:v>44621</c:v>
                </c:pt>
                <c:pt idx="16">
                  <c:v>44652</c:v>
                </c:pt>
                <c:pt idx="17">
                  <c:v>44682</c:v>
                </c:pt>
              </c:numCache>
            </c:numRef>
          </c:cat>
          <c:val>
            <c:numRef>
              <c:f>'congregate care-LH'!$FZ$7:$GY$7</c:f>
              <c:numCache>
                <c:formatCode>General</c:formatCode>
                <c:ptCount val="18"/>
                <c:pt idx="1">
                  <c:v>0</c:v>
                </c:pt>
                <c:pt idx="2">
                  <c:v>2</c:v>
                </c:pt>
                <c:pt idx="3">
                  <c:v>5</c:v>
                </c:pt>
                <c:pt idx="4">
                  <c:v>15</c:v>
                </c:pt>
                <c:pt idx="5">
                  <c:v>5</c:v>
                </c:pt>
                <c:pt idx="6">
                  <c:v>21</c:v>
                </c:pt>
                <c:pt idx="7">
                  <c:v>15</c:v>
                </c:pt>
                <c:pt idx="8">
                  <c:v>30</c:v>
                </c:pt>
                <c:pt idx="9">
                  <c:v>34</c:v>
                </c:pt>
                <c:pt idx="10">
                  <c:v>3</c:v>
                </c:pt>
                <c:pt idx="11">
                  <c:v>6</c:v>
                </c:pt>
                <c:pt idx="12">
                  <c:v>6</c:v>
                </c:pt>
                <c:pt idx="13">
                  <c:v>15</c:v>
                </c:pt>
                <c:pt idx="14">
                  <c:v>11</c:v>
                </c:pt>
                <c:pt idx="15">
                  <c:v>22</c:v>
                </c:pt>
                <c:pt idx="16">
                  <c:v>20</c:v>
                </c:pt>
                <c:pt idx="17">
                  <c:v>58</c:v>
                </c:pt>
              </c:numCache>
            </c:numRef>
          </c:val>
          <c:extLst xmlns:c16r2="http://schemas.microsoft.com/office/drawing/2015/06/chart">
            <c:ext xmlns:c16="http://schemas.microsoft.com/office/drawing/2014/chart" uri="{C3380CC4-5D6E-409C-BE32-E72D297353CC}">
              <c16:uniqueId val="{00000003-5599-4E68-86E6-C49CCB0209F1}"/>
            </c:ext>
          </c:extLst>
        </c:ser>
        <c:ser>
          <c:idx val="5"/>
          <c:order val="5"/>
          <c:tx>
            <c:strRef>
              <c:f>'congregate care-LH'!$A$8</c:f>
              <c:strCache>
                <c:ptCount val="1"/>
                <c:pt idx="0">
                  <c:v>OTHER CONG CARE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care-LH'!$FZ$2:$GY$2</c:f>
              <c:numCache>
                <c:formatCode>[$-409]mmm\-yy;@</c:formatCode>
                <c:ptCount val="18"/>
                <c:pt idx="0">
                  <c:v>44191</c:v>
                </c:pt>
                <c:pt idx="1">
                  <c:v>44227</c:v>
                </c:pt>
                <c:pt idx="2">
                  <c:v>44255</c:v>
                </c:pt>
                <c:pt idx="3">
                  <c:v>44286</c:v>
                </c:pt>
                <c:pt idx="4">
                  <c:v>44316</c:v>
                </c:pt>
                <c:pt idx="5">
                  <c:v>44347</c:v>
                </c:pt>
                <c:pt idx="6">
                  <c:v>44377</c:v>
                </c:pt>
                <c:pt idx="7">
                  <c:v>44408</c:v>
                </c:pt>
                <c:pt idx="8">
                  <c:v>44439</c:v>
                </c:pt>
                <c:pt idx="9">
                  <c:v>44469</c:v>
                </c:pt>
                <c:pt idx="10">
                  <c:v>44500</c:v>
                </c:pt>
                <c:pt idx="11">
                  <c:v>44530</c:v>
                </c:pt>
                <c:pt idx="12">
                  <c:v>44550</c:v>
                </c:pt>
                <c:pt idx="13">
                  <c:v>44562</c:v>
                </c:pt>
                <c:pt idx="14">
                  <c:v>44593</c:v>
                </c:pt>
                <c:pt idx="15">
                  <c:v>44621</c:v>
                </c:pt>
                <c:pt idx="16">
                  <c:v>44652</c:v>
                </c:pt>
                <c:pt idx="17">
                  <c:v>44682</c:v>
                </c:pt>
              </c:numCache>
            </c:numRef>
          </c:cat>
          <c:val>
            <c:numRef>
              <c:f>'congregate care-LH'!$FZ$8:$GY$8</c:f>
              <c:numCache>
                <c:formatCode>General</c:formatCode>
                <c:ptCount val="18"/>
                <c:pt idx="0">
                  <c:v>163</c:v>
                </c:pt>
                <c:pt idx="1">
                  <c:v>120</c:v>
                </c:pt>
                <c:pt idx="2">
                  <c:v>107</c:v>
                </c:pt>
                <c:pt idx="3">
                  <c:v>90</c:v>
                </c:pt>
                <c:pt idx="4">
                  <c:v>90</c:v>
                </c:pt>
                <c:pt idx="5">
                  <c:v>84</c:v>
                </c:pt>
                <c:pt idx="6">
                  <c:v>71</c:v>
                </c:pt>
                <c:pt idx="7">
                  <c:v>63</c:v>
                </c:pt>
                <c:pt idx="8">
                  <c:v>64</c:v>
                </c:pt>
                <c:pt idx="9">
                  <c:v>59</c:v>
                </c:pt>
                <c:pt idx="10">
                  <c:v>60</c:v>
                </c:pt>
                <c:pt idx="11">
                  <c:v>58</c:v>
                </c:pt>
                <c:pt idx="12">
                  <c:v>52</c:v>
                </c:pt>
                <c:pt idx="13">
                  <c:v>51</c:v>
                </c:pt>
                <c:pt idx="14">
                  <c:v>46</c:v>
                </c:pt>
                <c:pt idx="15">
                  <c:v>54</c:v>
                </c:pt>
                <c:pt idx="16">
                  <c:v>64</c:v>
                </c:pt>
                <c:pt idx="17">
                  <c:v>58</c:v>
                </c:pt>
              </c:numCache>
            </c:numRef>
          </c:val>
          <c:extLst xmlns:c16r2="http://schemas.microsoft.com/office/drawing/2015/06/chart" xmlns:c15="http://schemas.microsoft.com/office/drawing/2012/chart">
            <c:ext xmlns:c16="http://schemas.microsoft.com/office/drawing/2014/chart" uri="{C3380CC4-5D6E-409C-BE32-E72D297353CC}">
              <c16:uniqueId val="{00000004-5599-4E68-86E6-C49CCB0209F1}"/>
            </c:ext>
          </c:extLst>
        </c:ser>
        <c:dLbls>
          <c:showLegendKey val="0"/>
          <c:showVal val="0"/>
          <c:showCatName val="0"/>
          <c:showSerName val="0"/>
          <c:showPercent val="0"/>
          <c:showBubbleSize val="0"/>
        </c:dLbls>
        <c:gapWidth val="80"/>
        <c:overlap val="100"/>
        <c:axId val="387039352"/>
        <c:axId val="38703974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'congregate care-LH'!$A$3</c15:sqref>
                        </c15:formulaRef>
                      </c:ext>
                    </c:extLst>
                    <c:strCache>
                      <c:ptCount val="1"/>
                      <c:pt idx="0">
                        <c:v>OOH Pop </c:v>
                      </c:pt>
                    </c:strCache>
                  </c:strRef>
                </c:tx>
                <c:spPr>
                  <a:solidFill>
                    <a:schemeClr val="accent1"/>
                  </a:solidFill>
                  <a:ln>
                    <a:noFill/>
                  </a:ln>
                  <a:effectLst/>
                </c:spPr>
                <c:invertIfNegative val="0"/>
                <c:cat>
                  <c:numRef>
                    <c:extLst xmlns:c16r2="http://schemas.microsoft.com/office/drawing/2015/06/chart">
                      <c:ext uri="{02D57815-91ED-43cb-92C2-25804820EDAC}">
                        <c15:formulaRef>
                          <c15:sqref>'congregate care-LH'!$FZ$2:$GY$2</c15:sqref>
                        </c15:formulaRef>
                      </c:ext>
                    </c:extLst>
                    <c:numCache>
                      <c:formatCode>[$-409]mmm\-yy;@</c:formatCode>
                      <c:ptCount val="18"/>
                      <c:pt idx="0">
                        <c:v>44191</c:v>
                      </c:pt>
                      <c:pt idx="1">
                        <c:v>44227</c:v>
                      </c:pt>
                      <c:pt idx="2">
                        <c:v>44255</c:v>
                      </c:pt>
                      <c:pt idx="3">
                        <c:v>44286</c:v>
                      </c:pt>
                      <c:pt idx="4">
                        <c:v>44316</c:v>
                      </c:pt>
                      <c:pt idx="5">
                        <c:v>44347</c:v>
                      </c:pt>
                      <c:pt idx="6">
                        <c:v>44377</c:v>
                      </c:pt>
                      <c:pt idx="7">
                        <c:v>44408</c:v>
                      </c:pt>
                      <c:pt idx="8">
                        <c:v>44439</c:v>
                      </c:pt>
                      <c:pt idx="9">
                        <c:v>44469</c:v>
                      </c:pt>
                      <c:pt idx="10">
                        <c:v>44500</c:v>
                      </c:pt>
                      <c:pt idx="11">
                        <c:v>44530</c:v>
                      </c:pt>
                      <c:pt idx="12">
                        <c:v>44550</c:v>
                      </c:pt>
                      <c:pt idx="13">
                        <c:v>44562</c:v>
                      </c:pt>
                      <c:pt idx="14">
                        <c:v>44593</c:v>
                      </c:pt>
                      <c:pt idx="15">
                        <c:v>44621</c:v>
                      </c:pt>
                      <c:pt idx="16">
                        <c:v>44652</c:v>
                      </c:pt>
                      <c:pt idx="17">
                        <c:v>44682</c:v>
                      </c:pt>
                    </c:numCache>
                  </c:numRef>
                </c:cat>
                <c:val>
                  <c:numRef>
                    <c:extLst xmlns:c16r2="http://schemas.microsoft.com/office/drawing/2015/06/chart">
                      <c:ext uri="{02D57815-91ED-43cb-92C2-25804820EDAC}">
                        <c15:formulaRef>
                          <c15:sqref>'congregate care-LH'!$FZ$3:$GY$3</c15:sqref>
                        </c15:formulaRef>
                      </c:ext>
                    </c:extLst>
                    <c:numCache>
                      <c:formatCode>#,##0</c:formatCode>
                      <c:ptCount val="18"/>
                      <c:pt idx="0" formatCode="General">
                        <c:v>13633</c:v>
                      </c:pt>
                      <c:pt idx="1">
                        <c:v>13366</c:v>
                      </c:pt>
                      <c:pt idx="2">
                        <c:v>13433</c:v>
                      </c:pt>
                      <c:pt idx="3">
                        <c:v>13441</c:v>
                      </c:pt>
                      <c:pt idx="4">
                        <c:v>13413</c:v>
                      </c:pt>
                      <c:pt idx="5">
                        <c:v>13447</c:v>
                      </c:pt>
                      <c:pt idx="6">
                        <c:v>13445</c:v>
                      </c:pt>
                      <c:pt idx="7">
                        <c:v>13398</c:v>
                      </c:pt>
                      <c:pt idx="8">
                        <c:v>13349</c:v>
                      </c:pt>
                      <c:pt idx="9">
                        <c:v>13335</c:v>
                      </c:pt>
                      <c:pt idx="10">
                        <c:v>13203</c:v>
                      </c:pt>
                      <c:pt idx="11">
                        <c:v>12541</c:v>
                      </c:pt>
                      <c:pt idx="12">
                        <c:v>12410</c:v>
                      </c:pt>
                      <c:pt idx="13">
                        <c:v>12372</c:v>
                      </c:pt>
                      <c:pt idx="14">
                        <c:v>12329</c:v>
                      </c:pt>
                      <c:pt idx="15">
                        <c:v>12221</c:v>
                      </c:pt>
                      <c:pt idx="16">
                        <c:v>12255</c:v>
                      </c:pt>
                      <c:pt idx="17">
                        <c:v>12282</c:v>
                      </c:pt>
                    </c:numCache>
                  </c:numRef>
                </c:val>
                <c:extLst xmlns:c16r2="http://schemas.microsoft.com/office/drawing/2015/06/chart">
                  <c:ext xmlns:c16="http://schemas.microsoft.com/office/drawing/2014/chart" uri="{C3380CC4-5D6E-409C-BE32-E72D297353CC}">
                    <c16:uniqueId val="{00000006-5599-4E68-86E6-C49CCB0209F1}"/>
                  </c:ext>
                </c:extLst>
              </c15:ser>
            </c15:filteredBarSeries>
          </c:ext>
        </c:extLst>
      </c:barChart>
      <c:lineChart>
        <c:grouping val="standard"/>
        <c:varyColors val="0"/>
        <c:ser>
          <c:idx val="7"/>
          <c:order val="7"/>
          <c:tx>
            <c:strRef>
              <c:f>'congregate care-LH'!$A$10</c:f>
              <c:strCache>
                <c:ptCount val="1"/>
                <c:pt idx="0">
                  <c:v>% of 0-17 Population</c:v>
                </c:pt>
              </c:strCache>
            </c:strRef>
          </c:tx>
          <c:spPr>
            <a:ln w="28575" cap="rnd">
              <a:solidFill>
                <a:sysClr val="windowText" lastClr="0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'congregate care-LH'!$FZ$2:$GY$2</c:f>
              <c:numCache>
                <c:formatCode>[$-409]mmm\-yy;@</c:formatCode>
                <c:ptCount val="18"/>
                <c:pt idx="0">
                  <c:v>44191</c:v>
                </c:pt>
                <c:pt idx="1">
                  <c:v>44227</c:v>
                </c:pt>
                <c:pt idx="2">
                  <c:v>44255</c:v>
                </c:pt>
                <c:pt idx="3">
                  <c:v>44286</c:v>
                </c:pt>
                <c:pt idx="4">
                  <c:v>44316</c:v>
                </c:pt>
                <c:pt idx="5">
                  <c:v>44347</c:v>
                </c:pt>
                <c:pt idx="6">
                  <c:v>44377</c:v>
                </c:pt>
                <c:pt idx="7">
                  <c:v>44408</c:v>
                </c:pt>
                <c:pt idx="8">
                  <c:v>44439</c:v>
                </c:pt>
                <c:pt idx="9">
                  <c:v>44469</c:v>
                </c:pt>
                <c:pt idx="10">
                  <c:v>44500</c:v>
                </c:pt>
                <c:pt idx="11">
                  <c:v>44530</c:v>
                </c:pt>
                <c:pt idx="12">
                  <c:v>44550</c:v>
                </c:pt>
                <c:pt idx="13">
                  <c:v>44562</c:v>
                </c:pt>
                <c:pt idx="14">
                  <c:v>44593</c:v>
                </c:pt>
                <c:pt idx="15">
                  <c:v>44621</c:v>
                </c:pt>
                <c:pt idx="16">
                  <c:v>44652</c:v>
                </c:pt>
                <c:pt idx="17">
                  <c:v>44682</c:v>
                </c:pt>
              </c:numCache>
            </c:numRef>
          </c:cat>
          <c:val>
            <c:numRef>
              <c:f>'congregate care-LH'!$FZ$10:$GY$10</c:f>
              <c:numCache>
                <c:formatCode>0.0%</c:formatCode>
                <c:ptCount val="18"/>
                <c:pt idx="0">
                  <c:v>0.14325533631629137</c:v>
                </c:pt>
                <c:pt idx="1">
                  <c:v>0.13848571001047433</c:v>
                </c:pt>
                <c:pt idx="2">
                  <c:v>0.13638055534876797</c:v>
                </c:pt>
                <c:pt idx="3">
                  <c:v>0.13585298712893387</c:v>
                </c:pt>
                <c:pt idx="4">
                  <c:v>0.13747856557071497</c:v>
                </c:pt>
                <c:pt idx="5">
                  <c:v>0.13757715475570759</c:v>
                </c:pt>
                <c:pt idx="6">
                  <c:v>0.13707698029007065</c:v>
                </c:pt>
                <c:pt idx="7">
                  <c:v>0.13793103448275862</c:v>
                </c:pt>
                <c:pt idx="8">
                  <c:v>0.13858716008689789</c:v>
                </c:pt>
                <c:pt idx="9">
                  <c:v>0.14098237720284965</c:v>
                </c:pt>
                <c:pt idx="10">
                  <c:v>0.13883208361735969</c:v>
                </c:pt>
                <c:pt idx="11">
                  <c:v>0.14376843951837973</c:v>
                </c:pt>
                <c:pt idx="12">
                  <c:v>0.14190169218372281</c:v>
                </c:pt>
                <c:pt idx="13">
                  <c:v>0.14694471387002911</c:v>
                </c:pt>
                <c:pt idx="14">
                  <c:v>0.15029604996350068</c:v>
                </c:pt>
                <c:pt idx="15">
                  <c:v>0.15587922428606496</c:v>
                </c:pt>
                <c:pt idx="16">
                  <c:v>0.15903712770297837</c:v>
                </c:pt>
                <c:pt idx="17">
                  <c:v>0.16194430874450416</c:v>
                </c:pt>
              </c:numCache>
            </c:numRef>
          </c:val>
          <c:smooth val="0"/>
          <c:extLst xmlns:c16r2="http://schemas.microsoft.com/office/drawing/2015/06/chart">
            <c:ext xmlns:c16="http://schemas.microsoft.com/office/drawing/2014/chart" uri="{C3380CC4-5D6E-409C-BE32-E72D297353CC}">
              <c16:uniqueId val="{00000005-5599-4E68-86E6-C49CCB0209F1}"/>
            </c:ext>
          </c:extLst>
        </c:ser>
        <c:dLbls>
          <c:showLegendKey val="0"/>
          <c:showVal val="0"/>
          <c:showCatName val="0"/>
          <c:showSerName val="0"/>
          <c:showPercent val="0"/>
          <c:showBubbleSize val="0"/>
        </c:dLbls>
        <c:marker val="1"/>
        <c:smooth val="0"/>
        <c:axId val="387040136"/>
        <c:axId val="387043272"/>
        <c:extLst xmlns:c16r2="http://schemas.microsoft.com/office/drawing/2015/06/chart">
          <c:ext xmlns:c15="http://schemas.microsoft.com/office/drawing/2012/chart" uri="{02D57815-91ED-43cb-92C2-25804820EDAC}">
            <c15:filteredLineSeries>
              <c15:ser>
                <c:idx val="6"/>
                <c:order val="6"/>
                <c:tx>
                  <c:strRef>
                    <c:extLst xmlns:c16r2="http://schemas.microsoft.com/office/drawing/2015/06/chart">
                      <c:ext uri="{02D57815-91ED-43cb-92C2-25804820EDAC}">
                        <c15:formulaRef>
                          <c15:sqref>'congregate care-LH'!$A$9</c15:sqref>
                        </c15:formulaRef>
                      </c:ext>
                    </c:extLst>
                    <c:strCache>
                      <c:ptCount val="1"/>
                      <c:pt idx="0">
                        <c:v>0-17 combined</c:v>
                      </c:pt>
                    </c:strCache>
                  </c:strRef>
                </c:tx>
                <c:spPr>
                  <a:ln w="28575" cap="rnd">
                    <a:solidFill>
                      <a:schemeClr val="accent1">
                        <a:lumMod val="60000"/>
                      </a:schemeClr>
                    </a:solidFill>
                    <a:round/>
                  </a:ln>
                  <a:effectLst/>
                </c:spPr>
                <c:marker>
                  <c:symbol val="none"/>
                </c:marker>
                <c:cat>
                  <c:numRef>
                    <c:extLst xmlns:c16r2="http://schemas.microsoft.com/office/drawing/2015/06/chart">
                      <c:ext uri="{02D57815-91ED-43cb-92C2-25804820EDAC}">
                        <c15:formulaRef>
                          <c15:sqref>'congregate care-LH'!$FZ$2:$GY$2</c15:sqref>
                        </c15:formulaRef>
                      </c:ext>
                    </c:extLst>
                    <c:numCache>
                      <c:formatCode>[$-409]mmm\-yy;@</c:formatCode>
                      <c:ptCount val="18"/>
                      <c:pt idx="0">
                        <c:v>44191</c:v>
                      </c:pt>
                      <c:pt idx="1">
                        <c:v>44227</c:v>
                      </c:pt>
                      <c:pt idx="2">
                        <c:v>44255</c:v>
                      </c:pt>
                      <c:pt idx="3">
                        <c:v>44286</c:v>
                      </c:pt>
                      <c:pt idx="4">
                        <c:v>44316</c:v>
                      </c:pt>
                      <c:pt idx="5">
                        <c:v>44347</c:v>
                      </c:pt>
                      <c:pt idx="6">
                        <c:v>44377</c:v>
                      </c:pt>
                      <c:pt idx="7">
                        <c:v>44408</c:v>
                      </c:pt>
                      <c:pt idx="8">
                        <c:v>44439</c:v>
                      </c:pt>
                      <c:pt idx="9">
                        <c:v>44469</c:v>
                      </c:pt>
                      <c:pt idx="10">
                        <c:v>44500</c:v>
                      </c:pt>
                      <c:pt idx="11">
                        <c:v>44530</c:v>
                      </c:pt>
                      <c:pt idx="12">
                        <c:v>44550</c:v>
                      </c:pt>
                      <c:pt idx="13">
                        <c:v>44562</c:v>
                      </c:pt>
                      <c:pt idx="14">
                        <c:v>44593</c:v>
                      </c:pt>
                      <c:pt idx="15">
                        <c:v>44621</c:v>
                      </c:pt>
                      <c:pt idx="16">
                        <c:v>44652</c:v>
                      </c:pt>
                      <c:pt idx="17">
                        <c:v>44682</c:v>
                      </c:pt>
                    </c:numCache>
                  </c:numRef>
                </c:cat>
                <c:val>
                  <c:numRef>
                    <c:extLst xmlns:c16r2="http://schemas.microsoft.com/office/drawing/2015/06/chart">
                      <c:ext uri="{02D57815-91ED-43cb-92C2-25804820EDAC}">
                        <c15:formulaRef>
                          <c15:sqref>'congregate care-LH'!$FZ$9:$GY$9</c15:sqref>
                        </c15:formulaRef>
                      </c:ext>
                    </c:extLst>
                    <c:numCache>
                      <c:formatCode>General</c:formatCode>
                      <c:ptCount val="18"/>
                      <c:pt idx="0">
                        <c:v>1953</c:v>
                      </c:pt>
                      <c:pt idx="1">
                        <c:v>1851</c:v>
                      </c:pt>
                      <c:pt idx="2">
                        <c:v>1832</c:v>
                      </c:pt>
                      <c:pt idx="3">
                        <c:v>1826</c:v>
                      </c:pt>
                      <c:pt idx="4">
                        <c:v>1844</c:v>
                      </c:pt>
                      <c:pt idx="5">
                        <c:v>1850</c:v>
                      </c:pt>
                      <c:pt idx="6">
                        <c:v>1843</c:v>
                      </c:pt>
                      <c:pt idx="7">
                        <c:v>1848</c:v>
                      </c:pt>
                      <c:pt idx="8">
                        <c:v>1850</c:v>
                      </c:pt>
                      <c:pt idx="9">
                        <c:v>1880</c:v>
                      </c:pt>
                      <c:pt idx="10">
                        <c:v>1833</c:v>
                      </c:pt>
                      <c:pt idx="11">
                        <c:v>1803</c:v>
                      </c:pt>
                      <c:pt idx="12">
                        <c:v>1761</c:v>
                      </c:pt>
                      <c:pt idx="13">
                        <c:v>1818</c:v>
                      </c:pt>
                      <c:pt idx="14">
                        <c:v>1853</c:v>
                      </c:pt>
                      <c:pt idx="15">
                        <c:v>1905</c:v>
                      </c:pt>
                      <c:pt idx="16">
                        <c:v>1949</c:v>
                      </c:pt>
                      <c:pt idx="17">
                        <c:v>1989</c:v>
                      </c:pt>
                    </c:numCache>
                  </c:numRef>
                </c:val>
                <c:smooth val="0"/>
                <c:extLst xmlns:c16r2="http://schemas.microsoft.com/office/drawing/2015/06/chart">
                  <c:ext xmlns:c16="http://schemas.microsoft.com/office/drawing/2014/chart" uri="{C3380CC4-5D6E-409C-BE32-E72D297353CC}">
                    <c16:uniqueId val="{00000007-5599-4E68-86E6-C49CCB0209F1}"/>
                  </c:ext>
                </c:extLst>
              </c15:ser>
            </c15:filteredLineSeries>
          </c:ext>
        </c:extLst>
      </c:lineChart>
      <c:catAx>
        <c:axId val="387039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Congregate Care Placement</a:t>
                </a:r>
                <a:r>
                  <a:rPr lang="en-US" baseline="0"/>
                  <a:t> Type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15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39744"/>
        <c:crosses val="autoZero"/>
        <c:auto val="0"/>
        <c:lblAlgn val="ctr"/>
        <c:lblOffset val="100"/>
        <c:tickLblSkip val="1"/>
        <c:noMultiLvlLbl val="0"/>
      </c:catAx>
      <c:valAx>
        <c:axId val="387039744"/>
        <c:scaling>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Children</a:t>
                </a:r>
              </a:p>
            </c:rich>
          </c:tx>
          <c:layout>
            <c:manualLayout>
              <c:xMode val="edge"/>
              <c:yMode val="edge"/>
              <c:x val="9.3240084683287941E-3"/>
              <c:y val="0.3696240780895356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39352"/>
        <c:crosses val="autoZero"/>
        <c:crossBetween val="between"/>
      </c:valAx>
      <c:valAx>
        <c:axId val="387043272"/>
        <c:scaling>
          <c:orientation val="minMax"/>
          <c:max val="1"/>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of total Population</a:t>
                </a:r>
              </a:p>
            </c:rich>
          </c:tx>
          <c:layout>
            <c:manualLayout>
              <c:xMode val="edge"/>
              <c:yMode val="edge"/>
              <c:x val="0.96363049358235653"/>
              <c:y val="0.324336643378777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040136"/>
        <c:crosses val="max"/>
        <c:crossBetween val="between"/>
        <c:majorUnit val="0.25"/>
      </c:valAx>
      <c:catAx>
        <c:axId val="387040136"/>
        <c:scaling>
          <c:orientation val="minMax"/>
        </c:scaling>
        <c:delete val="1"/>
        <c:axPos val="b"/>
        <c:numFmt formatCode="[$-409]mmm\-yy;@" sourceLinked="1"/>
        <c:majorTickMark val="out"/>
        <c:minorTickMark val="none"/>
        <c:tickLblPos val="nextTo"/>
        <c:crossAx val="387043272"/>
        <c:crosses val="autoZero"/>
        <c:auto val="0"/>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44206995771919"/>
          <c:y val="8.5068807339449548E-2"/>
          <c:w val="0.82342315993330772"/>
          <c:h val="0.68184335042982014"/>
        </c:manualLayout>
      </c:layout>
      <c:barChart>
        <c:barDir val="col"/>
        <c:grouping val="stacked"/>
        <c:varyColors val="0"/>
        <c:ser>
          <c:idx val="4"/>
          <c:order val="1"/>
          <c:tx>
            <c:strRef>
              <c:f>'OOH Care-LH'!$A$29</c:f>
              <c:strCache>
                <c:ptCount val="1"/>
                <c:pt idx="0">
                  <c:v>    Unlicensed (Primarily Kinship)</c:v>
                </c:pt>
              </c:strCache>
            </c:strRef>
          </c:tx>
          <c:spPr>
            <a:solidFill>
              <a:schemeClr val="accent5"/>
            </a:solidFill>
            <a:ln>
              <a:noFill/>
            </a:ln>
            <a:effectLst/>
          </c:spPr>
          <c:invertIfNegative val="0"/>
          <c:dLbls>
            <c:dLbl>
              <c:idx val="0"/>
              <c:tx>
                <c:strRef>
                  <c:f>'OOH Care-LH'!$AU$35</c:f>
                  <c:strCache>
                    <c:ptCount val="1"/>
                    <c:pt idx="0">
                      <c:v>5%</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FCB-4007-92A1-6CBCD0327A01}"/>
                </c:ext>
                <c:ext xmlns:c15="http://schemas.microsoft.com/office/drawing/2012/chart" uri="{CE6537A1-D6FC-4f65-9D91-7224C49458BB}">
                  <c15:dlblFieldTable>
                    <c15:dlblFTEntry>
                      <c15:txfldGUID>{83F21193-BF18-4F01-8249-62ECAA4082F7}</c15:txfldGUID>
                      <c15:f>'OOH Care-LH'!$AU$35</c15:f>
                      <c15:dlblFieldTableCache>
                        <c:ptCount val="1"/>
                        <c:pt idx="0">
                          <c:v>5%</c:v>
                        </c:pt>
                      </c15:dlblFieldTableCache>
                    </c15:dlblFTEntry>
                  </c15:dlblFieldTable>
                  <c15:showDataLabelsRange val="0"/>
                </c:ext>
              </c:extLst>
            </c:dLbl>
            <c:dLbl>
              <c:idx val="1"/>
              <c:tx>
                <c:strRef>
                  <c:f>'OOH Care-LH'!$AV$35</c:f>
                  <c:strCache>
                    <c:ptCount val="1"/>
                    <c:pt idx="0">
                      <c:v>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FCB-4007-92A1-6CBCD0327A01}"/>
                </c:ext>
                <c:ext xmlns:c15="http://schemas.microsoft.com/office/drawing/2012/chart" uri="{CE6537A1-D6FC-4f65-9D91-7224C49458BB}">
                  <c15:dlblFieldTable>
                    <c15:dlblFTEntry>
                      <c15:txfldGUID>{2B6792F7-3E27-4DA4-A725-494193770DF9}</c15:txfldGUID>
                      <c15:f>'OOH Care-LH'!$AV$35</c15:f>
                      <c15:dlblFieldTableCache>
                        <c:ptCount val="1"/>
                        <c:pt idx="0">
                          <c:v>3%</c:v>
                        </c:pt>
                      </c15:dlblFieldTableCache>
                    </c15:dlblFTEntry>
                  </c15:dlblFieldTable>
                  <c15:showDataLabelsRange val="0"/>
                </c:ext>
              </c:extLst>
            </c:dLbl>
            <c:dLbl>
              <c:idx val="2"/>
              <c:tx>
                <c:strRef>
                  <c:f>'OOH Care-LH'!$AW$35</c:f>
                  <c:strCache>
                    <c:ptCount val="1"/>
                    <c:pt idx="0">
                      <c:v>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FCB-4007-92A1-6CBCD0327A01}"/>
                </c:ext>
                <c:ext xmlns:c15="http://schemas.microsoft.com/office/drawing/2012/chart" uri="{CE6537A1-D6FC-4f65-9D91-7224C49458BB}">
                  <c15:dlblFieldTable>
                    <c15:dlblFTEntry>
                      <c15:txfldGUID>{3CD33235-7D2C-4299-B110-F05E7D1EEDBC}</c15:txfldGUID>
                      <c15:f>'OOH Care-LH'!$AW$35</c15:f>
                      <c15:dlblFieldTableCache>
                        <c:ptCount val="1"/>
                        <c:pt idx="0">
                          <c:v>3%</c:v>
                        </c:pt>
                      </c15:dlblFieldTableCache>
                    </c15:dlblFTEntry>
                  </c15:dlblFieldTable>
                  <c15:showDataLabelsRange val="0"/>
                </c:ext>
              </c:extLst>
            </c:dLbl>
            <c:dLbl>
              <c:idx val="3"/>
              <c:tx>
                <c:strRef>
                  <c:f>'OOH Care-LH'!$AX$35</c:f>
                  <c:strCache>
                    <c:ptCount val="1"/>
                    <c:pt idx="0">
                      <c:v>5%</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CB-4007-92A1-6CBCD0327A01}"/>
                </c:ext>
                <c:ext xmlns:c15="http://schemas.microsoft.com/office/drawing/2012/chart" uri="{CE6537A1-D6FC-4f65-9D91-7224C49458BB}">
                  <c15:dlblFieldTable>
                    <c15:dlblFTEntry>
                      <c15:txfldGUID>{08A2FE61-D8BC-4B17-9CF1-A86B131D3756}</c15:txfldGUID>
                      <c15:f>'OOH Care-LH'!$AX$35</c15:f>
                      <c15:dlblFieldTableCache>
                        <c:ptCount val="1"/>
                        <c:pt idx="0">
                          <c:v>5%</c:v>
                        </c:pt>
                      </c15:dlblFieldTableCache>
                    </c15:dlblFTEntry>
                  </c15:dlblFieldTable>
                  <c15:showDataLabelsRange val="0"/>
                </c:ext>
              </c:extLst>
            </c:dLbl>
            <c:dLbl>
              <c:idx val="4"/>
              <c:tx>
                <c:rich>
                  <a:bodyPr/>
                  <a:lstStyle/>
                  <a:p>
                    <a:r>
                      <a:rPr lang="en-US"/>
                      <a:t>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CB-4007-92A1-6CBCD0327A01}"/>
                </c:ext>
                <c:ext xmlns:c15="http://schemas.microsoft.com/office/drawing/2012/chart" uri="{CE6537A1-D6FC-4f65-9D91-7224C49458BB}"/>
              </c:extLst>
            </c:dLbl>
            <c:dLbl>
              <c:idx val="5"/>
              <c:tx>
                <c:rich>
                  <a:bodyPr/>
                  <a:lstStyle/>
                  <a:p>
                    <a:r>
                      <a:rPr lang="en-US"/>
                      <a:t>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CB-4007-92A1-6CBCD0327A01}"/>
                </c:ext>
                <c:ext xmlns:c15="http://schemas.microsoft.com/office/drawing/2012/chart" uri="{CE6537A1-D6FC-4f65-9D91-7224C49458BB}"/>
              </c:extLst>
            </c:dLbl>
            <c:dLbl>
              <c:idx val="6"/>
              <c:tx>
                <c:rich>
                  <a:bodyPr/>
                  <a:lstStyle/>
                  <a:p>
                    <a:r>
                      <a:rPr lang="en-US"/>
                      <a:t>7%</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FCB-4007-92A1-6CBCD0327A01}"/>
                </c:ext>
                <c:ext xmlns:c15="http://schemas.microsoft.com/office/drawing/2012/chart" uri="{CE6537A1-D6FC-4f65-9D91-7224C49458BB}"/>
              </c:extLst>
            </c:dLbl>
            <c:dLbl>
              <c:idx val="7"/>
              <c:tx>
                <c:strRef>
                  <c:f>'OOH Care-LH'!$BB$35</c:f>
                  <c:strCache>
                    <c:ptCount val="1"/>
                    <c:pt idx="0">
                      <c:v>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FCB-4007-92A1-6CBCD0327A01}"/>
                </c:ext>
                <c:ext xmlns:c15="http://schemas.microsoft.com/office/drawing/2012/chart" uri="{CE6537A1-D6FC-4f65-9D91-7224C49458BB}">
                  <c15:dlblFieldTable>
                    <c15:dlblFTEntry>
                      <c15:txfldGUID>{48945E45-F16E-4D43-AF96-C21F2F9DF589}</c15:txfldGUID>
                      <c15:f>'OOH Care-LH'!$BB$35</c15:f>
                      <c15:dlblFieldTableCache>
                        <c:ptCount val="1"/>
                        <c:pt idx="0">
                          <c:v>7%</c:v>
                        </c:pt>
                      </c15:dlblFieldTableCache>
                    </c15:dlblFTEntry>
                  </c15:dlblFieldTable>
                  <c15:showDataLabelsRange val="0"/>
                </c:ext>
              </c:extLst>
            </c:dLbl>
            <c:dLbl>
              <c:idx val="8"/>
              <c:tx>
                <c:strRef>
                  <c:f>'OOH Care-LH'!$BC$35</c:f>
                  <c:strCache>
                    <c:ptCount val="1"/>
                    <c:pt idx="0">
                      <c:v>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FCB-4007-92A1-6CBCD0327A01}"/>
                </c:ext>
                <c:ext xmlns:c15="http://schemas.microsoft.com/office/drawing/2012/chart" uri="{CE6537A1-D6FC-4f65-9D91-7224C49458BB}">
                  <c15:dlblFieldTable>
                    <c15:dlblFTEntry>
                      <c15:txfldGUID>{2001BB47-76B7-413F-A015-EBC551DA2AF5}</c15:txfldGUID>
                      <c15:f>'OOH Care-LH'!$BC$35</c15:f>
                      <c15:dlblFieldTableCache>
                        <c:ptCount val="1"/>
                        <c:pt idx="0">
                          <c:v>7%</c:v>
                        </c:pt>
                      </c15:dlblFieldTableCache>
                    </c15:dlblFTEntry>
                  </c15:dlblFieldTable>
                  <c15:showDataLabelsRange val="0"/>
                </c:ext>
              </c:extLst>
            </c:dLbl>
            <c:dLbl>
              <c:idx val="9"/>
              <c:tx>
                <c:strRef>
                  <c:f>'OOH Care-LH'!$BD$35</c:f>
                  <c:strCache>
                    <c:ptCount val="1"/>
                    <c:pt idx="0">
                      <c:v>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FCB-4007-92A1-6CBCD0327A01}"/>
                </c:ext>
                <c:ext xmlns:c15="http://schemas.microsoft.com/office/drawing/2012/chart" uri="{CE6537A1-D6FC-4f65-9D91-7224C49458BB}">
                  <c15:dlblFieldTable>
                    <c15:dlblFTEntry>
                      <c15:txfldGUID>{5E3ECB29-5691-467F-A9A3-EA97B18CD598}</c15:txfldGUID>
                      <c15:f>'OOH Care-LH'!$BD$35</c15:f>
                      <c15:dlblFieldTableCache>
                        <c:ptCount val="1"/>
                        <c:pt idx="0">
                          <c:v>7%</c:v>
                        </c:pt>
                      </c15:dlblFieldTableCache>
                    </c15:dlblFTEntry>
                  </c15:dlblFieldTable>
                  <c15:showDataLabelsRange val="0"/>
                </c:ext>
              </c:extLst>
            </c:dLbl>
            <c:dLbl>
              <c:idx val="10"/>
              <c:tx>
                <c:strRef>
                  <c:f>'OOH Care-LH'!$BE$35</c:f>
                  <c:strCache>
                    <c:ptCount val="1"/>
                    <c:pt idx="0">
                      <c:v>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FCB-4007-92A1-6CBCD0327A01}"/>
                </c:ext>
                <c:ext xmlns:c15="http://schemas.microsoft.com/office/drawing/2012/chart" uri="{CE6537A1-D6FC-4f65-9D91-7224C49458BB}">
                  <c15:dlblFieldTable>
                    <c15:dlblFTEntry>
                      <c15:txfldGUID>{CC228356-DAB0-4B0F-8854-711177CDAED7}</c15:txfldGUID>
                      <c15:f>'OOH Care-LH'!$BE$35</c15:f>
                      <c15:dlblFieldTableCache>
                        <c:ptCount val="1"/>
                        <c:pt idx="0">
                          <c:v>7%</c:v>
                        </c:pt>
                      </c15:dlblFieldTableCache>
                    </c15:dlblFTEntry>
                  </c15:dlblFieldTable>
                  <c15:showDataLabelsRange val="0"/>
                </c:ext>
              </c:extLst>
            </c:dLbl>
            <c:dLbl>
              <c:idx val="11"/>
              <c:tx>
                <c:strRef>
                  <c:f>'OOH Care-LH'!$BF$35</c:f>
                  <c:strCache>
                    <c:ptCount val="1"/>
                    <c:pt idx="0">
                      <c:v>5%</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FCB-4007-92A1-6CBCD0327A01}"/>
                </c:ext>
                <c:ext xmlns:c15="http://schemas.microsoft.com/office/drawing/2012/chart" uri="{CE6537A1-D6FC-4f65-9D91-7224C49458BB}">
                  <c15:dlblFieldTable>
                    <c15:dlblFTEntry>
                      <c15:txfldGUID>{7C8589A0-9FE0-4957-91A9-7090B674EBDD}</c15:txfldGUID>
                      <c15:f>'OOH Care-LH'!$BF$35</c15:f>
                      <c15:dlblFieldTableCache>
                        <c:ptCount val="1"/>
                        <c:pt idx="0">
                          <c:v>5%</c:v>
                        </c:pt>
                      </c15:dlblFieldTableCache>
                    </c15:dlblFTEntry>
                  </c15:dlblFieldTable>
                  <c15:showDataLabelsRange val="0"/>
                </c:ext>
              </c:extLst>
            </c:dLbl>
            <c:dLbl>
              <c:idx val="12"/>
              <c:tx>
                <c:rich>
                  <a:bodyPr/>
                  <a:lstStyle/>
                  <a:p>
                    <a:r>
                      <a:rPr lang="en-US"/>
                      <a:t>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FCB-4007-92A1-6CBCD0327A01}"/>
                </c:ext>
                <c:ext xmlns:c15="http://schemas.microsoft.com/office/drawing/2012/chart" uri="{CE6537A1-D6FC-4f65-9D91-7224C49458BB}"/>
              </c:extLst>
            </c:dLbl>
            <c:dLbl>
              <c:idx val="13"/>
              <c:tx>
                <c:rich>
                  <a:bodyPr/>
                  <a:lstStyle/>
                  <a:p>
                    <a:r>
                      <a:rPr lang="en-US"/>
                      <a:t>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FCB-4007-92A1-6CBCD0327A01}"/>
                </c:ext>
                <c:ext xmlns:c15="http://schemas.microsoft.com/office/drawing/2012/chart" uri="{CE6537A1-D6FC-4f65-9D91-7224C49458BB}"/>
              </c:extLst>
            </c:dLbl>
            <c:dLbl>
              <c:idx val="14"/>
              <c:tx>
                <c:rich>
                  <a:bodyPr/>
                  <a:lstStyle/>
                  <a:p>
                    <a:r>
                      <a:rPr lang="en-US"/>
                      <a:t>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FCB-4007-92A1-6CBCD0327A01}"/>
                </c:ext>
                <c:ext xmlns:c15="http://schemas.microsoft.com/office/drawing/2012/chart" uri="{CE6537A1-D6FC-4f65-9D91-7224C49458BB}"/>
              </c:extLst>
            </c:dLbl>
            <c:dLbl>
              <c:idx val="15"/>
              <c:tx>
                <c:rich>
                  <a:bodyPr/>
                  <a:lstStyle/>
                  <a:p>
                    <a:r>
                      <a:rPr lang="en-US"/>
                      <a:t>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FCB-4007-92A1-6CBCD0327A01}"/>
                </c:ext>
                <c:ext xmlns:c15="http://schemas.microsoft.com/office/drawing/2012/chart" uri="{CE6537A1-D6FC-4f65-9D91-7224C49458BB}"/>
              </c:extLst>
            </c:dLbl>
            <c:dLbl>
              <c:idx val="16"/>
              <c:tx>
                <c:rich>
                  <a:bodyPr/>
                  <a:lstStyle/>
                  <a:p>
                    <a:r>
                      <a:rPr lang="en-US"/>
                      <a:t>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FCB-4007-92A1-6CBCD0327A01}"/>
                </c:ext>
                <c:ext xmlns:c15="http://schemas.microsoft.com/office/drawing/2012/chart" uri="{CE6537A1-D6FC-4f65-9D91-7224C49458BB}"/>
              </c:extLst>
            </c:dLbl>
            <c:dLbl>
              <c:idx val="17"/>
              <c:tx>
                <c:rich>
                  <a:bodyPr/>
                  <a:lstStyle/>
                  <a:p>
                    <a:r>
                      <a:rPr lang="en-US"/>
                      <a:t>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FCB-4007-92A1-6CBCD0327A01}"/>
                </c:ext>
                <c:ext xmlns:c15="http://schemas.microsoft.com/office/drawing/2012/chart" uri="{CE6537A1-D6FC-4f65-9D91-7224C49458BB}"/>
              </c:extLst>
            </c:dLbl>
            <c:dLbl>
              <c:idx val="21"/>
              <c:tx>
                <c:rich>
                  <a:bodyPr/>
                  <a:lstStyle/>
                  <a:p>
                    <a:r>
                      <a:rPr lang="en-US"/>
                      <a:t>6%</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FCB-4007-92A1-6CBCD0327A01}"/>
                </c:ext>
                <c:ext xmlns:c15="http://schemas.microsoft.com/office/drawing/2012/chart" uri="{CE6537A1-D6FC-4f65-9D91-7224C49458BB}"/>
              </c:extLst>
            </c:dLbl>
            <c:dLbl>
              <c:idx val="22"/>
              <c:tx>
                <c:strRef>
                  <c:f>'OOH Care-LH'!$BE$35</c:f>
                  <c:strCache>
                    <c:ptCount val="1"/>
                    <c:pt idx="0">
                      <c:v>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0FCB-4007-92A1-6CBCD0327A01}"/>
                </c:ext>
                <c:ext xmlns:c15="http://schemas.microsoft.com/office/drawing/2012/chart" uri="{CE6537A1-D6FC-4f65-9D91-7224C49458BB}">
                  <c15:dlblFieldTable>
                    <c15:dlblFTEntry>
                      <c15:txfldGUID>{F419E354-6E0F-4E9E-8985-3313D71EEC4A}</c15:txfldGUID>
                      <c15:f>'OOH Care-LH'!$BE$35</c15:f>
                      <c15:dlblFieldTableCache>
                        <c:ptCount val="1"/>
                        <c:pt idx="0">
                          <c:v>7%</c:v>
                        </c:pt>
                      </c15:dlblFieldTableCache>
                    </c15:dlblFTEntry>
                  </c15:dlblFieldTable>
                  <c15:showDataLabelsRange val="0"/>
                </c:ext>
              </c:extLst>
            </c:dLbl>
            <c:dLbl>
              <c:idx val="23"/>
              <c:tx>
                <c:strRef>
                  <c:f>'OOH Care-LH'!$BL$35</c:f>
                  <c:strCache>
                    <c:ptCount val="1"/>
                    <c:pt idx="0">
                      <c:v>5%</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0FCB-4007-92A1-6CBCD0327A01}"/>
                </c:ext>
                <c:ext xmlns:c15="http://schemas.microsoft.com/office/drawing/2012/chart" uri="{CE6537A1-D6FC-4f65-9D91-7224C49458BB}">
                  <c15:dlblFieldTable>
                    <c15:dlblFTEntry>
                      <c15:txfldGUID>{139DB019-998B-476E-AFD2-B959A1550A05}</c15:txfldGUID>
                      <c15:f>'OOH Care-LH'!$BL$35</c15:f>
                      <c15:dlblFieldTableCache>
                        <c:ptCount val="1"/>
                        <c:pt idx="0">
                          <c:v>5%</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Care-LH'!$AU$27:$BL$27</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Care-LH'!$AU$29:$BL$29</c:f>
              <c:numCache>
                <c:formatCode>General</c:formatCode>
                <c:ptCount val="18"/>
                <c:pt idx="0" formatCode="_(* #,##0_);_(* \(#,##0\);_(* &quot;-&quot;??_);_(@_)">
                  <c:v>53</c:v>
                </c:pt>
                <c:pt idx="1">
                  <c:v>28</c:v>
                </c:pt>
                <c:pt idx="2">
                  <c:v>35</c:v>
                </c:pt>
                <c:pt idx="3">
                  <c:v>50</c:v>
                </c:pt>
                <c:pt idx="4">
                  <c:v>58</c:v>
                </c:pt>
                <c:pt idx="5">
                  <c:v>66</c:v>
                </c:pt>
                <c:pt idx="6">
                  <c:v>74</c:v>
                </c:pt>
                <c:pt idx="7">
                  <c:v>77</c:v>
                </c:pt>
                <c:pt idx="8">
                  <c:v>84</c:v>
                </c:pt>
                <c:pt idx="9">
                  <c:v>84</c:v>
                </c:pt>
                <c:pt idx="10">
                  <c:v>83</c:v>
                </c:pt>
                <c:pt idx="11">
                  <c:v>50</c:v>
                </c:pt>
                <c:pt idx="12">
                  <c:v>41</c:v>
                </c:pt>
                <c:pt idx="13">
                  <c:v>43</c:v>
                </c:pt>
                <c:pt idx="14">
                  <c:v>39</c:v>
                </c:pt>
                <c:pt idx="15">
                  <c:v>43</c:v>
                </c:pt>
                <c:pt idx="16">
                  <c:v>48</c:v>
                </c:pt>
                <c:pt idx="17">
                  <c:v>53</c:v>
                </c:pt>
              </c:numCache>
            </c:numRef>
          </c:val>
          <c:extLst xmlns:c16r2="http://schemas.microsoft.com/office/drawing/2015/06/chart">
            <c:ext xmlns:c16="http://schemas.microsoft.com/office/drawing/2014/chart" uri="{C3380CC4-5D6E-409C-BE32-E72D297353CC}">
              <c16:uniqueId val="{00000015-0FCB-4007-92A1-6CBCD0327A01}"/>
            </c:ext>
          </c:extLst>
        </c:ser>
        <c:ser>
          <c:idx val="3"/>
          <c:order val="2"/>
          <c:tx>
            <c:strRef>
              <c:f>'OOH Care-LH'!$A$30</c:f>
              <c:strCache>
                <c:ptCount val="1"/>
                <c:pt idx="0">
                  <c:v>    Foster Care</c:v>
                </c:pt>
              </c:strCache>
            </c:strRef>
          </c:tx>
          <c:spPr>
            <a:solidFill>
              <a:schemeClr val="accent4">
                <a:lumMod val="40000"/>
                <a:lumOff val="60000"/>
              </a:schemeClr>
            </a:solidFill>
            <a:ln>
              <a:noFill/>
            </a:ln>
            <a:effectLst/>
          </c:spPr>
          <c:invertIfNegative val="0"/>
          <c:dLbls>
            <c:dLbl>
              <c:idx val="0"/>
              <c:tx>
                <c:strRef>
                  <c:f>'OOH Care-LH'!$AU$36</c:f>
                  <c:strCache>
                    <c:ptCount val="1"/>
                    <c:pt idx="0">
                      <c:v>6%</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0FCB-4007-92A1-6CBCD0327A01}"/>
                </c:ext>
                <c:ext xmlns:c15="http://schemas.microsoft.com/office/drawing/2012/chart" uri="{CE6537A1-D6FC-4f65-9D91-7224C49458BB}">
                  <c15:dlblFieldTable>
                    <c15:dlblFTEntry>
                      <c15:txfldGUID>{FD8BEAA4-8D83-424D-B53F-25E33335B988}</c15:txfldGUID>
                      <c15:f>'OOH Care-LH'!$AU$36</c15:f>
                      <c15:dlblFieldTableCache>
                        <c:ptCount val="1"/>
                        <c:pt idx="0">
                          <c:v>6%</c:v>
                        </c:pt>
                      </c15:dlblFieldTableCache>
                    </c15:dlblFTEntry>
                  </c15:dlblFieldTable>
                  <c15:showDataLabelsRange val="0"/>
                </c:ext>
              </c:extLst>
            </c:dLbl>
            <c:dLbl>
              <c:idx val="1"/>
              <c:tx>
                <c:strRef>
                  <c:f>'OOH Care-LH'!$AV$36</c:f>
                  <c:strCache>
                    <c:ptCount val="1"/>
                    <c:pt idx="0">
                      <c:v>6%</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FCB-4007-92A1-6CBCD0327A01}"/>
                </c:ext>
                <c:ext xmlns:c15="http://schemas.microsoft.com/office/drawing/2012/chart" uri="{CE6537A1-D6FC-4f65-9D91-7224C49458BB}">
                  <c15:dlblFieldTable>
                    <c15:dlblFTEntry>
                      <c15:txfldGUID>{7092A9D8-9327-47FE-A07A-5AE8454B2DF4}</c15:txfldGUID>
                      <c15:f>'OOH Care-LH'!$AV$36</c15:f>
                      <c15:dlblFieldTableCache>
                        <c:ptCount val="1"/>
                        <c:pt idx="0">
                          <c:v>6%</c:v>
                        </c:pt>
                      </c15:dlblFieldTableCache>
                    </c15:dlblFTEntry>
                  </c15:dlblFieldTable>
                  <c15:showDataLabelsRange val="0"/>
                </c:ext>
              </c:extLst>
            </c:dLbl>
            <c:dLbl>
              <c:idx val="2"/>
              <c:tx>
                <c:strRef>
                  <c:f>'OOH Care-LH'!$AW$36</c:f>
                  <c:strCache>
                    <c:ptCount val="1"/>
                    <c:pt idx="0">
                      <c:v>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0FCB-4007-92A1-6CBCD0327A01}"/>
                </c:ext>
                <c:ext xmlns:c15="http://schemas.microsoft.com/office/drawing/2012/chart" uri="{CE6537A1-D6FC-4f65-9D91-7224C49458BB}">
                  <c15:dlblFieldTable>
                    <c15:dlblFTEntry>
                      <c15:txfldGUID>{951F2E69-4BB8-4DFF-87A9-90A78DEBDAC0}</c15:txfldGUID>
                      <c15:f>'OOH Care-LH'!$AW$36</c15:f>
                      <c15:dlblFieldTableCache>
                        <c:ptCount val="1"/>
                        <c:pt idx="0">
                          <c:v>7%</c:v>
                        </c:pt>
                      </c15:dlblFieldTableCache>
                    </c15:dlblFTEntry>
                  </c15:dlblFieldTable>
                  <c15:showDataLabelsRange val="0"/>
                </c:ext>
              </c:extLst>
            </c:dLbl>
            <c:dLbl>
              <c:idx val="3"/>
              <c:tx>
                <c:strRef>
                  <c:f>'OOH Care-LH'!$AX$36</c:f>
                  <c:strCache>
                    <c:ptCount val="1"/>
                    <c:pt idx="0">
                      <c:v>8%</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0FCB-4007-92A1-6CBCD0327A01}"/>
                </c:ext>
                <c:ext xmlns:c15="http://schemas.microsoft.com/office/drawing/2012/chart" uri="{CE6537A1-D6FC-4f65-9D91-7224C49458BB}">
                  <c15:dlblFieldTable>
                    <c15:dlblFTEntry>
                      <c15:txfldGUID>{2A492A7C-B357-4B67-BA2C-C32AB1D3C537}</c15:txfldGUID>
                      <c15:f>'OOH Care-LH'!$AX$36</c15:f>
                      <c15:dlblFieldTableCache>
                        <c:ptCount val="1"/>
                        <c:pt idx="0">
                          <c:v>8%</c:v>
                        </c:pt>
                      </c15:dlblFieldTableCache>
                    </c15:dlblFTEntry>
                  </c15:dlblFieldTable>
                  <c15:showDataLabelsRange val="0"/>
                </c:ext>
              </c:extLst>
            </c:dLbl>
            <c:dLbl>
              <c:idx val="4"/>
              <c:tx>
                <c:rich>
                  <a:bodyPr/>
                  <a:lstStyle/>
                  <a:p>
                    <a:r>
                      <a:rPr lang="en-US"/>
                      <a:t>11%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0FCB-4007-92A1-6CBCD0327A01}"/>
                </c:ext>
                <c:ext xmlns:c15="http://schemas.microsoft.com/office/drawing/2012/chart" uri="{CE6537A1-D6FC-4f65-9D91-7224C49458BB}"/>
              </c:extLst>
            </c:dLbl>
            <c:dLbl>
              <c:idx val="5"/>
              <c:tx>
                <c:rich>
                  <a:bodyPr/>
                  <a:lstStyle/>
                  <a:p>
                    <a:r>
                      <a:rPr lang="en-US"/>
                      <a:t>12%</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0FCB-4007-92A1-6CBCD0327A01}"/>
                </c:ext>
                <c:ext xmlns:c15="http://schemas.microsoft.com/office/drawing/2012/chart" uri="{CE6537A1-D6FC-4f65-9D91-7224C49458BB}"/>
              </c:extLst>
            </c:dLbl>
            <c:dLbl>
              <c:idx val="6"/>
              <c:tx>
                <c:strRef>
                  <c:f>'OOH Care-LH'!$BA$36</c:f>
                  <c:strCache>
                    <c:ptCount val="1"/>
                    <c:pt idx="0">
                      <c:v>12%</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0FCB-4007-92A1-6CBCD0327A01}"/>
                </c:ext>
                <c:ext xmlns:c15="http://schemas.microsoft.com/office/drawing/2012/chart" uri="{CE6537A1-D6FC-4f65-9D91-7224C49458BB}">
                  <c15:dlblFieldTable>
                    <c15:dlblFTEntry>
                      <c15:txfldGUID>{45535F44-2018-46F5-A449-B35452D79955}</c15:txfldGUID>
                      <c15:f>'OOH Care-LH'!$BA$36</c15:f>
                      <c15:dlblFieldTableCache>
                        <c:ptCount val="1"/>
                        <c:pt idx="0">
                          <c:v>12%</c:v>
                        </c:pt>
                      </c15:dlblFieldTableCache>
                    </c15:dlblFTEntry>
                  </c15:dlblFieldTable>
                  <c15:showDataLabelsRange val="0"/>
                </c:ext>
              </c:extLst>
            </c:dLbl>
            <c:dLbl>
              <c:idx val="7"/>
              <c:tx>
                <c:strRef>
                  <c:f>'OOH Care-LH'!$BB$36</c:f>
                  <c:strCache>
                    <c:ptCount val="1"/>
                    <c:pt idx="0">
                      <c:v>14%</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0FCB-4007-92A1-6CBCD0327A01}"/>
                </c:ext>
                <c:ext xmlns:c15="http://schemas.microsoft.com/office/drawing/2012/chart" uri="{CE6537A1-D6FC-4f65-9D91-7224C49458BB}">
                  <c15:dlblFieldTable>
                    <c15:dlblFTEntry>
                      <c15:txfldGUID>{A43F329C-5B74-4ABE-9855-72277BE78297}</c15:txfldGUID>
                      <c15:f>'OOH Care-LH'!$BB$36</c15:f>
                      <c15:dlblFieldTableCache>
                        <c:ptCount val="1"/>
                        <c:pt idx="0">
                          <c:v>14%</c:v>
                        </c:pt>
                      </c15:dlblFieldTableCache>
                    </c15:dlblFTEntry>
                  </c15:dlblFieldTable>
                  <c15:showDataLabelsRange val="0"/>
                </c:ext>
              </c:extLst>
            </c:dLbl>
            <c:dLbl>
              <c:idx val="8"/>
              <c:tx>
                <c:strRef>
                  <c:f>'OOH Care-LH'!$BC$36</c:f>
                  <c:strCache>
                    <c:ptCount val="1"/>
                    <c:pt idx="0">
                      <c:v>13%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0FCB-4007-92A1-6CBCD0327A01}"/>
                </c:ext>
                <c:ext xmlns:c15="http://schemas.microsoft.com/office/drawing/2012/chart" uri="{CE6537A1-D6FC-4f65-9D91-7224C49458BB}">
                  <c15:dlblFieldTable>
                    <c15:dlblFTEntry>
                      <c15:txfldGUID>{FE08E17F-3EBC-4D5E-B916-A6C58C6464CA}</c15:txfldGUID>
                      <c15:f>'OOH Care-LH'!$BC$36</c15:f>
                      <c15:dlblFieldTableCache>
                        <c:ptCount val="1"/>
                        <c:pt idx="0">
                          <c:v>13%</c:v>
                        </c:pt>
                      </c15:dlblFieldTableCache>
                    </c15:dlblFTEntry>
                  </c15:dlblFieldTable>
                  <c15:showDataLabelsRange val="0"/>
                </c:ext>
              </c:extLst>
            </c:dLbl>
            <c:dLbl>
              <c:idx val="9"/>
              <c:tx>
                <c:strRef>
                  <c:f>'OOH Care-LH'!$BD$36</c:f>
                  <c:strCache>
                    <c:ptCount val="1"/>
                    <c:pt idx="0">
                      <c:v>13%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0FCB-4007-92A1-6CBCD0327A01}"/>
                </c:ext>
                <c:ext xmlns:c15="http://schemas.microsoft.com/office/drawing/2012/chart" uri="{CE6537A1-D6FC-4f65-9D91-7224C49458BB}">
                  <c15:dlblFieldTable>
                    <c15:dlblFTEntry>
                      <c15:txfldGUID>{7CD1BE05-A6EC-4A37-BB3B-3C94C07A8313}</c15:txfldGUID>
                      <c15:f>'OOH Care-LH'!$BD$36</c15:f>
                      <c15:dlblFieldTableCache>
                        <c:ptCount val="1"/>
                        <c:pt idx="0">
                          <c:v>13%</c:v>
                        </c:pt>
                      </c15:dlblFieldTableCache>
                    </c15:dlblFTEntry>
                  </c15:dlblFieldTable>
                  <c15:showDataLabelsRange val="0"/>
                </c:ext>
              </c:extLst>
            </c:dLbl>
            <c:dLbl>
              <c:idx val="10"/>
              <c:tx>
                <c:strRef>
                  <c:f>'OOH Care-LH'!$BE$36</c:f>
                  <c:strCache>
                    <c:ptCount val="1"/>
                    <c:pt idx="0">
                      <c:v>13%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0FCB-4007-92A1-6CBCD0327A01}"/>
                </c:ext>
                <c:ext xmlns:c15="http://schemas.microsoft.com/office/drawing/2012/chart" uri="{CE6537A1-D6FC-4f65-9D91-7224C49458BB}">
                  <c15:dlblFieldTable>
                    <c15:dlblFTEntry>
                      <c15:txfldGUID>{D1BF0351-EDA3-4A8C-A112-B814346E7A71}</c15:txfldGUID>
                      <c15:f>'OOH Care-LH'!$BE$36</c15:f>
                      <c15:dlblFieldTableCache>
                        <c:ptCount val="1"/>
                        <c:pt idx="0">
                          <c:v>13%</c:v>
                        </c:pt>
                      </c15:dlblFieldTableCache>
                    </c15:dlblFTEntry>
                  </c15:dlblFieldTable>
                  <c15:showDataLabelsRange val="0"/>
                </c:ext>
              </c:extLst>
            </c:dLbl>
            <c:dLbl>
              <c:idx val="11"/>
              <c:tx>
                <c:strRef>
                  <c:f>'OOH Care-LH'!$BF$36</c:f>
                  <c:strCache>
                    <c:ptCount val="1"/>
                    <c:pt idx="0">
                      <c:v>12%</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0FCB-4007-92A1-6CBCD0327A01}"/>
                </c:ext>
                <c:ext xmlns:c15="http://schemas.microsoft.com/office/drawing/2012/chart" uri="{CE6537A1-D6FC-4f65-9D91-7224C49458BB}">
                  <c15:dlblFieldTable>
                    <c15:dlblFTEntry>
                      <c15:txfldGUID>{1D9C20B8-280B-46EA-9800-7D9F3F24523D}</c15:txfldGUID>
                      <c15:f>'OOH Care-LH'!$BF$36</c15:f>
                      <c15:dlblFieldTableCache>
                        <c:ptCount val="1"/>
                        <c:pt idx="0">
                          <c:v>12%</c:v>
                        </c:pt>
                      </c15:dlblFieldTableCache>
                    </c15:dlblFTEntry>
                  </c15:dlblFieldTable>
                  <c15:showDataLabelsRange val="0"/>
                </c:ext>
              </c:extLst>
            </c:dLbl>
            <c:dLbl>
              <c:idx val="12"/>
              <c:tx>
                <c:strRef>
                  <c:f>'OOH Care-LH'!$BG$36</c:f>
                  <c:strCache>
                    <c:ptCount val="1"/>
                    <c:pt idx="0">
                      <c:v>12%</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0FCB-4007-92A1-6CBCD0327A01}"/>
                </c:ext>
                <c:ext xmlns:c15="http://schemas.microsoft.com/office/drawing/2012/chart" uri="{CE6537A1-D6FC-4f65-9D91-7224C49458BB}">
                  <c15:dlblFieldTable>
                    <c15:dlblFTEntry>
                      <c15:txfldGUID>{4534A5BE-02C9-437E-BC4C-1F4D9AF72B08}</c15:txfldGUID>
                      <c15:f>'OOH Care-LH'!$BG$36</c15:f>
                      <c15:dlblFieldTableCache>
                        <c:ptCount val="1"/>
                        <c:pt idx="0">
                          <c:v>12%</c:v>
                        </c:pt>
                      </c15:dlblFieldTableCache>
                    </c15:dlblFTEntry>
                  </c15:dlblFieldTable>
                  <c15:showDataLabelsRange val="0"/>
                </c:ext>
              </c:extLst>
            </c:dLbl>
            <c:dLbl>
              <c:idx val="13"/>
              <c:tx>
                <c:rich>
                  <a:bodyPr/>
                  <a:lstStyle/>
                  <a:p>
                    <a:r>
                      <a:rPr lang="en-US"/>
                      <a:t>11%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0FCB-4007-92A1-6CBCD0327A01}"/>
                </c:ext>
                <c:ext xmlns:c15="http://schemas.microsoft.com/office/drawing/2012/chart" uri="{CE6537A1-D6FC-4f65-9D91-7224C49458BB}"/>
              </c:extLst>
            </c:dLbl>
            <c:dLbl>
              <c:idx val="14"/>
              <c:tx>
                <c:rich>
                  <a:bodyPr/>
                  <a:lstStyle/>
                  <a:p>
                    <a:r>
                      <a:rPr lang="en-US"/>
                      <a:t>10%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0FCB-4007-92A1-6CBCD0327A01}"/>
                </c:ext>
                <c:ext xmlns:c15="http://schemas.microsoft.com/office/drawing/2012/chart" uri="{CE6537A1-D6FC-4f65-9D91-7224C49458BB}"/>
              </c:extLst>
            </c:dLbl>
            <c:dLbl>
              <c:idx val="15"/>
              <c:tx>
                <c:rich>
                  <a:bodyPr/>
                  <a:lstStyle/>
                  <a:p>
                    <a:r>
                      <a:rPr lang="en-US"/>
                      <a:t>9%</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0FCB-4007-92A1-6CBCD0327A01}"/>
                </c:ext>
                <c:ext xmlns:c15="http://schemas.microsoft.com/office/drawing/2012/chart" uri="{CE6537A1-D6FC-4f65-9D91-7224C49458BB}"/>
              </c:extLst>
            </c:dLbl>
            <c:dLbl>
              <c:idx val="16"/>
              <c:tx>
                <c:rich>
                  <a:bodyPr/>
                  <a:lstStyle/>
                  <a:p>
                    <a:r>
                      <a:rPr lang="en-US"/>
                      <a:t>8%</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0FCB-4007-92A1-6CBCD0327A01}"/>
                </c:ext>
                <c:ext xmlns:c15="http://schemas.microsoft.com/office/drawing/2012/chart" uri="{CE6537A1-D6FC-4f65-9D91-7224C49458BB}"/>
              </c:extLst>
            </c:dLbl>
            <c:dLbl>
              <c:idx val="17"/>
              <c:tx>
                <c:rich>
                  <a:bodyPr/>
                  <a:lstStyle/>
                  <a:p>
                    <a:r>
                      <a:rPr lang="en-US"/>
                      <a:t>8%</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0FCB-4007-92A1-6CBCD0327A01}"/>
                </c:ext>
                <c:ext xmlns:c15="http://schemas.microsoft.com/office/drawing/2012/chart" uri="{CE6537A1-D6FC-4f65-9D91-7224C49458BB}"/>
              </c:extLst>
            </c:dLbl>
            <c:dLbl>
              <c:idx val="21"/>
              <c:tx>
                <c:rich>
                  <a:bodyPr/>
                  <a:lstStyle/>
                  <a:p>
                    <a:r>
                      <a:rPr lang="en-US"/>
                      <a:t>11%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0FCB-4007-92A1-6CBCD0327A01}"/>
                </c:ext>
                <c:ext xmlns:c15="http://schemas.microsoft.com/office/drawing/2012/chart" uri="{CE6537A1-D6FC-4f65-9D91-7224C49458BB}"/>
              </c:extLst>
            </c:dLbl>
            <c:dLbl>
              <c:idx val="22"/>
              <c:tx>
                <c:strRef>
                  <c:f>'OOH Care-LH'!$BE$36</c:f>
                  <c:strCache>
                    <c:ptCount val="1"/>
                    <c:pt idx="0">
                      <c:v>13%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0FCB-4007-92A1-6CBCD0327A01}"/>
                </c:ext>
                <c:ext xmlns:c15="http://schemas.microsoft.com/office/drawing/2012/chart" uri="{CE6537A1-D6FC-4f65-9D91-7224C49458BB}">
                  <c15:dlblFieldTable>
                    <c15:dlblFTEntry>
                      <c15:txfldGUID>{4307EB7E-B95E-48CD-8603-F5869AAF4D11}</c15:txfldGUID>
                      <c15:f>'OOH Care-LH'!$BE$36</c15:f>
                      <c15:dlblFieldTableCache>
                        <c:ptCount val="1"/>
                        <c:pt idx="0">
                          <c:v>13%</c:v>
                        </c:pt>
                      </c15:dlblFieldTableCache>
                    </c15:dlblFTEntry>
                  </c15:dlblFieldTable>
                  <c15:showDataLabelsRange val="0"/>
                </c:ext>
              </c:extLst>
            </c:dLbl>
            <c:dLbl>
              <c:idx val="23"/>
              <c:tx>
                <c:strRef>
                  <c:f>'OOH Care-LH'!$BL$36</c:f>
                  <c:strCache>
                    <c:ptCount val="1"/>
                    <c:pt idx="0">
                      <c:v>8%</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A-0FCB-4007-92A1-6CBCD0327A01}"/>
                </c:ext>
                <c:ext xmlns:c15="http://schemas.microsoft.com/office/drawing/2012/chart" uri="{CE6537A1-D6FC-4f65-9D91-7224C49458BB}">
                  <c15:dlblFieldTable>
                    <c15:dlblFTEntry>
                      <c15:txfldGUID>{E2712E1F-8C65-4620-8F26-88B8F6065688}</c15:txfldGUID>
                      <c15:f>'OOH Care-LH'!$BL$36</c15:f>
                      <c15:dlblFieldTableCache>
                        <c:ptCount val="1"/>
                        <c:pt idx="0">
                          <c:v>8%</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Care-LH'!$AU$27:$BL$27</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Care-LH'!$AU$30:$BL$30</c:f>
              <c:numCache>
                <c:formatCode>General</c:formatCode>
                <c:ptCount val="18"/>
                <c:pt idx="0" formatCode="_(* #,##0_);_(* \(#,##0\);_(* &quot;-&quot;??_);_(@_)">
                  <c:v>60</c:v>
                </c:pt>
                <c:pt idx="1">
                  <c:v>60</c:v>
                </c:pt>
                <c:pt idx="2">
                  <c:v>69</c:v>
                </c:pt>
                <c:pt idx="3">
                  <c:v>83</c:v>
                </c:pt>
                <c:pt idx="4">
                  <c:v>109</c:v>
                </c:pt>
                <c:pt idx="5">
                  <c:v>125</c:v>
                </c:pt>
                <c:pt idx="6">
                  <c:v>139</c:v>
                </c:pt>
                <c:pt idx="7">
                  <c:v>161</c:v>
                </c:pt>
                <c:pt idx="8">
                  <c:v>155</c:v>
                </c:pt>
                <c:pt idx="9">
                  <c:v>155</c:v>
                </c:pt>
                <c:pt idx="10">
                  <c:v>150</c:v>
                </c:pt>
                <c:pt idx="11">
                  <c:v>126</c:v>
                </c:pt>
                <c:pt idx="12">
                  <c:v>118</c:v>
                </c:pt>
                <c:pt idx="13">
                  <c:v>104</c:v>
                </c:pt>
                <c:pt idx="14">
                  <c:v>96</c:v>
                </c:pt>
                <c:pt idx="15">
                  <c:v>81</c:v>
                </c:pt>
                <c:pt idx="16">
                  <c:v>76</c:v>
                </c:pt>
                <c:pt idx="17">
                  <c:v>75</c:v>
                </c:pt>
              </c:numCache>
            </c:numRef>
          </c:val>
          <c:extLst xmlns:c16r2="http://schemas.microsoft.com/office/drawing/2015/06/chart">
            <c:ext xmlns:c16="http://schemas.microsoft.com/office/drawing/2014/chart" uri="{C3380CC4-5D6E-409C-BE32-E72D297353CC}">
              <c16:uniqueId val="{0000002B-0FCB-4007-92A1-6CBCD0327A01}"/>
            </c:ext>
          </c:extLst>
        </c:ser>
        <c:ser>
          <c:idx val="0"/>
          <c:order val="3"/>
          <c:tx>
            <c:strRef>
              <c:f>'OOH Care-LH'!$A$31</c:f>
              <c:strCache>
                <c:ptCount val="1"/>
                <c:pt idx="0">
                  <c:v>    Congregate Care</c:v>
                </c:pt>
              </c:strCache>
            </c:strRef>
          </c:tx>
          <c:spPr>
            <a:solidFill>
              <a:schemeClr val="tx2">
                <a:lumMod val="40000"/>
                <a:lumOff val="60000"/>
              </a:schemeClr>
            </a:solidFill>
            <a:ln>
              <a:noFill/>
            </a:ln>
            <a:effectLst/>
          </c:spPr>
          <c:invertIfNegative val="0"/>
          <c:dLbls>
            <c:dLbl>
              <c:idx val="0"/>
              <c:tx>
                <c:strRef>
                  <c:f>'OOH Care-LH'!$AU$37</c:f>
                  <c:strCache>
                    <c:ptCount val="1"/>
                    <c:pt idx="0">
                      <c:v>23%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C-0FCB-4007-92A1-6CBCD0327A01}"/>
                </c:ext>
                <c:ext xmlns:c15="http://schemas.microsoft.com/office/drawing/2012/chart" uri="{CE6537A1-D6FC-4f65-9D91-7224C49458BB}">
                  <c15:dlblFieldTable>
                    <c15:dlblFTEntry>
                      <c15:txfldGUID>{E15BFD71-6D81-49FF-B644-8658F96494E6}</c15:txfldGUID>
                      <c15:f>'OOH Care-LH'!$AU$37</c15:f>
                      <c15:dlblFieldTableCache>
                        <c:ptCount val="1"/>
                        <c:pt idx="0">
                          <c:v>23%</c:v>
                        </c:pt>
                      </c15:dlblFieldTableCache>
                    </c15:dlblFTEntry>
                  </c15:dlblFieldTable>
                  <c15:showDataLabelsRange val="0"/>
                </c:ext>
              </c:extLst>
            </c:dLbl>
            <c:dLbl>
              <c:idx val="1"/>
              <c:tx>
                <c:strRef>
                  <c:f>'OOH Care-LH'!$AV$37</c:f>
                  <c:strCache>
                    <c:ptCount val="1"/>
                    <c:pt idx="0">
                      <c:v>22%</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0FCB-4007-92A1-6CBCD0327A01}"/>
                </c:ext>
                <c:ext xmlns:c15="http://schemas.microsoft.com/office/drawing/2012/chart" uri="{CE6537A1-D6FC-4f65-9D91-7224C49458BB}">
                  <c15:dlblFieldTable>
                    <c15:dlblFTEntry>
                      <c15:txfldGUID>{EDE764C1-A065-441D-A2AD-2FE03E8A3588}</c15:txfldGUID>
                      <c15:f>'OOH Care-LH'!$AV$37</c15:f>
                      <c15:dlblFieldTableCache>
                        <c:ptCount val="1"/>
                        <c:pt idx="0">
                          <c:v>22%</c:v>
                        </c:pt>
                      </c15:dlblFieldTableCache>
                    </c15:dlblFTEntry>
                  </c15:dlblFieldTable>
                  <c15:showDataLabelsRange val="0"/>
                </c:ext>
              </c:extLst>
            </c:dLbl>
            <c:dLbl>
              <c:idx val="2"/>
              <c:tx>
                <c:strRef>
                  <c:f>'OOH Care-LH'!$AW$37</c:f>
                  <c:strCache>
                    <c:ptCount val="1"/>
                    <c:pt idx="0">
                      <c:v>22%</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0FCB-4007-92A1-6CBCD0327A01}"/>
                </c:ext>
                <c:ext xmlns:c15="http://schemas.microsoft.com/office/drawing/2012/chart" uri="{CE6537A1-D6FC-4f65-9D91-7224C49458BB}">
                  <c15:dlblFieldTable>
                    <c15:dlblFTEntry>
                      <c15:txfldGUID>{8D542D8F-BB70-4328-9AD0-E52679710733}</c15:txfldGUID>
                      <c15:f>'OOH Care-LH'!$AW$37</c15:f>
                      <c15:dlblFieldTableCache>
                        <c:ptCount val="1"/>
                        <c:pt idx="0">
                          <c:v>22%</c:v>
                        </c:pt>
                      </c15:dlblFieldTableCache>
                    </c15:dlblFTEntry>
                  </c15:dlblFieldTable>
                  <c15:showDataLabelsRange val="0"/>
                </c:ext>
              </c:extLst>
            </c:dLbl>
            <c:dLbl>
              <c:idx val="3"/>
              <c:tx>
                <c:strRef>
                  <c:f>'OOH Care-LH'!$AX$37</c:f>
                  <c:strCache>
                    <c:ptCount val="1"/>
                    <c:pt idx="0">
                      <c:v>21%</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0FCB-4007-92A1-6CBCD0327A01}"/>
                </c:ext>
                <c:ext xmlns:c15="http://schemas.microsoft.com/office/drawing/2012/chart" uri="{CE6537A1-D6FC-4f65-9D91-7224C49458BB}">
                  <c15:dlblFieldTable>
                    <c15:dlblFTEntry>
                      <c15:txfldGUID>{E961AB3E-5F50-42E1-BDE3-D6E4C539F12A}</c15:txfldGUID>
                      <c15:f>'OOH Care-LH'!$AX$37</c15:f>
                      <c15:dlblFieldTableCache>
                        <c:ptCount val="1"/>
                        <c:pt idx="0">
                          <c:v>21%</c:v>
                        </c:pt>
                      </c15:dlblFieldTableCache>
                    </c15:dlblFTEntry>
                  </c15:dlblFieldTable>
                  <c15:showDataLabelsRange val="0"/>
                </c:ext>
              </c:extLst>
            </c:dLbl>
            <c:dLbl>
              <c:idx val="4"/>
              <c:tx>
                <c:rich>
                  <a:bodyPr/>
                  <a:lstStyle/>
                  <a:p>
                    <a:r>
                      <a:rPr lang="en-US"/>
                      <a:t>21%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0-0FCB-4007-92A1-6CBCD0327A01}"/>
                </c:ext>
                <c:ext xmlns:c15="http://schemas.microsoft.com/office/drawing/2012/chart" uri="{CE6537A1-D6FC-4f65-9D91-7224C49458BB}"/>
              </c:extLst>
            </c:dLbl>
            <c:dLbl>
              <c:idx val="5"/>
              <c:tx>
                <c:strRef>
                  <c:f>'OOH Care-LH'!$AZ$37</c:f>
                  <c:strCache>
                    <c:ptCount val="1"/>
                    <c:pt idx="0">
                      <c:v>19%</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1-0FCB-4007-92A1-6CBCD0327A01}"/>
                </c:ext>
                <c:ext xmlns:c15="http://schemas.microsoft.com/office/drawing/2012/chart" uri="{CE6537A1-D6FC-4f65-9D91-7224C49458BB}">
                  <c15:dlblFieldTable>
                    <c15:dlblFTEntry>
                      <c15:txfldGUID>{931D6568-5F23-479C-8E03-5FB1F1EFBFF8}</c15:txfldGUID>
                      <c15:f>'OOH Care-LH'!$AZ$37</c15:f>
                      <c15:dlblFieldTableCache>
                        <c:ptCount val="1"/>
                        <c:pt idx="0">
                          <c:v>19%</c:v>
                        </c:pt>
                      </c15:dlblFieldTableCache>
                    </c15:dlblFTEntry>
                  </c15:dlblFieldTable>
                  <c15:showDataLabelsRange val="0"/>
                </c:ext>
              </c:extLst>
            </c:dLbl>
            <c:dLbl>
              <c:idx val="6"/>
              <c:tx>
                <c:strRef>
                  <c:f>'OOH Care-LH'!$BA$37</c:f>
                  <c:strCache>
                    <c:ptCount val="1"/>
                    <c:pt idx="0">
                      <c:v>19%</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2-0FCB-4007-92A1-6CBCD0327A01}"/>
                </c:ext>
                <c:ext xmlns:c15="http://schemas.microsoft.com/office/drawing/2012/chart" uri="{CE6537A1-D6FC-4f65-9D91-7224C49458BB}">
                  <c15:dlblFieldTable>
                    <c15:dlblFTEntry>
                      <c15:txfldGUID>{D31161E7-FC48-4302-BA36-3F4682941FE5}</c15:txfldGUID>
                      <c15:f>'OOH Care-LH'!$BA$37</c15:f>
                      <c15:dlblFieldTableCache>
                        <c:ptCount val="1"/>
                        <c:pt idx="0">
                          <c:v>19%</c:v>
                        </c:pt>
                      </c15:dlblFieldTableCache>
                    </c15:dlblFTEntry>
                  </c15:dlblFieldTable>
                  <c15:showDataLabelsRange val="0"/>
                </c:ext>
              </c:extLst>
            </c:dLbl>
            <c:dLbl>
              <c:idx val="7"/>
              <c:tx>
                <c:strRef>
                  <c:f>'OOH Care-LH'!$BB$37</c:f>
                  <c:strCache>
                    <c:ptCount val="1"/>
                    <c:pt idx="0">
                      <c:v>18%</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3-0FCB-4007-92A1-6CBCD0327A01}"/>
                </c:ext>
                <c:ext xmlns:c15="http://schemas.microsoft.com/office/drawing/2012/chart" uri="{CE6537A1-D6FC-4f65-9D91-7224C49458BB}">
                  <c15:dlblFieldTable>
                    <c15:dlblFTEntry>
                      <c15:txfldGUID>{FEEDA0EB-1A0B-42B7-BBF4-9E0DEB72FDAE}</c15:txfldGUID>
                      <c15:f>'OOH Care-LH'!$BB$37</c15:f>
                      <c15:dlblFieldTableCache>
                        <c:ptCount val="1"/>
                        <c:pt idx="0">
                          <c:v>18%</c:v>
                        </c:pt>
                      </c15:dlblFieldTableCache>
                    </c15:dlblFTEntry>
                  </c15:dlblFieldTable>
                  <c15:showDataLabelsRange val="0"/>
                </c:ext>
              </c:extLst>
            </c:dLbl>
            <c:dLbl>
              <c:idx val="8"/>
              <c:tx>
                <c:strRef>
                  <c:f>'OOH Care-LH'!$BC$37</c:f>
                  <c:strCache>
                    <c:ptCount val="1"/>
                    <c:pt idx="0">
                      <c:v>19%</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4-0FCB-4007-92A1-6CBCD0327A01}"/>
                </c:ext>
                <c:ext xmlns:c15="http://schemas.microsoft.com/office/drawing/2012/chart" uri="{CE6537A1-D6FC-4f65-9D91-7224C49458BB}">
                  <c15:dlblFieldTable>
                    <c15:dlblFTEntry>
                      <c15:txfldGUID>{81B52397-29CA-4E10-8A88-FCCA6F81BC5B}</c15:txfldGUID>
                      <c15:f>'OOH Care-LH'!$BC$37</c15:f>
                      <c15:dlblFieldTableCache>
                        <c:ptCount val="1"/>
                        <c:pt idx="0">
                          <c:v>19%</c:v>
                        </c:pt>
                      </c15:dlblFieldTableCache>
                    </c15:dlblFTEntry>
                  </c15:dlblFieldTable>
                  <c15:showDataLabelsRange val="0"/>
                </c:ext>
              </c:extLst>
            </c:dLbl>
            <c:dLbl>
              <c:idx val="9"/>
              <c:tx>
                <c:strRef>
                  <c:f>'OOH Care-LH'!$BD$37</c:f>
                  <c:strCache>
                    <c:ptCount val="1"/>
                    <c:pt idx="0">
                      <c:v>21%</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5-0FCB-4007-92A1-6CBCD0327A01}"/>
                </c:ext>
                <c:ext xmlns:c15="http://schemas.microsoft.com/office/drawing/2012/chart" uri="{CE6537A1-D6FC-4f65-9D91-7224C49458BB}">
                  <c15:dlblFieldTable>
                    <c15:dlblFTEntry>
                      <c15:txfldGUID>{DF5D76DE-3639-460B-AAD1-071A64A6A875}</c15:txfldGUID>
                      <c15:f>'OOH Care-LH'!$BD$37</c15:f>
                      <c15:dlblFieldTableCache>
                        <c:ptCount val="1"/>
                        <c:pt idx="0">
                          <c:v>21%</c:v>
                        </c:pt>
                      </c15:dlblFieldTableCache>
                    </c15:dlblFTEntry>
                  </c15:dlblFieldTable>
                  <c15:showDataLabelsRange val="0"/>
                </c:ext>
              </c:extLst>
            </c:dLbl>
            <c:dLbl>
              <c:idx val="10"/>
              <c:tx>
                <c:strRef>
                  <c:f>'OOH Care-LH'!$BE$37</c:f>
                  <c:strCache>
                    <c:ptCount val="1"/>
                    <c:pt idx="0">
                      <c:v>21%</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6-0FCB-4007-92A1-6CBCD0327A01}"/>
                </c:ext>
                <c:ext xmlns:c15="http://schemas.microsoft.com/office/drawing/2012/chart" uri="{CE6537A1-D6FC-4f65-9D91-7224C49458BB}">
                  <c15:dlblFieldTable>
                    <c15:dlblFTEntry>
                      <c15:txfldGUID>{2BE6DBC1-5898-4107-9CF7-B2CE765D668F}</c15:txfldGUID>
                      <c15:f>'OOH Care-LH'!$BE$37</c15:f>
                      <c15:dlblFieldTableCache>
                        <c:ptCount val="1"/>
                        <c:pt idx="0">
                          <c:v>21%</c:v>
                        </c:pt>
                      </c15:dlblFieldTableCache>
                    </c15:dlblFTEntry>
                  </c15:dlblFieldTable>
                  <c15:showDataLabelsRange val="0"/>
                </c:ext>
              </c:extLst>
            </c:dLbl>
            <c:dLbl>
              <c:idx val="11"/>
              <c:tx>
                <c:strRef>
                  <c:f>'OOH Care-LH'!$BF$37</c:f>
                  <c:strCache>
                    <c:ptCount val="1"/>
                    <c:pt idx="0">
                      <c:v>21%</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7-0FCB-4007-92A1-6CBCD0327A01}"/>
                </c:ext>
                <c:ext xmlns:c15="http://schemas.microsoft.com/office/drawing/2012/chart" uri="{CE6537A1-D6FC-4f65-9D91-7224C49458BB}">
                  <c15:dlblFieldTable>
                    <c15:dlblFTEntry>
                      <c15:txfldGUID>{D8EC246C-A54E-4497-98C1-11D172AAF876}</c15:txfldGUID>
                      <c15:f>'OOH Care-LH'!$BF$37</c15:f>
                      <c15:dlblFieldTableCache>
                        <c:ptCount val="1"/>
                        <c:pt idx="0">
                          <c:v>21%</c:v>
                        </c:pt>
                      </c15:dlblFieldTableCache>
                    </c15:dlblFTEntry>
                  </c15:dlblFieldTable>
                  <c15:showDataLabelsRange val="0"/>
                </c:ext>
              </c:extLst>
            </c:dLbl>
            <c:dLbl>
              <c:idx val="12"/>
              <c:tx>
                <c:rich>
                  <a:bodyPr/>
                  <a:lstStyle/>
                  <a:p>
                    <a:r>
                      <a:rPr lang="en-US"/>
                      <a:t>20%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8-0FCB-4007-92A1-6CBCD0327A01}"/>
                </c:ext>
                <c:ext xmlns:c15="http://schemas.microsoft.com/office/drawing/2012/chart" uri="{CE6537A1-D6FC-4f65-9D91-7224C49458BB}"/>
              </c:extLst>
            </c:dLbl>
            <c:dLbl>
              <c:idx val="13"/>
              <c:tx>
                <c:rich>
                  <a:bodyPr/>
                  <a:lstStyle/>
                  <a:p>
                    <a:r>
                      <a:rPr lang="en-US"/>
                      <a:t>20%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9-0FCB-4007-92A1-6CBCD0327A01}"/>
                </c:ext>
                <c:ext xmlns:c15="http://schemas.microsoft.com/office/drawing/2012/chart" uri="{CE6537A1-D6FC-4f65-9D91-7224C49458BB}"/>
              </c:extLst>
            </c:dLbl>
            <c:dLbl>
              <c:idx val="14"/>
              <c:tx>
                <c:rich>
                  <a:bodyPr/>
                  <a:lstStyle/>
                  <a:p>
                    <a:r>
                      <a:rPr lang="en-US"/>
                      <a:t>19%</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A-0FCB-4007-92A1-6CBCD0327A01}"/>
                </c:ext>
                <c:ext xmlns:c15="http://schemas.microsoft.com/office/drawing/2012/chart" uri="{CE6537A1-D6FC-4f65-9D91-7224C49458BB}"/>
              </c:extLst>
            </c:dLbl>
            <c:dLbl>
              <c:idx val="15"/>
              <c:tx>
                <c:rich>
                  <a:bodyPr/>
                  <a:lstStyle/>
                  <a:p>
                    <a:r>
                      <a:rPr lang="en-US"/>
                      <a:t>18%</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B-0FCB-4007-92A1-6CBCD0327A01}"/>
                </c:ext>
                <c:ext xmlns:c15="http://schemas.microsoft.com/office/drawing/2012/chart" uri="{CE6537A1-D6FC-4f65-9D91-7224C49458BB}"/>
              </c:extLst>
            </c:dLbl>
            <c:dLbl>
              <c:idx val="16"/>
              <c:tx>
                <c:rich>
                  <a:bodyPr/>
                  <a:lstStyle/>
                  <a:p>
                    <a:r>
                      <a:rPr lang="en-US"/>
                      <a:t>20%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C-0FCB-4007-92A1-6CBCD0327A01}"/>
                </c:ext>
                <c:ext xmlns:c15="http://schemas.microsoft.com/office/drawing/2012/chart" uri="{CE6537A1-D6FC-4f65-9D91-7224C49458BB}"/>
              </c:extLst>
            </c:dLbl>
            <c:dLbl>
              <c:idx val="17"/>
              <c:tx>
                <c:rich>
                  <a:bodyPr/>
                  <a:lstStyle/>
                  <a:p>
                    <a:r>
                      <a:rPr lang="en-US"/>
                      <a:t>19%</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D-0FCB-4007-92A1-6CBCD0327A01}"/>
                </c:ext>
                <c:ext xmlns:c15="http://schemas.microsoft.com/office/drawing/2012/chart" uri="{CE6537A1-D6FC-4f65-9D91-7224C49458BB}"/>
              </c:extLst>
            </c:dLbl>
            <c:dLbl>
              <c:idx val="21"/>
              <c:tx>
                <c:strRef>
                  <c:f>'OOH Care-LH'!$BD$37</c:f>
                  <c:strCache>
                    <c:ptCount val="1"/>
                    <c:pt idx="0">
                      <c:v>21%</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E-0FCB-4007-92A1-6CBCD0327A01}"/>
                </c:ext>
                <c:ext xmlns:c15="http://schemas.microsoft.com/office/drawing/2012/chart" uri="{CE6537A1-D6FC-4f65-9D91-7224C49458BB}">
                  <c15:dlblFieldTable>
                    <c15:dlblFTEntry>
                      <c15:txfldGUID>{FD79230A-9D6B-4E97-8AC1-32E070B0F688}</c15:txfldGUID>
                      <c15:f>'OOH Care-LH'!$BD$37</c15:f>
                      <c15:dlblFieldTableCache>
                        <c:ptCount val="1"/>
                        <c:pt idx="0">
                          <c:v>21%</c:v>
                        </c:pt>
                      </c15:dlblFieldTableCache>
                    </c15:dlblFTEntry>
                  </c15:dlblFieldTable>
                  <c15:showDataLabelsRange val="0"/>
                </c:ext>
              </c:extLst>
            </c:dLbl>
            <c:dLbl>
              <c:idx val="22"/>
              <c:tx>
                <c:strRef>
                  <c:f>'OOH Care-LH'!$BE$37</c:f>
                  <c:strCache>
                    <c:ptCount val="1"/>
                    <c:pt idx="0">
                      <c:v>21%</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F-0FCB-4007-92A1-6CBCD0327A01}"/>
                </c:ext>
                <c:ext xmlns:c15="http://schemas.microsoft.com/office/drawing/2012/chart" uri="{CE6537A1-D6FC-4f65-9D91-7224C49458BB}">
                  <c15:dlblFieldTable>
                    <c15:dlblFTEntry>
                      <c15:txfldGUID>{A7517E0E-C505-494D-8798-44760605ED93}</c15:txfldGUID>
                      <c15:f>'OOH Care-LH'!$BE$37</c15:f>
                      <c15:dlblFieldTableCache>
                        <c:ptCount val="1"/>
                        <c:pt idx="0">
                          <c:v>21%</c:v>
                        </c:pt>
                      </c15:dlblFieldTableCache>
                    </c15:dlblFTEntry>
                  </c15:dlblFieldTable>
                  <c15:showDataLabelsRange val="0"/>
                </c:ext>
              </c:extLst>
            </c:dLbl>
            <c:dLbl>
              <c:idx val="23"/>
              <c:tx>
                <c:strRef>
                  <c:f>'OOH Care-LH'!$BL$37</c:f>
                  <c:strCache>
                    <c:ptCount val="1"/>
                    <c:pt idx="0">
                      <c:v>20%</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0-0FCB-4007-92A1-6CBCD0327A01}"/>
                </c:ext>
                <c:ext xmlns:c15="http://schemas.microsoft.com/office/drawing/2012/chart" uri="{CE6537A1-D6FC-4f65-9D91-7224C49458BB}">
                  <c15:dlblFieldTable>
                    <c15:dlblFTEntry>
                      <c15:txfldGUID>{00061A83-72FE-4D7C-A1F8-6E5354CF389B}</c15:txfldGUID>
                      <c15:f>'OOH Care-LH'!$BL$37</c15:f>
                      <c15:dlblFieldTableCache>
                        <c:ptCount val="1"/>
                        <c:pt idx="0">
                          <c:v>20%</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Care-LH'!$AU$27:$BL$27</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Care-LH'!$AU$31:$BL$31</c:f>
              <c:numCache>
                <c:formatCode>General</c:formatCode>
                <c:ptCount val="18"/>
                <c:pt idx="0" formatCode="_(* #,##0_);_(* \(#,##0\);_(* &quot;-&quot;??_);_(@_)">
                  <c:v>231</c:v>
                </c:pt>
                <c:pt idx="1">
                  <c:v>220</c:v>
                </c:pt>
                <c:pt idx="2">
                  <c:v>226</c:v>
                </c:pt>
                <c:pt idx="3">
                  <c:v>225</c:v>
                </c:pt>
                <c:pt idx="4">
                  <c:v>223</c:v>
                </c:pt>
                <c:pt idx="5">
                  <c:v>209</c:v>
                </c:pt>
                <c:pt idx="6">
                  <c:v>211</c:v>
                </c:pt>
                <c:pt idx="7">
                  <c:v>211</c:v>
                </c:pt>
                <c:pt idx="8">
                  <c:v>230</c:v>
                </c:pt>
                <c:pt idx="9">
                  <c:v>241</c:v>
                </c:pt>
                <c:pt idx="10">
                  <c:v>243</c:v>
                </c:pt>
                <c:pt idx="11">
                  <c:v>211</c:v>
                </c:pt>
                <c:pt idx="12">
                  <c:v>204</c:v>
                </c:pt>
                <c:pt idx="13">
                  <c:v>199</c:v>
                </c:pt>
                <c:pt idx="14">
                  <c:v>188</c:v>
                </c:pt>
                <c:pt idx="15">
                  <c:v>176</c:v>
                </c:pt>
                <c:pt idx="16">
                  <c:v>189</c:v>
                </c:pt>
                <c:pt idx="17">
                  <c:v>195</c:v>
                </c:pt>
              </c:numCache>
            </c:numRef>
          </c:val>
          <c:extLst xmlns:c16r2="http://schemas.microsoft.com/office/drawing/2015/06/chart">
            <c:ext xmlns:c16="http://schemas.microsoft.com/office/drawing/2014/chart" uri="{C3380CC4-5D6E-409C-BE32-E72D297353CC}">
              <c16:uniqueId val="{00000041-0FCB-4007-92A1-6CBCD0327A01}"/>
            </c:ext>
          </c:extLst>
        </c:ser>
        <c:ser>
          <c:idx val="2"/>
          <c:order val="4"/>
          <c:tx>
            <c:strRef>
              <c:f>'OOH Care-LH'!$A$32</c:f>
              <c:strCache>
                <c:ptCount val="1"/>
                <c:pt idx="0">
                  <c:v>    Independent Living</c:v>
                </c:pt>
              </c:strCache>
            </c:strRef>
          </c:tx>
          <c:spPr>
            <a:solidFill>
              <a:schemeClr val="accent5">
                <a:lumMod val="75000"/>
              </a:schemeClr>
            </a:solidFill>
            <a:ln>
              <a:noFill/>
            </a:ln>
            <a:effectLst/>
          </c:spPr>
          <c:invertIfNegative val="0"/>
          <c:dLbls>
            <c:dLbl>
              <c:idx val="0"/>
              <c:tx>
                <c:strRef>
                  <c:f>'OOH Care-LH'!$AU$38</c:f>
                  <c:strCache>
                    <c:ptCount val="1"/>
                    <c:pt idx="0">
                      <c:v>63%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2-0FCB-4007-92A1-6CBCD0327A01}"/>
                </c:ext>
                <c:ext xmlns:c15="http://schemas.microsoft.com/office/drawing/2012/chart" uri="{CE6537A1-D6FC-4f65-9D91-7224C49458BB}">
                  <c15:dlblFieldTable>
                    <c15:dlblFTEntry>
                      <c15:txfldGUID>{BC0D5FA0-D2A3-47E0-AF74-C02781FFF952}</c15:txfldGUID>
                      <c15:f>'OOH Care-LH'!$AU$38</c15:f>
                      <c15:dlblFieldTableCache>
                        <c:ptCount val="1"/>
                        <c:pt idx="0">
                          <c:v>63%</c:v>
                        </c:pt>
                      </c15:dlblFieldTableCache>
                    </c15:dlblFTEntry>
                  </c15:dlblFieldTable>
                  <c15:showDataLabelsRange val="0"/>
                </c:ext>
              </c:extLst>
            </c:dLbl>
            <c:dLbl>
              <c:idx val="1"/>
              <c:tx>
                <c:strRef>
                  <c:f>'OOH Care-LH'!$AV$38</c:f>
                  <c:strCache>
                    <c:ptCount val="1"/>
                    <c:pt idx="0">
                      <c:v>62%</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3-0FCB-4007-92A1-6CBCD0327A01}"/>
                </c:ext>
                <c:ext xmlns:c15="http://schemas.microsoft.com/office/drawing/2012/chart" uri="{CE6537A1-D6FC-4f65-9D91-7224C49458BB}">
                  <c15:dlblFieldTable>
                    <c15:dlblFTEntry>
                      <c15:txfldGUID>{1B2EC59A-E244-4E62-84F5-CD5927D4ABBD}</c15:txfldGUID>
                      <c15:f>'OOH Care-LH'!$AV$38</c15:f>
                      <c15:dlblFieldTableCache>
                        <c:ptCount val="1"/>
                        <c:pt idx="0">
                          <c:v>62%</c:v>
                        </c:pt>
                      </c15:dlblFieldTableCache>
                    </c15:dlblFTEntry>
                  </c15:dlblFieldTable>
                  <c15:showDataLabelsRange val="0"/>
                </c:ext>
              </c:extLst>
            </c:dLbl>
            <c:dLbl>
              <c:idx val="2"/>
              <c:tx>
                <c:strRef>
                  <c:f>'OOH Care-LH'!$AW$38</c:f>
                  <c:strCache>
                    <c:ptCount val="1"/>
                    <c:pt idx="0">
                      <c:v>60%</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4-0FCB-4007-92A1-6CBCD0327A01}"/>
                </c:ext>
                <c:ext xmlns:c15="http://schemas.microsoft.com/office/drawing/2012/chart" uri="{CE6537A1-D6FC-4f65-9D91-7224C49458BB}">
                  <c15:dlblFieldTable>
                    <c15:dlblFTEntry>
                      <c15:txfldGUID>{36002A60-C3E3-4AA5-872C-76A0E037E3F6}</c15:txfldGUID>
                      <c15:f>'OOH Care-LH'!$AW$38</c15:f>
                      <c15:dlblFieldTableCache>
                        <c:ptCount val="1"/>
                        <c:pt idx="0">
                          <c:v>60%</c:v>
                        </c:pt>
                      </c15:dlblFieldTableCache>
                    </c15:dlblFTEntry>
                  </c15:dlblFieldTable>
                  <c15:showDataLabelsRange val="0"/>
                </c:ext>
              </c:extLst>
            </c:dLbl>
            <c:dLbl>
              <c:idx val="3"/>
              <c:tx>
                <c:strRef>
                  <c:f>'OOH Care-LH'!$AX$38</c:f>
                  <c:strCache>
                    <c:ptCount val="1"/>
                    <c:pt idx="0">
                      <c:v>57%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5-0FCB-4007-92A1-6CBCD0327A01}"/>
                </c:ext>
                <c:ext xmlns:c15="http://schemas.microsoft.com/office/drawing/2012/chart" uri="{CE6537A1-D6FC-4f65-9D91-7224C49458BB}">
                  <c15:dlblFieldTable>
                    <c15:dlblFTEntry>
                      <c15:txfldGUID>{3C6BEEFD-6BB6-45FC-86A8-340A976F386A}</c15:txfldGUID>
                      <c15:f>'OOH Care-LH'!$AX$38</c15:f>
                      <c15:dlblFieldTableCache>
                        <c:ptCount val="1"/>
                        <c:pt idx="0">
                          <c:v>57%</c:v>
                        </c:pt>
                      </c15:dlblFieldTableCache>
                    </c15:dlblFTEntry>
                  </c15:dlblFieldTable>
                  <c15:showDataLabelsRange val="0"/>
                </c:ext>
              </c:extLst>
            </c:dLbl>
            <c:dLbl>
              <c:idx val="4"/>
              <c:tx>
                <c:strRef>
                  <c:f>'OOH Care-LH'!$AY$38</c:f>
                  <c:strCache>
                    <c:ptCount val="1"/>
                    <c:pt idx="0">
                      <c:v>55%</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6-0FCB-4007-92A1-6CBCD0327A01}"/>
                </c:ext>
                <c:ext xmlns:c15="http://schemas.microsoft.com/office/drawing/2012/chart" uri="{CE6537A1-D6FC-4f65-9D91-7224C49458BB}">
                  <c15:dlblFieldTable>
                    <c15:dlblFTEntry>
                      <c15:txfldGUID>{D3B57063-F20B-41C9-BAAC-DBB4C8EE1C0D}</c15:txfldGUID>
                      <c15:f>'OOH Care-LH'!$AY$38</c15:f>
                      <c15:dlblFieldTableCache>
                        <c:ptCount val="1"/>
                        <c:pt idx="0">
                          <c:v>55%</c:v>
                        </c:pt>
                      </c15:dlblFieldTableCache>
                    </c15:dlblFTEntry>
                  </c15:dlblFieldTable>
                  <c15:showDataLabelsRange val="0"/>
                </c:ext>
              </c:extLst>
            </c:dLbl>
            <c:dLbl>
              <c:idx val="5"/>
              <c:tx>
                <c:strRef>
                  <c:f>'OOH Care-LH'!$AZ$38</c:f>
                  <c:strCache>
                    <c:ptCount val="1"/>
                    <c:pt idx="0">
                      <c:v>54%</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7-0FCB-4007-92A1-6CBCD0327A01}"/>
                </c:ext>
                <c:ext xmlns:c15="http://schemas.microsoft.com/office/drawing/2012/chart" uri="{CE6537A1-D6FC-4f65-9D91-7224C49458BB}">
                  <c15:dlblFieldTable>
                    <c15:dlblFTEntry>
                      <c15:txfldGUID>{9A95F436-2B2D-4784-B71D-917DAE83059C}</c15:txfldGUID>
                      <c15:f>'OOH Care-LH'!$AZ$38</c15:f>
                      <c15:dlblFieldTableCache>
                        <c:ptCount val="1"/>
                        <c:pt idx="0">
                          <c:v>54%</c:v>
                        </c:pt>
                      </c15:dlblFieldTableCache>
                    </c15:dlblFTEntry>
                  </c15:dlblFieldTable>
                  <c15:showDataLabelsRange val="0"/>
                </c:ext>
              </c:extLst>
            </c:dLbl>
            <c:dLbl>
              <c:idx val="6"/>
              <c:tx>
                <c:strRef>
                  <c:f>'OOH Care-LH'!$BA$38</c:f>
                  <c:strCache>
                    <c:ptCount val="1"/>
                    <c:pt idx="0">
                      <c:v>51%</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8-0FCB-4007-92A1-6CBCD0327A01}"/>
                </c:ext>
                <c:ext xmlns:c15="http://schemas.microsoft.com/office/drawing/2012/chart" uri="{CE6537A1-D6FC-4f65-9D91-7224C49458BB}">
                  <c15:dlblFieldTable>
                    <c15:dlblFTEntry>
                      <c15:txfldGUID>{48935A2A-0A5E-40C4-8996-2512C185BCD5}</c15:txfldGUID>
                      <c15:f>'OOH Care-LH'!$BA$38</c15:f>
                      <c15:dlblFieldTableCache>
                        <c:ptCount val="1"/>
                        <c:pt idx="0">
                          <c:v>51%</c:v>
                        </c:pt>
                      </c15:dlblFieldTableCache>
                    </c15:dlblFTEntry>
                  </c15:dlblFieldTable>
                  <c15:showDataLabelsRange val="0"/>
                </c:ext>
              </c:extLst>
            </c:dLbl>
            <c:dLbl>
              <c:idx val="7"/>
              <c:tx>
                <c:strRef>
                  <c:f>'OOH Care-LH'!$BB$38</c:f>
                  <c:strCache>
                    <c:ptCount val="1"/>
                    <c:pt idx="0">
                      <c:v>50%</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9-0FCB-4007-92A1-6CBCD0327A01}"/>
                </c:ext>
                <c:ext xmlns:c15="http://schemas.microsoft.com/office/drawing/2012/chart" uri="{CE6537A1-D6FC-4f65-9D91-7224C49458BB}">
                  <c15:dlblFieldTable>
                    <c15:dlblFTEntry>
                      <c15:txfldGUID>{33AA4C6A-54A0-47F9-B51B-A6451B13B19E}</c15:txfldGUID>
                      <c15:f>'OOH Care-LH'!$BB$38</c15:f>
                      <c15:dlblFieldTableCache>
                        <c:ptCount val="1"/>
                        <c:pt idx="0">
                          <c:v>50%</c:v>
                        </c:pt>
                      </c15:dlblFieldTableCache>
                    </c15:dlblFTEntry>
                  </c15:dlblFieldTable>
                  <c15:showDataLabelsRange val="0"/>
                </c:ext>
              </c:extLst>
            </c:dLbl>
            <c:dLbl>
              <c:idx val="8"/>
              <c:tx>
                <c:strRef>
                  <c:f>'OOH Care-LH'!$BC$38</c:f>
                  <c:strCache>
                    <c:ptCount val="1"/>
                    <c:pt idx="0">
                      <c:v>49%</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A-0FCB-4007-92A1-6CBCD0327A01}"/>
                </c:ext>
                <c:ext xmlns:c15="http://schemas.microsoft.com/office/drawing/2012/chart" uri="{CE6537A1-D6FC-4f65-9D91-7224C49458BB}">
                  <c15:dlblFieldTable>
                    <c15:dlblFTEntry>
                      <c15:txfldGUID>{24D34FF4-A5AB-4E09-ABFC-3770365F3F22}</c15:txfldGUID>
                      <c15:f>'OOH Care-LH'!$BC$38</c15:f>
                      <c15:dlblFieldTableCache>
                        <c:ptCount val="1"/>
                        <c:pt idx="0">
                          <c:v>49%</c:v>
                        </c:pt>
                      </c15:dlblFieldTableCache>
                    </c15:dlblFTEntry>
                  </c15:dlblFieldTable>
                  <c15:showDataLabelsRange val="0"/>
                </c:ext>
              </c:extLst>
            </c:dLbl>
            <c:dLbl>
              <c:idx val="9"/>
              <c:tx>
                <c:strRef>
                  <c:f>'OOH Care-LH'!$BD$38</c:f>
                  <c:strCache>
                    <c:ptCount val="1"/>
                    <c:pt idx="0">
                      <c:v>47%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B-0FCB-4007-92A1-6CBCD0327A01}"/>
                </c:ext>
                <c:ext xmlns:c15="http://schemas.microsoft.com/office/drawing/2012/chart" uri="{CE6537A1-D6FC-4f65-9D91-7224C49458BB}">
                  <c15:dlblFieldTable>
                    <c15:dlblFTEntry>
                      <c15:txfldGUID>{E4DA5E10-4A1A-47E0-8CBD-B31819E4A3A2}</c15:txfldGUID>
                      <c15:f>'OOH Care-LH'!$BD$38</c15:f>
                      <c15:dlblFieldTableCache>
                        <c:ptCount val="1"/>
                        <c:pt idx="0">
                          <c:v>47%</c:v>
                        </c:pt>
                      </c15:dlblFieldTableCache>
                    </c15:dlblFTEntry>
                  </c15:dlblFieldTable>
                  <c15:showDataLabelsRange val="0"/>
                </c:ext>
              </c:extLst>
            </c:dLbl>
            <c:dLbl>
              <c:idx val="10"/>
              <c:tx>
                <c:strRef>
                  <c:f>'OOH Care-LH'!$BE$38</c:f>
                  <c:strCache>
                    <c:ptCount val="1"/>
                    <c:pt idx="0">
                      <c:v>48%</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C-0FCB-4007-92A1-6CBCD0327A01}"/>
                </c:ext>
                <c:ext xmlns:c15="http://schemas.microsoft.com/office/drawing/2012/chart" uri="{CE6537A1-D6FC-4f65-9D91-7224C49458BB}">
                  <c15:dlblFieldTable>
                    <c15:dlblFTEntry>
                      <c15:txfldGUID>{D7092F52-8820-4625-9A7B-09949940044D}</c15:txfldGUID>
                      <c15:f>'OOH Care-LH'!$BE$38</c15:f>
                      <c15:dlblFieldTableCache>
                        <c:ptCount val="1"/>
                        <c:pt idx="0">
                          <c:v>48%</c:v>
                        </c:pt>
                      </c15:dlblFieldTableCache>
                    </c15:dlblFTEntry>
                  </c15:dlblFieldTable>
                  <c15:showDataLabelsRange val="0"/>
                </c:ext>
              </c:extLst>
            </c:dLbl>
            <c:dLbl>
              <c:idx val="11"/>
              <c:tx>
                <c:rich>
                  <a:bodyPr/>
                  <a:lstStyle/>
                  <a:p>
                    <a:r>
                      <a:rPr lang="en-US"/>
                      <a:t>55%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D-0FCB-4007-92A1-6CBCD0327A01}"/>
                </c:ext>
                <c:ext xmlns:c15="http://schemas.microsoft.com/office/drawing/2012/chart" uri="{CE6537A1-D6FC-4f65-9D91-7224C49458BB}"/>
              </c:extLst>
            </c:dLbl>
            <c:dLbl>
              <c:idx val="12"/>
              <c:tx>
                <c:rich>
                  <a:bodyPr/>
                  <a:lstStyle/>
                  <a:p>
                    <a:r>
                      <a:rPr lang="en-US"/>
                      <a:t>58%</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E-0FCB-4007-92A1-6CBCD0327A01}"/>
                </c:ext>
                <c:ext xmlns:c15="http://schemas.microsoft.com/office/drawing/2012/chart" uri="{CE6537A1-D6FC-4f65-9D91-7224C49458BB}"/>
              </c:extLst>
            </c:dLbl>
            <c:dLbl>
              <c:idx val="13"/>
              <c:tx>
                <c:rich>
                  <a:bodyPr/>
                  <a:lstStyle/>
                  <a:p>
                    <a:r>
                      <a:rPr lang="en-US"/>
                      <a:t>60%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F-0FCB-4007-92A1-6CBCD0327A01}"/>
                </c:ext>
                <c:ext xmlns:c15="http://schemas.microsoft.com/office/drawing/2012/chart" uri="{CE6537A1-D6FC-4f65-9D91-7224C49458BB}"/>
              </c:extLst>
            </c:dLbl>
            <c:dLbl>
              <c:idx val="14"/>
              <c:tx>
                <c:rich>
                  <a:bodyPr/>
                  <a:lstStyle/>
                  <a:p>
                    <a:r>
                      <a:rPr lang="en-US"/>
                      <a:t>63%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0-0FCB-4007-92A1-6CBCD0327A01}"/>
                </c:ext>
                <c:ext xmlns:c15="http://schemas.microsoft.com/office/drawing/2012/chart" uri="{CE6537A1-D6FC-4f65-9D91-7224C49458BB}"/>
              </c:extLst>
            </c:dLbl>
            <c:dLbl>
              <c:idx val="15"/>
              <c:tx>
                <c:rich>
                  <a:bodyPr/>
                  <a:lstStyle/>
                  <a:p>
                    <a:r>
                      <a:rPr lang="en-US"/>
                      <a:t>64%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1-0FCB-4007-92A1-6CBCD0327A01}"/>
                </c:ext>
                <c:ext xmlns:c15="http://schemas.microsoft.com/office/drawing/2012/chart" uri="{CE6537A1-D6FC-4f65-9D91-7224C49458BB}"/>
              </c:extLst>
            </c:dLbl>
            <c:dLbl>
              <c:idx val="16"/>
              <c:tx>
                <c:rich>
                  <a:bodyPr/>
                  <a:lstStyle/>
                  <a:p>
                    <a:r>
                      <a:rPr lang="en-US"/>
                      <a:t>63%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2-0FCB-4007-92A1-6CBCD0327A01}"/>
                </c:ext>
                <c:ext xmlns:c15="http://schemas.microsoft.com/office/drawing/2012/chart" uri="{CE6537A1-D6FC-4f65-9D91-7224C49458BB}"/>
              </c:extLst>
            </c:dLbl>
            <c:dLbl>
              <c:idx val="17"/>
              <c:tx>
                <c:rich>
                  <a:bodyPr/>
                  <a:lstStyle/>
                  <a:p>
                    <a:r>
                      <a:rPr lang="en-US"/>
                      <a:t>63%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3-0FCB-4007-92A1-6CBCD0327A01}"/>
                </c:ext>
                <c:ext xmlns:c15="http://schemas.microsoft.com/office/drawing/2012/chart" uri="{CE6537A1-D6FC-4f65-9D91-7224C49458BB}"/>
              </c:extLst>
            </c:dLbl>
            <c:dLbl>
              <c:idx val="21"/>
              <c:tx>
                <c:rich>
                  <a:bodyPr/>
                  <a:lstStyle/>
                  <a:p>
                    <a:r>
                      <a:rPr lang="en-US"/>
                      <a:t>50%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4-0FCB-4007-92A1-6CBCD0327A01}"/>
                </c:ext>
                <c:ext xmlns:c15="http://schemas.microsoft.com/office/drawing/2012/chart" uri="{CE6537A1-D6FC-4f65-9D91-7224C49458BB}"/>
              </c:extLst>
            </c:dLbl>
            <c:dLbl>
              <c:idx val="22"/>
              <c:tx>
                <c:strRef>
                  <c:f>'OOH Care-LH'!$BE$38</c:f>
                  <c:strCache>
                    <c:ptCount val="1"/>
                    <c:pt idx="0">
                      <c:v>48%</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5-0FCB-4007-92A1-6CBCD0327A01}"/>
                </c:ext>
                <c:ext xmlns:c15="http://schemas.microsoft.com/office/drawing/2012/chart" uri="{CE6537A1-D6FC-4f65-9D91-7224C49458BB}">
                  <c15:dlblFieldTable>
                    <c15:dlblFTEntry>
                      <c15:txfldGUID>{C01C41A1-BC63-431B-A037-602F48A49E68}</c15:txfldGUID>
                      <c15:f>'OOH Care-LH'!$BE$38</c15:f>
                      <c15:dlblFieldTableCache>
                        <c:ptCount val="1"/>
                        <c:pt idx="0">
                          <c:v>48%</c:v>
                        </c:pt>
                      </c15:dlblFieldTableCache>
                    </c15:dlblFTEntry>
                  </c15:dlblFieldTable>
                  <c15:showDataLabelsRange val="0"/>
                </c:ext>
              </c:extLst>
            </c:dLbl>
            <c:dLbl>
              <c:idx val="23"/>
              <c:tx>
                <c:strRef>
                  <c:f>'OOH Care-LH'!$BL$38</c:f>
                  <c:strCache>
                    <c:ptCount val="1"/>
                    <c:pt idx="0">
                      <c:v>63%</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6-0FCB-4007-92A1-6CBCD0327A01}"/>
                </c:ext>
                <c:ext xmlns:c15="http://schemas.microsoft.com/office/drawing/2012/chart" uri="{CE6537A1-D6FC-4f65-9D91-7224C49458BB}">
                  <c15:dlblFieldTable>
                    <c15:dlblFTEntry>
                      <c15:txfldGUID>{B1F9A320-5205-49C9-A5A9-B6F55CC31556}</c15:txfldGUID>
                      <c15:f>'OOH Care-LH'!$BL$38</c15:f>
                      <c15:dlblFieldTableCache>
                        <c:ptCount val="1"/>
                        <c:pt idx="0">
                          <c:v>63%</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Care-LH'!$AU$27:$BL$27</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Care-LH'!$AU$32:$BL$32</c:f>
              <c:numCache>
                <c:formatCode>General</c:formatCode>
                <c:ptCount val="18"/>
                <c:pt idx="0" formatCode="_(* #,##0_);_(* \(#,##0\);_(* &quot;-&quot;??_);_(@_)">
                  <c:v>626</c:v>
                </c:pt>
                <c:pt idx="1">
                  <c:v>608</c:v>
                </c:pt>
                <c:pt idx="2">
                  <c:v>610</c:v>
                </c:pt>
                <c:pt idx="3">
                  <c:v>603</c:v>
                </c:pt>
                <c:pt idx="4">
                  <c:v>601</c:v>
                </c:pt>
                <c:pt idx="5">
                  <c:v>593</c:v>
                </c:pt>
                <c:pt idx="6">
                  <c:v>579</c:v>
                </c:pt>
                <c:pt idx="7">
                  <c:v>577</c:v>
                </c:pt>
                <c:pt idx="8">
                  <c:v>588</c:v>
                </c:pt>
                <c:pt idx="9">
                  <c:v>543</c:v>
                </c:pt>
                <c:pt idx="10">
                  <c:v>563</c:v>
                </c:pt>
                <c:pt idx="11">
                  <c:v>556</c:v>
                </c:pt>
                <c:pt idx="12">
                  <c:v>600</c:v>
                </c:pt>
                <c:pt idx="13">
                  <c:v>605</c:v>
                </c:pt>
                <c:pt idx="14">
                  <c:v>636</c:v>
                </c:pt>
                <c:pt idx="15">
                  <c:v>640</c:v>
                </c:pt>
                <c:pt idx="16">
                  <c:v>632</c:v>
                </c:pt>
                <c:pt idx="17">
                  <c:v>628</c:v>
                </c:pt>
              </c:numCache>
            </c:numRef>
          </c:val>
          <c:extLst xmlns:c16r2="http://schemas.microsoft.com/office/drawing/2015/06/chart">
            <c:ext xmlns:c16="http://schemas.microsoft.com/office/drawing/2014/chart" uri="{C3380CC4-5D6E-409C-BE32-E72D297353CC}">
              <c16:uniqueId val="{00000057-0FCB-4007-92A1-6CBCD0327A01}"/>
            </c:ext>
          </c:extLst>
        </c:ser>
        <c:ser>
          <c:idx val="1"/>
          <c:order val="5"/>
          <c:tx>
            <c:strRef>
              <c:f>'OOH Care-LH'!$A$33</c:f>
              <c:strCache>
                <c:ptCount val="1"/>
                <c:pt idx="0">
                  <c:v>    Other</c:v>
                </c:pt>
              </c:strCache>
            </c:strRef>
          </c:tx>
          <c:spPr>
            <a:solidFill>
              <a:schemeClr val="accent2"/>
            </a:solidFill>
            <a:ln>
              <a:noFill/>
            </a:ln>
            <a:effectLst/>
          </c:spPr>
          <c:invertIfNegative val="0"/>
          <c:dLbls>
            <c:dLbl>
              <c:idx val="0"/>
              <c:tx>
                <c:strRef>
                  <c:f>'OOH Care-LH'!$AU$39</c:f>
                  <c:strCache>
                    <c:ptCount val="1"/>
                    <c:pt idx="0">
                      <c:v>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8-0FCB-4007-92A1-6CBCD0327A01}"/>
                </c:ext>
                <c:ext xmlns:c15="http://schemas.microsoft.com/office/drawing/2012/chart" uri="{CE6537A1-D6FC-4f65-9D91-7224C49458BB}">
                  <c15:dlblFieldTable>
                    <c15:dlblFTEntry>
                      <c15:txfldGUID>{6E9B04BB-364E-4CDB-BC7A-426C12B6F5E5}</c15:txfldGUID>
                      <c15:f>'OOH Care-LH'!$AU$39</c15:f>
                      <c15:dlblFieldTableCache>
                        <c:ptCount val="1"/>
                        <c:pt idx="0">
                          <c:v>2%</c:v>
                        </c:pt>
                      </c15:dlblFieldTableCache>
                    </c15:dlblFTEntry>
                  </c15:dlblFieldTable>
                  <c15:showDataLabelsRange val="0"/>
                </c:ext>
              </c:extLst>
            </c:dLbl>
            <c:dLbl>
              <c:idx val="1"/>
              <c:tx>
                <c:strRef>
                  <c:f>'OOH Care-LH'!$AV$39</c:f>
                  <c:strCache>
                    <c:ptCount val="1"/>
                    <c:pt idx="0">
                      <c:v>6%</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9-0FCB-4007-92A1-6CBCD0327A01}"/>
                </c:ext>
                <c:ext xmlns:c15="http://schemas.microsoft.com/office/drawing/2012/chart" uri="{CE6537A1-D6FC-4f65-9D91-7224C49458BB}">
                  <c15:dlblFieldTable>
                    <c15:dlblFTEntry>
                      <c15:txfldGUID>{27B77520-8EC5-483D-BB8B-E0ADC7A9E2A4}</c15:txfldGUID>
                      <c15:f>'OOH Care-LH'!$AV$39</c15:f>
                      <c15:dlblFieldTableCache>
                        <c:ptCount val="1"/>
                        <c:pt idx="0">
                          <c:v>6%</c:v>
                        </c:pt>
                      </c15:dlblFieldTableCache>
                    </c15:dlblFTEntry>
                  </c15:dlblFieldTable>
                  <c15:showDataLabelsRange val="0"/>
                </c:ext>
              </c:extLst>
            </c:dLbl>
            <c:dLbl>
              <c:idx val="2"/>
              <c:tx>
                <c:strRef>
                  <c:f>'OOH Care-LH'!$AW$39</c:f>
                  <c:strCache>
                    <c:ptCount val="1"/>
                    <c:pt idx="0">
                      <c:v>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A-0FCB-4007-92A1-6CBCD0327A01}"/>
                </c:ext>
                <c:ext xmlns:c15="http://schemas.microsoft.com/office/drawing/2012/chart" uri="{CE6537A1-D6FC-4f65-9D91-7224C49458BB}">
                  <c15:dlblFieldTable>
                    <c15:dlblFTEntry>
                      <c15:txfldGUID>{2A285DAB-ABD7-4BDB-90A6-1769152F3C20}</c15:txfldGUID>
                      <c15:f>'OOH Care-LH'!$AW$39</c15:f>
                      <c15:dlblFieldTableCache>
                        <c:ptCount val="1"/>
                        <c:pt idx="0">
                          <c:v>7%</c:v>
                        </c:pt>
                      </c15:dlblFieldTableCache>
                    </c15:dlblFTEntry>
                  </c15:dlblFieldTable>
                  <c15:showDataLabelsRange val="0"/>
                </c:ext>
              </c:extLst>
            </c:dLbl>
            <c:dLbl>
              <c:idx val="3"/>
              <c:tx>
                <c:strRef>
                  <c:f>'OOH Care-LH'!$AX$39</c:f>
                  <c:strCache>
                    <c:ptCount val="1"/>
                    <c:pt idx="0">
                      <c:v>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B-0FCB-4007-92A1-6CBCD0327A01}"/>
                </c:ext>
                <c:ext xmlns:c15="http://schemas.microsoft.com/office/drawing/2012/chart" uri="{CE6537A1-D6FC-4f65-9D91-7224C49458BB}">
                  <c15:dlblFieldTable>
                    <c15:dlblFTEntry>
                      <c15:txfldGUID>{149BF8AD-D480-42E6-A6E9-65A2975C4DC5}</c15:txfldGUID>
                      <c15:f>'OOH Care-LH'!$AX$39</c15:f>
                      <c15:dlblFieldTableCache>
                        <c:ptCount val="1"/>
                        <c:pt idx="0">
                          <c:v>8%</c:v>
                        </c:pt>
                      </c15:dlblFieldTableCache>
                    </c15:dlblFTEntry>
                  </c15:dlblFieldTable>
                  <c15:showDataLabelsRange val="0"/>
                </c:ext>
              </c:extLst>
            </c:dLbl>
            <c:dLbl>
              <c:idx val="4"/>
              <c:tx>
                <c:strRef>
                  <c:f>'OOH Care-LH'!$AY$39</c:f>
                  <c:strCache>
                    <c:ptCount val="1"/>
                    <c:pt idx="0">
                      <c:v>9%</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C-0FCB-4007-92A1-6CBCD0327A01}"/>
                </c:ext>
                <c:ext xmlns:c15="http://schemas.microsoft.com/office/drawing/2012/chart" uri="{CE6537A1-D6FC-4f65-9D91-7224C49458BB}">
                  <c15:dlblFieldTable>
                    <c15:dlblFTEntry>
                      <c15:txfldGUID>{B3911A7F-2297-422B-9B36-E48D6BBB0E19}</c15:txfldGUID>
                      <c15:f>'OOH Care-LH'!$AY$39</c15:f>
                      <c15:dlblFieldTableCache>
                        <c:ptCount val="1"/>
                        <c:pt idx="0">
                          <c:v>9%</c:v>
                        </c:pt>
                      </c15:dlblFieldTableCache>
                    </c15:dlblFTEntry>
                  </c15:dlblFieldTable>
                  <c15:showDataLabelsRange val="0"/>
                </c:ext>
              </c:extLst>
            </c:dLbl>
            <c:dLbl>
              <c:idx val="5"/>
              <c:tx>
                <c:strRef>
                  <c:f>'OOH Care-LH'!$AZ$39</c:f>
                  <c:strCache>
                    <c:ptCount val="1"/>
                    <c:pt idx="0">
                      <c:v>10%</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D-0FCB-4007-92A1-6CBCD0327A01}"/>
                </c:ext>
                <c:ext xmlns:c15="http://schemas.microsoft.com/office/drawing/2012/chart" uri="{CE6537A1-D6FC-4f65-9D91-7224C49458BB}">
                  <c15:dlblFieldTable>
                    <c15:dlblFTEntry>
                      <c15:txfldGUID>{00DFC44F-FB3F-4931-873E-1059E914BB52}</c15:txfldGUID>
                      <c15:f>'OOH Care-LH'!$AZ$39</c15:f>
                      <c15:dlblFieldTableCache>
                        <c:ptCount val="1"/>
                        <c:pt idx="0">
                          <c:v>10%</c:v>
                        </c:pt>
                      </c15:dlblFieldTableCache>
                    </c15:dlblFTEntry>
                  </c15:dlblFieldTable>
                  <c15:showDataLabelsRange val="0"/>
                </c:ext>
              </c:extLst>
            </c:dLbl>
            <c:dLbl>
              <c:idx val="6"/>
              <c:tx>
                <c:strRef>
                  <c:f>'OOH Care-LH'!$BA$39</c:f>
                  <c:strCache>
                    <c:ptCount val="1"/>
                    <c:pt idx="0">
                      <c:v>11%</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E-0FCB-4007-92A1-6CBCD0327A01}"/>
                </c:ext>
                <c:ext xmlns:c15="http://schemas.microsoft.com/office/drawing/2012/chart" uri="{CE6537A1-D6FC-4f65-9D91-7224C49458BB}">
                  <c15:dlblFieldTable>
                    <c15:dlblFTEntry>
                      <c15:txfldGUID>{433E387E-F19C-41B5-9DA5-94B67CC58F2F}</c15:txfldGUID>
                      <c15:f>'OOH Care-LH'!$BA$39</c15:f>
                      <c15:dlblFieldTableCache>
                        <c:ptCount val="1"/>
                        <c:pt idx="0">
                          <c:v>11%</c:v>
                        </c:pt>
                      </c15:dlblFieldTableCache>
                    </c15:dlblFTEntry>
                  </c15:dlblFieldTable>
                  <c15:showDataLabelsRange val="0"/>
                </c:ext>
              </c:extLst>
            </c:dLbl>
            <c:dLbl>
              <c:idx val="7"/>
              <c:tx>
                <c:strRef>
                  <c:f>'OOH Care-LH'!$BB$39</c:f>
                  <c:strCache>
                    <c:ptCount val="1"/>
                    <c:pt idx="0">
                      <c:v>12%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5F-0FCB-4007-92A1-6CBCD0327A01}"/>
                </c:ext>
                <c:ext xmlns:c15="http://schemas.microsoft.com/office/drawing/2012/chart" uri="{CE6537A1-D6FC-4f65-9D91-7224C49458BB}">
                  <c15:dlblFieldTable>
                    <c15:dlblFTEntry>
                      <c15:txfldGUID>{FD4A92F5-303A-441B-9568-4342F74026A6}</c15:txfldGUID>
                      <c15:f>'OOH Care-LH'!$BB$39</c15:f>
                      <c15:dlblFieldTableCache>
                        <c:ptCount val="1"/>
                        <c:pt idx="0">
                          <c:v>12%</c:v>
                        </c:pt>
                      </c15:dlblFieldTableCache>
                    </c15:dlblFTEntry>
                  </c15:dlblFieldTable>
                  <c15:showDataLabelsRange val="0"/>
                </c:ext>
              </c:extLst>
            </c:dLbl>
            <c:dLbl>
              <c:idx val="8"/>
              <c:tx>
                <c:strRef>
                  <c:f>'OOH Care-LH'!$BC$39</c:f>
                  <c:strCache>
                    <c:ptCount val="1"/>
                    <c:pt idx="0">
                      <c:v>12%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0-0FCB-4007-92A1-6CBCD0327A01}"/>
                </c:ext>
                <c:ext xmlns:c15="http://schemas.microsoft.com/office/drawing/2012/chart" uri="{CE6537A1-D6FC-4f65-9D91-7224C49458BB}">
                  <c15:dlblFieldTable>
                    <c15:dlblFTEntry>
                      <c15:txfldGUID>{EA4CE974-492E-4C10-B47A-12E814DCCAE5}</c15:txfldGUID>
                      <c15:f>'OOH Care-LH'!$BC$39</c15:f>
                      <c15:dlblFieldTableCache>
                        <c:ptCount val="1"/>
                        <c:pt idx="0">
                          <c:v>12%</c:v>
                        </c:pt>
                      </c15:dlblFieldTableCache>
                    </c15:dlblFTEntry>
                  </c15:dlblFieldTable>
                  <c15:showDataLabelsRange val="0"/>
                </c:ext>
              </c:extLst>
            </c:dLbl>
            <c:dLbl>
              <c:idx val="9"/>
              <c:tx>
                <c:strRef>
                  <c:f>'OOH Care-LH'!$BD$39</c:f>
                  <c:strCache>
                    <c:ptCount val="1"/>
                    <c:pt idx="0">
                      <c:v>11%</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1-0FCB-4007-92A1-6CBCD0327A01}"/>
                </c:ext>
                <c:ext xmlns:c15="http://schemas.microsoft.com/office/drawing/2012/chart" uri="{CE6537A1-D6FC-4f65-9D91-7224C49458BB}">
                  <c15:dlblFieldTable>
                    <c15:dlblFTEntry>
                      <c15:txfldGUID>{362DAA16-18CD-4349-B56A-474AB4974257}</c15:txfldGUID>
                      <c15:f>'OOH Care-LH'!$BD$39</c15:f>
                      <c15:dlblFieldTableCache>
                        <c:ptCount val="1"/>
                        <c:pt idx="0">
                          <c:v>11%</c:v>
                        </c:pt>
                      </c15:dlblFieldTableCache>
                    </c15:dlblFTEntry>
                  </c15:dlblFieldTable>
                  <c15:showDataLabelsRange val="0"/>
                </c:ext>
              </c:extLst>
            </c:dLbl>
            <c:dLbl>
              <c:idx val="10"/>
              <c:tx>
                <c:strRef>
                  <c:f>'OOH Care-LH'!$BE$39</c:f>
                  <c:strCache>
                    <c:ptCount val="1"/>
                    <c:pt idx="0">
                      <c:v>11%</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2-0FCB-4007-92A1-6CBCD0327A01}"/>
                </c:ext>
                <c:ext xmlns:c15="http://schemas.microsoft.com/office/drawing/2012/chart" uri="{CE6537A1-D6FC-4f65-9D91-7224C49458BB}">
                  <c15:dlblFieldTable>
                    <c15:dlblFTEntry>
                      <c15:txfldGUID>{B8DD8B23-C5E3-495B-B45A-586EFB698C0C}</c15:txfldGUID>
                      <c15:f>'OOH Care-LH'!$BE$39</c15:f>
                      <c15:dlblFieldTableCache>
                        <c:ptCount val="1"/>
                        <c:pt idx="0">
                          <c:v>11%</c:v>
                        </c:pt>
                      </c15:dlblFieldTableCache>
                    </c15:dlblFTEntry>
                  </c15:dlblFieldTable>
                  <c15:showDataLabelsRange val="0"/>
                </c:ext>
              </c:extLst>
            </c:dLbl>
            <c:dLbl>
              <c:idx val="11"/>
              <c:tx>
                <c:strRef>
                  <c:f>'OOH Care-LH'!$BF$39</c:f>
                  <c:strCache>
                    <c:ptCount val="1"/>
                    <c:pt idx="0">
                      <c:v>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3-0FCB-4007-92A1-6CBCD0327A01}"/>
                </c:ext>
                <c:ext xmlns:c15="http://schemas.microsoft.com/office/drawing/2012/chart" uri="{CE6537A1-D6FC-4f65-9D91-7224C49458BB}">
                  <c15:dlblFieldTable>
                    <c15:dlblFTEntry>
                      <c15:txfldGUID>{7D6E7F14-686F-4CA4-981C-6462308111DC}</c15:txfldGUID>
                      <c15:f>'OOH Care-LH'!$BF$39</c15:f>
                      <c15:dlblFieldTableCache>
                        <c:ptCount val="1"/>
                        <c:pt idx="0">
                          <c:v>7%</c:v>
                        </c:pt>
                      </c15:dlblFieldTableCache>
                    </c15:dlblFTEntry>
                  </c15:dlblFieldTable>
                  <c15:showDataLabelsRange val="0"/>
                </c:ext>
              </c:extLst>
            </c:dLbl>
            <c:dLbl>
              <c:idx val="12"/>
              <c:tx>
                <c:rich>
                  <a:bodyPr/>
                  <a:lstStyle/>
                  <a:p>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4-0FCB-4007-92A1-6CBCD0327A01}"/>
                </c:ext>
                <c:ext xmlns:c15="http://schemas.microsoft.com/office/drawing/2012/chart" uri="{CE6537A1-D6FC-4f65-9D91-7224C49458BB}"/>
              </c:extLst>
            </c:dLbl>
            <c:dLbl>
              <c:idx val="13"/>
              <c:tx>
                <c:rich>
                  <a:bodyPr/>
                  <a:lstStyle/>
                  <a:p>
                    <a:r>
                      <a:rPr lang="en-US"/>
                      <a:t>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5-0FCB-4007-92A1-6CBCD0327A01}"/>
                </c:ext>
                <c:ext xmlns:c15="http://schemas.microsoft.com/office/drawing/2012/chart" uri="{CE6537A1-D6FC-4f65-9D91-7224C49458BB}"/>
              </c:extLst>
            </c:dLbl>
            <c:dLbl>
              <c:idx val="14"/>
              <c:tx>
                <c:rich>
                  <a:bodyPr/>
                  <a:lstStyle/>
                  <a:p>
                    <a:r>
                      <a:rPr lang="en-US"/>
                      <a:t>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6-0FCB-4007-92A1-6CBCD0327A01}"/>
                </c:ext>
                <c:ext xmlns:c15="http://schemas.microsoft.com/office/drawing/2012/chart" uri="{CE6537A1-D6FC-4f65-9D91-7224C49458BB}"/>
              </c:extLst>
            </c:dLbl>
            <c:dLbl>
              <c:idx val="15"/>
              <c:tx>
                <c:rich>
                  <a:bodyPr/>
                  <a:lstStyle/>
                  <a:p>
                    <a:r>
                      <a:rPr lang="en-US"/>
                      <a:t>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7-0FCB-4007-92A1-6CBCD0327A01}"/>
                </c:ext>
                <c:ext xmlns:c15="http://schemas.microsoft.com/office/drawing/2012/chart" uri="{CE6537A1-D6FC-4f65-9D91-7224C49458BB}"/>
              </c:extLst>
            </c:dLbl>
            <c:dLbl>
              <c:idx val="16"/>
              <c:tx>
                <c:rich>
                  <a:bodyPr/>
                  <a:lstStyle/>
                  <a:p>
                    <a:r>
                      <a:rPr lang="en-US"/>
                      <a:t>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8-0FCB-4007-92A1-6CBCD0327A01}"/>
                </c:ext>
                <c:ext xmlns:c15="http://schemas.microsoft.com/office/drawing/2012/chart" uri="{CE6537A1-D6FC-4f65-9D91-7224C49458BB}"/>
              </c:extLst>
            </c:dLbl>
            <c:dLbl>
              <c:idx val="17"/>
              <c:tx>
                <c:rich>
                  <a:bodyPr/>
                  <a:lstStyle/>
                  <a:p>
                    <a:r>
                      <a:rPr lang="en-US"/>
                      <a:t>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9-0FCB-4007-92A1-6CBCD0327A01}"/>
                </c:ext>
                <c:ext xmlns:c15="http://schemas.microsoft.com/office/drawing/2012/chart" uri="{CE6537A1-D6FC-4f65-9D91-7224C49458BB}"/>
              </c:extLst>
            </c:dLbl>
            <c:dLbl>
              <c:idx val="21"/>
              <c:tx>
                <c:rich>
                  <a:bodyPr/>
                  <a:lstStyle/>
                  <a:p>
                    <a:r>
                      <a:rPr lang="en-US"/>
                      <a:t>13%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A-0FCB-4007-92A1-6CBCD0327A01}"/>
                </c:ext>
                <c:ext xmlns:c15="http://schemas.microsoft.com/office/drawing/2012/chart" uri="{CE6537A1-D6FC-4f65-9D91-7224C49458BB}"/>
              </c:extLst>
            </c:dLbl>
            <c:dLbl>
              <c:idx val="22"/>
              <c:tx>
                <c:strRef>
                  <c:f>'OOH Care-LH'!$BE$39</c:f>
                  <c:strCache>
                    <c:ptCount val="1"/>
                    <c:pt idx="0">
                      <c:v>11%</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B-0FCB-4007-92A1-6CBCD0327A01}"/>
                </c:ext>
                <c:ext xmlns:c15="http://schemas.microsoft.com/office/drawing/2012/chart" uri="{CE6537A1-D6FC-4f65-9D91-7224C49458BB}">
                  <c15:dlblFieldTable>
                    <c15:dlblFTEntry>
                      <c15:txfldGUID>{B8CB5808-3666-44BE-8F01-E47387C3896B}</c15:txfldGUID>
                      <c15:f>'OOH Care-LH'!$BE$39</c15:f>
                      <c15:dlblFieldTableCache>
                        <c:ptCount val="1"/>
                        <c:pt idx="0">
                          <c:v>11%</c:v>
                        </c:pt>
                      </c15:dlblFieldTableCache>
                    </c15:dlblFTEntry>
                  </c15:dlblFieldTable>
                  <c15:showDataLabelsRange val="0"/>
                </c:ext>
              </c:extLst>
            </c:dLbl>
            <c:dLbl>
              <c:idx val="23"/>
              <c:tx>
                <c:strRef>
                  <c:f>'OOH Care-LH'!$BL$39</c:f>
                  <c:strCache>
                    <c:ptCount val="1"/>
                    <c:pt idx="0">
                      <c:v>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6C-0FCB-4007-92A1-6CBCD0327A01}"/>
                </c:ext>
                <c:ext xmlns:c15="http://schemas.microsoft.com/office/drawing/2012/chart" uri="{CE6537A1-D6FC-4f65-9D91-7224C49458BB}">
                  <c15:dlblFieldTable>
                    <c15:dlblFTEntry>
                      <c15:txfldGUID>{7D685AE7-1EBF-4CB9-95E5-0AAA4F57F14A}</c15:txfldGUID>
                      <c15:f>'OOH Care-LH'!$BL$39</c15:f>
                      <c15:dlblFieldTableCache>
                        <c:ptCount val="1"/>
                        <c:pt idx="0">
                          <c:v>4%</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'OOH Care-LH'!$AU$27:$BL$27</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Care-LH'!$AU$33:$BL$33</c:f>
              <c:numCache>
                <c:formatCode>General</c:formatCode>
                <c:ptCount val="18"/>
                <c:pt idx="0" formatCode="_(* #,##0_);_(* \(#,##0\);_(* &quot;-&quot;??_);_(@_)">
                  <c:v>22</c:v>
                </c:pt>
                <c:pt idx="1">
                  <c:v>63</c:v>
                </c:pt>
                <c:pt idx="2">
                  <c:v>72</c:v>
                </c:pt>
                <c:pt idx="3">
                  <c:v>88</c:v>
                </c:pt>
                <c:pt idx="4">
                  <c:v>97</c:v>
                </c:pt>
                <c:pt idx="5">
                  <c:v>114</c:v>
                </c:pt>
                <c:pt idx="6">
                  <c:v>125</c:v>
                </c:pt>
                <c:pt idx="7">
                  <c:v>134</c:v>
                </c:pt>
                <c:pt idx="8">
                  <c:v>140</c:v>
                </c:pt>
                <c:pt idx="9">
                  <c:v>126</c:v>
                </c:pt>
                <c:pt idx="10">
                  <c:v>130</c:v>
                </c:pt>
                <c:pt idx="11">
                  <c:v>70</c:v>
                </c:pt>
                <c:pt idx="12">
                  <c:v>58</c:v>
                </c:pt>
                <c:pt idx="13">
                  <c:v>55</c:v>
                </c:pt>
                <c:pt idx="14">
                  <c:v>40</c:v>
                </c:pt>
                <c:pt idx="15">
                  <c:v>37</c:v>
                </c:pt>
                <c:pt idx="16">
                  <c:v>40</c:v>
                </c:pt>
                <c:pt idx="17">
                  <c:v>40</c:v>
                </c:pt>
              </c:numCache>
            </c:numRef>
          </c:val>
          <c:extLst xmlns:c16r2="http://schemas.microsoft.com/office/drawing/2015/06/chart">
            <c:ext xmlns:c16="http://schemas.microsoft.com/office/drawing/2014/chart" uri="{C3380CC4-5D6E-409C-BE32-E72D297353CC}">
              <c16:uniqueId val="{0000006D-0FCB-4007-92A1-6CBCD0327A01}"/>
            </c:ext>
          </c:extLst>
        </c:ser>
        <c:dLbls>
          <c:showLegendKey val="0"/>
          <c:showVal val="0"/>
          <c:showCatName val="0"/>
          <c:showSerName val="0"/>
          <c:showPercent val="0"/>
          <c:showBubbleSize val="0"/>
        </c:dLbls>
        <c:gapWidth val="65"/>
        <c:overlap val="100"/>
        <c:axId val="455803728"/>
        <c:axId val="455810000"/>
      </c:barChart>
      <c:lineChart>
        <c:grouping val="standard"/>
        <c:varyColors val="0"/>
        <c:ser>
          <c:idx val="5"/>
          <c:order val="0"/>
          <c:tx>
            <c:strRef>
              <c:f>'OOH Care-LH'!$A$28</c:f>
              <c:strCache>
                <c:ptCount val="1"/>
                <c:pt idx="0">
                  <c:v>Total in Out-of-Home Care</c:v>
                </c:pt>
              </c:strCache>
            </c:strRef>
          </c:tx>
          <c:spPr>
            <a:ln w="0" cap="rnd">
              <a:solidFill>
                <a:schemeClr val="bg1">
                  <a:alpha val="0"/>
                </a:schemeClr>
              </a:solidFill>
              <a:round/>
            </a:ln>
            <a:effectLst/>
          </c:spPr>
          <c:marker>
            <c:symbol val="none"/>
          </c:marker>
          <c:cat>
            <c:strRef>
              <c:f>'OOH Care-LH'!$AU$27:$BL$27</c:f>
              <c:strCache>
                <c:ptCount val="18"/>
                <c:pt idx="0">
                  <c:v>Dec 2020</c:v>
                </c:pt>
                <c:pt idx="1">
                  <c:v>Jan 2021</c:v>
                </c:pt>
                <c:pt idx="2">
                  <c:v>Feb 2021</c:v>
                </c:pt>
                <c:pt idx="3">
                  <c:v>Mar 2021</c:v>
                </c:pt>
                <c:pt idx="4">
                  <c:v>Apr 2021</c:v>
                </c:pt>
                <c:pt idx="5">
                  <c:v>May 2021</c:v>
                </c:pt>
                <c:pt idx="6">
                  <c:v>Jun 2021</c:v>
                </c:pt>
                <c:pt idx="7">
                  <c:v>Jul 2021</c:v>
                </c:pt>
                <c:pt idx="8">
                  <c:v>Aug 2021</c:v>
                </c:pt>
                <c:pt idx="9">
                  <c:v>Sep 2021</c:v>
                </c:pt>
                <c:pt idx="10">
                  <c:v>Oct 2021</c:v>
                </c:pt>
                <c:pt idx="11">
                  <c:v>Nov 2021</c:v>
                </c:pt>
                <c:pt idx="12">
                  <c:v>Dec 2021</c:v>
                </c:pt>
                <c:pt idx="13">
                  <c:v>Jan 2022</c:v>
                </c:pt>
                <c:pt idx="14">
                  <c:v>Feb 2022</c:v>
                </c:pt>
                <c:pt idx="15">
                  <c:v>Mar 2022</c:v>
                </c:pt>
                <c:pt idx="16">
                  <c:v>Apr 2022</c:v>
                </c:pt>
                <c:pt idx="17">
                  <c:v>May 2022</c:v>
                </c:pt>
              </c:strCache>
            </c:strRef>
          </c:cat>
          <c:val>
            <c:numRef>
              <c:f>'OOH Care-LH'!$AU$28:$BL$28</c:f>
              <c:numCache>
                <c:formatCode>_(* #,##0_);_(* \(#,##0\);_(* "-"??_);_(@_)</c:formatCode>
                <c:ptCount val="18"/>
                <c:pt idx="0">
                  <c:v>992</c:v>
                </c:pt>
                <c:pt idx="1">
                  <c:v>979</c:v>
                </c:pt>
                <c:pt idx="2">
                  <c:v>1012</c:v>
                </c:pt>
                <c:pt idx="3">
                  <c:v>1049</c:v>
                </c:pt>
                <c:pt idx="4">
                  <c:v>1088</c:v>
                </c:pt>
                <c:pt idx="5">
                  <c:v>1107</c:v>
                </c:pt>
                <c:pt idx="6">
                  <c:v>1128</c:v>
                </c:pt>
                <c:pt idx="7">
                  <c:v>1160</c:v>
                </c:pt>
                <c:pt idx="8">
                  <c:v>1197</c:v>
                </c:pt>
                <c:pt idx="9">
                  <c:v>1149</c:v>
                </c:pt>
                <c:pt idx="10">
                  <c:v>1169</c:v>
                </c:pt>
                <c:pt idx="11">
                  <c:v>1013</c:v>
                </c:pt>
                <c:pt idx="12">
                  <c:v>1021</c:v>
                </c:pt>
                <c:pt idx="13">
                  <c:v>1006</c:v>
                </c:pt>
                <c:pt idx="14">
                  <c:v>999</c:v>
                </c:pt>
                <c:pt idx="15">
                  <c:v>977</c:v>
                </c:pt>
                <c:pt idx="16">
                  <c:v>985</c:v>
                </c:pt>
                <c:pt idx="17">
                  <c:v>991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6E-0FCB-4007-92A1-6CBCD0327A01}"/>
            </c:ext>
          </c:extLst>
        </c:ser>
        <c:dLbls>
          <c:showLegendKey val="0"/>
          <c:showVal val="0"/>
          <c:showCatName val="0"/>
          <c:showSerName val="0"/>
          <c:showPercent val="0"/>
          <c:showBubbleSize val="0"/>
        </c:dLbls>
        <c:marker val="1"/>
        <c:smooth val="0"/>
        <c:axId val="455803728"/>
        <c:axId val="455810000"/>
      </c:lineChart>
      <c:catAx>
        <c:axId val="455803728"/>
        <c:scaling>
          <c:orientation val="minMax"/>
        </c:scaling>
        <c:delete val="1"/>
        <c:axPos val="b"/>
        <c:numFmt formatCode="General" sourceLinked="1"/>
        <c:majorTickMark val="out"/>
        <c:minorTickMark val="none"/>
        <c:tickLblPos val="nextTo"/>
        <c:crossAx val="455810000"/>
        <c:crosses val="autoZero"/>
        <c:auto val="0"/>
        <c:lblAlgn val="ctr"/>
        <c:lblOffset val="100"/>
        <c:noMultiLvlLbl val="0"/>
      </c:catAx>
      <c:valAx>
        <c:axId val="4558100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803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212188618550259E-2"/>
          <c:y val="0.10006660459496479"/>
          <c:w val="0.91528799430914221"/>
          <c:h val="0.66898471271522442"/>
        </c:manualLayout>
      </c:layout>
      <c:barChart>
        <c:barDir val="col"/>
        <c:grouping val="stacked"/>
        <c:varyColors val="0"/>
        <c:ser>
          <c:idx val="1"/>
          <c:order val="1"/>
          <c:tx>
            <c:strRef>
              <c:f>'SVO Referrals-LH'!$A$15</c:f>
              <c:strCache>
                <c:ptCount val="1"/>
                <c:pt idx="0">
                  <c:v>New Referral-Provider Matched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'SVO Referrals-LH'!$F$13:$U$14</c:f>
              <c:multiLvlStrCache>
                <c:ptCount val="14"/>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lvl>
                <c:lvl>
                  <c:pt idx="10">
                    <c:v>2022</c:v>
                  </c:pt>
                </c:lvl>
              </c:multiLvlStrCache>
            </c:multiLvlStrRef>
          </c:cat>
          <c:val>
            <c:numRef>
              <c:f>'SVO Referrals-LH'!$F$15:$U$15</c:f>
              <c:numCache>
                <c:formatCode>General</c:formatCode>
                <c:ptCount val="14"/>
                <c:pt idx="0">
                  <c:v>481</c:v>
                </c:pt>
                <c:pt idx="1">
                  <c:v>414</c:v>
                </c:pt>
                <c:pt idx="2">
                  <c:v>347</c:v>
                </c:pt>
                <c:pt idx="3">
                  <c:v>388</c:v>
                </c:pt>
                <c:pt idx="4">
                  <c:v>368</c:v>
                </c:pt>
                <c:pt idx="5">
                  <c:v>486</c:v>
                </c:pt>
                <c:pt idx="6">
                  <c:v>402</c:v>
                </c:pt>
                <c:pt idx="7">
                  <c:v>390</c:v>
                </c:pt>
                <c:pt idx="8">
                  <c:v>358</c:v>
                </c:pt>
                <c:pt idx="9">
                  <c:v>371</c:v>
                </c:pt>
                <c:pt idx="10">
                  <c:v>334</c:v>
                </c:pt>
                <c:pt idx="11">
                  <c:v>346</c:v>
                </c:pt>
                <c:pt idx="12">
                  <c:v>165</c:v>
                </c:pt>
                <c:pt idx="13">
                  <c:v>46</c:v>
                </c:pt>
              </c:numCache>
            </c:numRef>
          </c:val>
          <c:extLst xmlns:c16r2="http://schemas.microsoft.com/office/drawing/2015/06/chart">
            <c:ext xmlns:c16="http://schemas.microsoft.com/office/drawing/2014/chart" uri="{C3380CC4-5D6E-409C-BE32-E72D297353CC}">
              <c16:uniqueId val="{00000000-F9BD-41C1-A7CE-8BDCA249C428}"/>
            </c:ext>
          </c:extLst>
        </c:ser>
        <c:ser>
          <c:idx val="0"/>
          <c:order val="2"/>
          <c:tx>
            <c:strRef>
              <c:f>'SVO Referrals-LH'!$A$16</c:f>
              <c:strCache>
                <c:ptCount val="1"/>
                <c:pt idx="0">
                  <c:v>New Referral-Waitlisted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'SVO Referrals-LH'!$F$13:$U$14</c:f>
              <c:multiLvlStrCache>
                <c:ptCount val="14"/>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lvl>
                <c:lvl>
                  <c:pt idx="10">
                    <c:v>2022</c:v>
                  </c:pt>
                </c:lvl>
              </c:multiLvlStrCache>
            </c:multiLvlStrRef>
          </c:cat>
          <c:val>
            <c:numRef>
              <c:f>'SVO Referrals-LH'!$F$16:$U$16</c:f>
              <c:numCache>
                <c:formatCode>General</c:formatCode>
                <c:ptCount val="14"/>
                <c:pt idx="6">
                  <c:v>1</c:v>
                </c:pt>
                <c:pt idx="11">
                  <c:v>15</c:v>
                </c:pt>
                <c:pt idx="12">
                  <c:v>175</c:v>
                </c:pt>
                <c:pt idx="13">
                  <c:v>287</c:v>
                </c:pt>
              </c:numCache>
            </c:numRef>
          </c:val>
          <c:extLst xmlns:c16r2="http://schemas.microsoft.com/office/drawing/2015/06/chart">
            <c:ext xmlns:c16="http://schemas.microsoft.com/office/drawing/2014/chart" uri="{C3380CC4-5D6E-409C-BE32-E72D297353CC}">
              <c16:uniqueId val="{00000001-F9BD-41C1-A7CE-8BDCA249C428}"/>
            </c:ext>
          </c:extLst>
        </c:ser>
        <c:dLbls>
          <c:showLegendKey val="0"/>
          <c:showVal val="0"/>
          <c:showCatName val="0"/>
          <c:showSerName val="0"/>
          <c:showPercent val="0"/>
          <c:showBubbleSize val="0"/>
        </c:dLbls>
        <c:gapWidth val="185"/>
        <c:overlap val="100"/>
        <c:axId val="455808432"/>
        <c:axId val="455805296"/>
        <c:extLst xmlns:c16r2="http://schemas.microsoft.com/office/drawing/2015/06/chart">
          <c:ext xmlns:c15="http://schemas.microsoft.com/office/drawing/2012/chart" uri="{02D57815-91ED-43cb-92C2-25804820EDAC}">
            <c15:filteredBarSeries>
              <c15:ser>
                <c:idx val="2"/>
                <c:order val="3"/>
                <c:tx>
                  <c:strRef>
                    <c:extLst xmlns:c16r2="http://schemas.microsoft.com/office/drawing/2015/06/chart">
                      <c:ext uri="{02D57815-91ED-43cb-92C2-25804820EDAC}">
                        <c15:formulaRef>
                          <c15:sqref>'SVO Referrals-LH'!$A$17</c15:sqref>
                        </c15:formulaRef>
                      </c:ext>
                    </c:extLst>
                    <c:strCache>
                      <c:ptCount val="1"/>
                      <c:pt idx="0">
                        <c:v>Extension/Continuation-Provider Matched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'SVO Referrals-LH'!$F$13:$U$14</c15:sqref>
                        </c15:formulaRef>
                      </c:ext>
                    </c:extLst>
                    <c:multiLvlStrCache>
                      <c:ptCount val="14"/>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lvl>
                      <c:lvl>
                        <c:pt idx="10">
                          <c:v>2022</c:v>
                        </c:pt>
                      </c:lvl>
                    </c:multiLvlStrCache>
                  </c:multiLvlStrRef>
                </c:cat>
                <c:val>
                  <c:numRef>
                    <c:extLst xmlns:c16r2="http://schemas.microsoft.com/office/drawing/2015/06/chart">
                      <c:ext uri="{02D57815-91ED-43cb-92C2-25804820EDAC}">
                        <c15:formulaRef>
                          <c15:sqref>'SVO Referrals-LH'!$B$17:$W$17</c15:sqref>
                        </c15:formulaRef>
                      </c:ext>
                    </c:extLst>
                    <c:numCache>
                      <c:formatCode>General</c:formatCode>
                      <c:ptCount val="20"/>
                      <c:pt idx="0">
                        <c:v>19</c:v>
                      </c:pt>
                      <c:pt idx="1">
                        <c:v>254</c:v>
                      </c:pt>
                      <c:pt idx="2">
                        <c:v>439</c:v>
                      </c:pt>
                      <c:pt idx="3">
                        <c:v>304</c:v>
                      </c:pt>
                      <c:pt idx="4">
                        <c:v>483</c:v>
                      </c:pt>
                      <c:pt idx="5">
                        <c:v>466</c:v>
                      </c:pt>
                      <c:pt idx="6">
                        <c:v>359</c:v>
                      </c:pt>
                      <c:pt idx="7">
                        <c:v>437</c:v>
                      </c:pt>
                      <c:pt idx="8">
                        <c:v>467</c:v>
                      </c:pt>
                      <c:pt idx="9">
                        <c:v>457</c:v>
                      </c:pt>
                      <c:pt idx="10">
                        <c:v>461</c:v>
                      </c:pt>
                      <c:pt idx="11">
                        <c:v>549</c:v>
                      </c:pt>
                      <c:pt idx="12">
                        <c:v>518</c:v>
                      </c:pt>
                      <c:pt idx="13">
                        <c:v>581</c:v>
                      </c:pt>
                      <c:pt idx="14">
                        <c:v>572</c:v>
                      </c:pt>
                      <c:pt idx="15">
                        <c:v>524</c:v>
                      </c:pt>
                      <c:pt idx="16">
                        <c:v>526</c:v>
                      </c:pt>
                      <c:pt idx="17">
                        <c:v>374</c:v>
                      </c:pt>
                    </c:numCache>
                  </c:numRef>
                </c:val>
                <c:extLst xmlns:c16r2="http://schemas.microsoft.com/office/drawing/2015/06/chart">
                  <c:ext xmlns:c16="http://schemas.microsoft.com/office/drawing/2014/chart" uri="{C3380CC4-5D6E-409C-BE32-E72D297353CC}">
                    <c16:uniqueId val="{00000003-F9BD-41C1-A7CE-8BDCA249C428}"/>
                  </c:ext>
                </c:extLst>
              </c15:ser>
            </c15:filteredBarSeries>
            <c15:filteredBarSeries>
              <c15:ser>
                <c:idx val="3"/>
                <c:order val="4"/>
                <c:tx>
                  <c:strRef>
                    <c:extLst xmlns:c16r2="http://schemas.microsoft.com/office/drawing/2015/06/chart" xmlns:c15="http://schemas.microsoft.com/office/drawing/2012/chart">
                      <c:ext xmlns:c15="http://schemas.microsoft.com/office/drawing/2012/chart" uri="{02D57815-91ED-43cb-92C2-25804820EDAC}">
                        <c15:formulaRef>
                          <c15:sqref>'SVO Referrals-LH'!$A$18</c15:sqref>
                        </c15:formulaRef>
                      </c:ext>
                    </c:extLst>
                    <c:strCache>
                      <c:ptCount val="1"/>
                      <c:pt idx="0">
                        <c:v>Extension/Continuation-Waitlisted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xmlns:c15="http://schemas.microsoft.com/office/drawing/2012/chart">
                      <c:ext xmlns:c15="http://schemas.microsoft.com/office/drawing/2012/chart" uri="{02D57815-91ED-43cb-92C2-25804820EDAC}">
                        <c15:formulaRef>
                          <c15:sqref>'SVO Referrals-LH'!$F$13:$U$14</c15:sqref>
                        </c15:formulaRef>
                      </c:ext>
                    </c:extLst>
                    <c:multiLvlStrCache>
                      <c:ptCount val="14"/>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lvl>
                      <c:lvl>
                        <c:pt idx="10">
                          <c:v>2022</c:v>
                        </c:pt>
                      </c:lvl>
                    </c:multiLvlStrCache>
                  </c:multiLvlStrRef>
                </c:cat>
                <c:val>
                  <c:numRef>
                    <c:extLst xmlns:c16r2="http://schemas.microsoft.com/office/drawing/2015/06/chart" xmlns:c15="http://schemas.microsoft.com/office/drawing/2012/chart">
                      <c:ext xmlns:c15="http://schemas.microsoft.com/office/drawing/2012/chart" uri="{02D57815-91ED-43cb-92C2-25804820EDAC}">
                        <c15:formulaRef>
                          <c15:sqref>'SVO Referrals-LH'!$B$18:$W$18</c15:sqref>
                        </c15:formulaRef>
                      </c:ext>
                    </c:extLst>
                    <c:numCache>
                      <c:formatCode>General</c:formatCode>
                      <c:ptCount val="20"/>
                      <c:pt idx="15">
                        <c:v>7</c:v>
                      </c:pt>
                      <c:pt idx="16">
                        <c:v>130</c:v>
                      </c:pt>
                      <c:pt idx="17">
                        <c:v>200</c:v>
                      </c:pt>
                    </c:numCache>
                  </c:numRef>
                </c:val>
                <c:extLst xmlns:c16r2="http://schemas.microsoft.com/office/drawing/2015/06/chart" xmlns:c15="http://schemas.microsoft.com/office/drawing/2012/chart">
                  <c:ext xmlns:c16="http://schemas.microsoft.com/office/drawing/2014/chart" uri="{C3380CC4-5D6E-409C-BE32-E72D297353CC}">
                    <c16:uniqueId val="{00000004-F9BD-41C1-A7CE-8BDCA249C428}"/>
                  </c:ext>
                </c:extLst>
              </c15:ser>
            </c15:filteredBarSeries>
          </c:ext>
        </c:extLst>
      </c:barChart>
      <c:lineChart>
        <c:grouping val="standard"/>
        <c:varyColors val="0"/>
        <c:ser>
          <c:idx val="5"/>
          <c:order val="0"/>
          <c:tx>
            <c:strRef>
              <c:f>'SVO Referrals-LH'!$A$21</c:f>
              <c:strCache>
                <c:ptCount val="1"/>
                <c:pt idx="0">
                  <c:v>TOTAL SVO REFERRALS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'SVO Referrals-LH'!$B$13:$U$14</c:f>
              <c:multiLvlStrCache>
                <c:ptCount val="18"/>
                <c:lvl>
                  <c:pt idx="0">
                    <c:v>Nov</c:v>
                  </c:pt>
                  <c:pt idx="1">
                    <c:v>Dec</c:v>
                  </c:pt>
                  <c:pt idx="2">
                    <c:v>Jan</c:v>
                  </c:pt>
                  <c:pt idx="3">
                    <c:v>Feb</c:v>
                  </c:pt>
                  <c:pt idx="4">
                    <c:v>Mar</c:v>
                  </c:pt>
                  <c:pt idx="5">
                    <c:v>Apr</c:v>
                  </c:pt>
                  <c:pt idx="6">
                    <c:v>May</c:v>
                  </c:pt>
                  <c:pt idx="7">
                    <c:v>Jun</c:v>
                  </c:pt>
                  <c:pt idx="8">
                    <c:v>Jul</c:v>
                  </c:pt>
                  <c:pt idx="9">
                    <c:v>Aug</c:v>
                  </c:pt>
                  <c:pt idx="10">
                    <c:v>Sep</c:v>
                  </c:pt>
                  <c:pt idx="11">
                    <c:v>Oct</c:v>
                  </c:pt>
                  <c:pt idx="12">
                    <c:v>Nov</c:v>
                  </c:pt>
                  <c:pt idx="13">
                    <c:v>Dec</c:v>
                  </c:pt>
                  <c:pt idx="14">
                    <c:v>Jan</c:v>
                  </c:pt>
                  <c:pt idx="15">
                    <c:v>Feb</c:v>
                  </c:pt>
                  <c:pt idx="16">
                    <c:v>Mar</c:v>
                  </c:pt>
                  <c:pt idx="17">
                    <c:v>Apr</c:v>
                  </c:pt>
                </c:lvl>
                <c:lvl>
                  <c:pt idx="2">
                    <c:v>2021</c:v>
                  </c:pt>
                  <c:pt idx="14">
                    <c:v>2022</c:v>
                  </c:pt>
                </c:lvl>
              </c:multiLvlStrCache>
            </c:multiLvlStrRef>
          </c:cat>
          <c:val>
            <c:numRef>
              <c:f>'SVO Referrals-LH'!$F$21:$U$21</c:f>
              <c:numCache>
                <c:formatCode>General</c:formatCode>
                <c:ptCount val="14"/>
                <c:pt idx="0">
                  <c:v>964</c:v>
                </c:pt>
                <c:pt idx="1">
                  <c:v>880</c:v>
                </c:pt>
                <c:pt idx="2">
                  <c:v>706</c:v>
                </c:pt>
                <c:pt idx="3">
                  <c:v>825</c:v>
                </c:pt>
                <c:pt idx="4">
                  <c:v>835</c:v>
                </c:pt>
                <c:pt idx="5">
                  <c:v>943</c:v>
                </c:pt>
                <c:pt idx="6">
                  <c:v>864</c:v>
                </c:pt>
                <c:pt idx="7">
                  <c:v>939</c:v>
                </c:pt>
                <c:pt idx="8">
                  <c:v>876</c:v>
                </c:pt>
                <c:pt idx="9">
                  <c:v>952</c:v>
                </c:pt>
                <c:pt idx="10">
                  <c:v>906</c:v>
                </c:pt>
                <c:pt idx="11">
                  <c:v>892</c:v>
                </c:pt>
                <c:pt idx="12">
                  <c:v>996</c:v>
                </c:pt>
                <c:pt idx="13">
                  <c:v>907</c:v>
                </c:pt>
              </c:numCache>
            </c:numRef>
          </c:val>
          <c:smooth val="0"/>
          <c:extLst xmlns:c16r2="http://schemas.microsoft.com/office/drawing/2015/06/chart">
            <c:ext xmlns:c16="http://schemas.microsoft.com/office/drawing/2014/chart" uri="{C3380CC4-5D6E-409C-BE32-E72D297353CC}">
              <c16:uniqueId val="{00000002-F9BD-41C1-A7CE-8BDCA249C428}"/>
            </c:ext>
          </c:extLst>
        </c:ser>
        <c:dLbls>
          <c:showLegendKey val="0"/>
          <c:showVal val="1"/>
          <c:showCatName val="0"/>
          <c:showSerName val="0"/>
          <c:showPercent val="0"/>
          <c:showBubbleSize val="0"/>
        </c:dLbls>
        <c:marker val="1"/>
        <c:smooth val="0"/>
        <c:axId val="455808432"/>
        <c:axId val="455805296"/>
        <c:extLst xmlns:c16r2="http://schemas.microsoft.com/office/drawing/2015/06/chart">
          <c:ext xmlns:c15="http://schemas.microsoft.com/office/drawing/2012/chart" uri="{02D57815-91ED-43cb-92C2-25804820EDAC}">
            <c15:filteredLineSeries>
              <c15:ser>
                <c:idx val="4"/>
                <c:order val="5"/>
                <c:tx>
                  <c:strRef>
                    <c:extLst xmlns:c16r2="http://schemas.microsoft.com/office/drawing/2015/06/chart">
                      <c:ext uri="{02D57815-91ED-43cb-92C2-25804820EDAC}">
                        <c15:formulaRef>
                          <c15:sqref>'SVO Referrals-LH'!$A$19</c15:sqref>
                        </c15:formulaRef>
                      </c:ext>
                    </c:extLst>
                    <c:strCache>
                      <c:ptCount val="1"/>
                      <c:pt idx="0">
                        <c:v>TOTAL NEW REFERRALS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xmlns:c16r2="http://schemas.microsoft.com/office/drawing/2015/06/chart">
                      <c:ext uri="{02D57815-91ED-43cb-92C2-25804820EDAC}">
                        <c15:formulaRef>
                          <c15:sqref>'SVO Referrals-LH'!$B$13:$U$14</c15:sqref>
                        </c15:formulaRef>
                      </c:ext>
                    </c:extLst>
                    <c:multiLvlStrCache>
                      <c:ptCount val="18"/>
                      <c:lvl>
                        <c:pt idx="0">
                          <c:v>Nov</c:v>
                        </c:pt>
                        <c:pt idx="1">
                          <c:v>Dec</c:v>
                        </c:pt>
                        <c:pt idx="2">
                          <c:v>Jan</c:v>
                        </c:pt>
                        <c:pt idx="3">
                          <c:v>Feb</c:v>
                        </c:pt>
                        <c:pt idx="4">
                          <c:v>Mar</c:v>
                        </c:pt>
                        <c:pt idx="5">
                          <c:v>Apr</c:v>
                        </c:pt>
                        <c:pt idx="6">
                          <c:v>May</c:v>
                        </c:pt>
                        <c:pt idx="7">
                          <c:v>Jun</c:v>
                        </c:pt>
                        <c:pt idx="8">
                          <c:v>Jul</c:v>
                        </c:pt>
                        <c:pt idx="9">
                          <c:v>Aug</c:v>
                        </c:pt>
                        <c:pt idx="10">
                          <c:v>Sep</c:v>
                        </c:pt>
                        <c:pt idx="11">
                          <c:v>Oct</c:v>
                        </c:pt>
                        <c:pt idx="12">
                          <c:v>Nov</c:v>
                        </c:pt>
                        <c:pt idx="13">
                          <c:v>Dec</c:v>
                        </c:pt>
                        <c:pt idx="14">
                          <c:v>Jan</c:v>
                        </c:pt>
                        <c:pt idx="15">
                          <c:v>Feb</c:v>
                        </c:pt>
                        <c:pt idx="16">
                          <c:v>Mar</c:v>
                        </c:pt>
                        <c:pt idx="17">
                          <c:v>Apr</c:v>
                        </c:pt>
                      </c:lvl>
                      <c:lvl>
                        <c:pt idx="2">
                          <c:v>2021</c:v>
                        </c:pt>
                        <c:pt idx="14">
                          <c:v>2022</c:v>
                        </c:pt>
                      </c:lvl>
                    </c:multiLvlStrCache>
                  </c:multiLvlStrRef>
                </c:cat>
                <c:val>
                  <c:numRef>
                    <c:extLst xmlns:c16r2="http://schemas.microsoft.com/office/drawing/2015/06/chart">
                      <c:ext uri="{02D57815-91ED-43cb-92C2-25804820EDAC}">
                        <c15:formulaRef>
                          <c15:sqref>'SVO Referrals-LH'!$B$19:$W$19</c15:sqref>
                        </c15:formulaRef>
                      </c:ext>
                    </c:extLst>
                    <c:numCache>
                      <c:formatCode>General</c:formatCode>
                      <c:ptCount val="20"/>
                      <c:pt idx="0">
                        <c:v>791</c:v>
                      </c:pt>
                      <c:pt idx="1">
                        <c:v>557</c:v>
                      </c:pt>
                      <c:pt idx="2">
                        <c:v>525</c:v>
                      </c:pt>
                      <c:pt idx="3">
                        <c:v>217</c:v>
                      </c:pt>
                      <c:pt idx="4">
                        <c:v>481</c:v>
                      </c:pt>
                      <c:pt idx="5">
                        <c:v>414</c:v>
                      </c:pt>
                      <c:pt idx="6">
                        <c:v>347</c:v>
                      </c:pt>
                      <c:pt idx="7">
                        <c:v>388</c:v>
                      </c:pt>
                      <c:pt idx="8">
                        <c:v>368</c:v>
                      </c:pt>
                      <c:pt idx="9">
                        <c:v>486</c:v>
                      </c:pt>
                      <c:pt idx="10">
                        <c:v>403</c:v>
                      </c:pt>
                      <c:pt idx="11">
                        <c:v>390</c:v>
                      </c:pt>
                      <c:pt idx="12">
                        <c:v>358</c:v>
                      </c:pt>
                      <c:pt idx="13">
                        <c:v>371</c:v>
                      </c:pt>
                      <c:pt idx="14">
                        <c:v>334</c:v>
                      </c:pt>
                      <c:pt idx="15">
                        <c:v>361</c:v>
                      </c:pt>
                      <c:pt idx="16">
                        <c:v>340</c:v>
                      </c:pt>
                      <c:pt idx="17">
                        <c:v>333</c:v>
                      </c:pt>
                    </c:numCache>
                  </c:numRef>
                </c:val>
                <c:smooth val="0"/>
                <c:extLst xmlns:c16r2="http://schemas.microsoft.com/office/drawing/2015/06/chart">
                  <c:ext xmlns:c16="http://schemas.microsoft.com/office/drawing/2014/chart" uri="{C3380CC4-5D6E-409C-BE32-E72D297353CC}">
                    <c16:uniqueId val="{00000005-F9BD-41C1-A7CE-8BDCA249C428}"/>
                  </c:ext>
                </c:extLst>
              </c15:ser>
            </c15:filteredLineSeries>
          </c:ext>
        </c:extLst>
      </c:lineChart>
      <c:catAx>
        <c:axId val="455808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805296"/>
        <c:crosses val="autoZero"/>
        <c:auto val="1"/>
        <c:lblAlgn val="ctr"/>
        <c:lblOffset val="100"/>
        <c:noMultiLvlLbl val="0"/>
      </c:catAx>
      <c:valAx>
        <c:axId val="455805296"/>
        <c:scaling>
          <c:orientation val="minMax"/>
          <c:max val="1100"/>
          <c:min val="0"/>
        </c:scaling>
        <c:delete val="0"/>
        <c:axPos val="l"/>
        <c:majorGridlines>
          <c:spPr>
            <a:ln w="317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 of Referrals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808432"/>
        <c:crosses val="autoZero"/>
        <c:crossBetween val="between"/>
        <c:majorUnit val="200"/>
      </c:valAx>
      <c:spPr>
        <a:noFill/>
        <a:ln>
          <a:noFill/>
        </a:ln>
        <a:effectLst/>
      </c:spPr>
    </c:plotArea>
    <c:legend>
      <c:legendPos val="b"/>
      <c:layout>
        <c:manualLayout>
          <c:xMode val="edge"/>
          <c:yMode val="edge"/>
          <c:x val="0.10715798866114999"/>
          <c:y val="0.92074451281094349"/>
          <c:w val="0.78261706357471406"/>
          <c:h val="5.846727001602493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All Referrals Percent Waitlisted</a:t>
            </a:r>
          </a:p>
        </c:rich>
      </c:tx>
      <c:layout>
        <c:manualLayout>
          <c:xMode val="edge"/>
          <c:yMode val="edge"/>
          <c:x val="0.16179508627229755"/>
          <c:y val="1.9065070116859033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194469968040533E-2"/>
          <c:y val="0.13888907739154124"/>
          <c:w val="0.7240311745138851"/>
          <c:h val="0.71691768276426571"/>
        </c:manualLayout>
      </c:layout>
      <c:barChart>
        <c:barDir val="col"/>
        <c:grouping val="clustered"/>
        <c:varyColors val="0"/>
        <c:ser>
          <c:idx val="6"/>
          <c:order val="6"/>
          <c:tx>
            <c:strRef>
              <c:f>'SVO Referrals-LH'!$A$22</c:f>
              <c:strCache>
                <c:ptCount val="1"/>
                <c:pt idx="0">
                  <c:v>New Referrals Waitlisted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'SVO Referrals-LH'!$R$14:$U$14</c:f>
              <c:strCache>
                <c:ptCount val="3"/>
                <c:pt idx="0">
                  <c:v>Feb</c:v>
                </c:pt>
                <c:pt idx="1">
                  <c:v>Mar</c:v>
                </c:pt>
                <c:pt idx="2">
                  <c:v>Apr</c:v>
                </c:pt>
              </c:strCache>
            </c:strRef>
          </c:cat>
          <c:val>
            <c:numRef>
              <c:f>'SVO Referrals-LH'!$R$22:$U$22</c:f>
              <c:numCache>
                <c:formatCode>0%</c:formatCode>
                <c:ptCount val="3"/>
                <c:pt idx="0">
                  <c:v>2.4663677130044841E-2</c:v>
                </c:pt>
                <c:pt idx="1">
                  <c:v>0.30622489959839355</c:v>
                </c:pt>
                <c:pt idx="2">
                  <c:v>0.53693495038588757</c:v>
                </c:pt>
              </c:numCache>
            </c:numRef>
          </c:val>
          <c:extLst xmlns:c16r2="http://schemas.microsoft.com/office/drawing/2015/06/chart">
            <c:ext xmlns:c16="http://schemas.microsoft.com/office/drawing/2014/chart" uri="{C3380CC4-5D6E-409C-BE32-E72D297353CC}">
              <c16:uniqueId val="{00000000-49BD-4E8F-B4DB-55B32B9AFD3B}"/>
            </c:ext>
          </c:extLst>
        </c:ser>
        <c:ser>
          <c:idx val="7"/>
          <c:order val="7"/>
          <c:tx>
            <c:strRef>
              <c:f>'SVO Referrals-LH'!$A$23</c:f>
              <c:strCache>
                <c:ptCount val="1"/>
                <c:pt idx="0">
                  <c:v>Extended Referrals Waitlisted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'SVO Referrals-LH'!$R$14:$U$14</c:f>
              <c:strCache>
                <c:ptCount val="3"/>
                <c:pt idx="0">
                  <c:v>Feb</c:v>
                </c:pt>
                <c:pt idx="1">
                  <c:v>Mar</c:v>
                </c:pt>
                <c:pt idx="2">
                  <c:v>Apr</c:v>
                </c:pt>
              </c:strCache>
            </c:strRef>
          </c:cat>
          <c:val>
            <c:numRef>
              <c:f>'SVO Referrals-LH'!$R$23:$U$23</c:f>
              <c:numCache>
                <c:formatCode>0%</c:formatCode>
                <c:ptCount val="3"/>
                <c:pt idx="0">
                  <c:v>1.3182674199623353E-2</c:v>
                </c:pt>
                <c:pt idx="1">
                  <c:v>0.19817073170731708</c:v>
                </c:pt>
                <c:pt idx="2">
                  <c:v>0.34843205574912894</c:v>
                </c:pt>
              </c:numCache>
            </c:numRef>
          </c:val>
          <c:extLst xmlns:c16r2="http://schemas.microsoft.com/office/drawing/2015/06/chart">
            <c:ext xmlns:c16="http://schemas.microsoft.com/office/drawing/2014/chart" uri="{C3380CC4-5D6E-409C-BE32-E72D297353CC}">
              <c16:uniqueId val="{00000001-49BD-4E8F-B4DB-55B32B9AFD3B}"/>
            </c:ext>
          </c:extLst>
        </c:ser>
        <c:dLbls>
          <c:dLblPos val="outEnd"/>
          <c:showLegendKey val="0"/>
          <c:showVal val="1"/>
          <c:showCatName val="0"/>
          <c:showSerName val="0"/>
          <c:showPercent val="0"/>
          <c:showBubbleSize val="0"/>
        </c:dLbls>
        <c:gapWidth val="150"/>
        <c:axId val="455804120"/>
        <c:axId val="455804512"/>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'SVO Referrals-LH'!$A$15</c15:sqref>
                        </c15:formulaRef>
                      </c:ext>
                    </c:extLst>
                    <c:strCache>
                      <c:ptCount val="1"/>
                      <c:pt idx="0">
                        <c:v>New Referral-Provider Matched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'SVO Referrals-LH'!$R$14:$U$14</c15:sqref>
                        </c15:formulaRef>
                      </c:ext>
                    </c:extLst>
                    <c:strCache>
                      <c:ptCount val="3"/>
                      <c:pt idx="0">
                        <c:v>Feb</c:v>
                      </c:pt>
                      <c:pt idx="1">
                        <c:v>Mar</c:v>
                      </c:pt>
                      <c:pt idx="2">
                        <c:v>Apr</c:v>
                      </c:pt>
                    </c:strCache>
                  </c:strRef>
                </c:cat>
                <c:val>
                  <c:numRef>
                    <c:extLst xmlns:c16r2="http://schemas.microsoft.com/office/drawing/2015/06/chart">
                      <c:ext uri="{02D57815-91ED-43cb-92C2-25804820EDAC}">
                        <c15:formulaRef>
                          <c15:sqref>'SVO Referrals-LH'!$B$15:$Q$15</c15:sqref>
                        </c15:formulaRef>
                      </c:ext>
                    </c:extLst>
                    <c:numCache>
                      <c:formatCode>General</c:formatCode>
                      <c:ptCount val="15"/>
                      <c:pt idx="0">
                        <c:v>916</c:v>
                      </c:pt>
                      <c:pt idx="1">
                        <c:v>791</c:v>
                      </c:pt>
                      <c:pt idx="2">
                        <c:v>557</c:v>
                      </c:pt>
                      <c:pt idx="3">
                        <c:v>525</c:v>
                      </c:pt>
                      <c:pt idx="4">
                        <c:v>217</c:v>
                      </c:pt>
                      <c:pt idx="5">
                        <c:v>481</c:v>
                      </c:pt>
                      <c:pt idx="6">
                        <c:v>414</c:v>
                      </c:pt>
                      <c:pt idx="7">
                        <c:v>347</c:v>
                      </c:pt>
                      <c:pt idx="8">
                        <c:v>388</c:v>
                      </c:pt>
                      <c:pt idx="9">
                        <c:v>368</c:v>
                      </c:pt>
                      <c:pt idx="10">
                        <c:v>486</c:v>
                      </c:pt>
                      <c:pt idx="11">
                        <c:v>402</c:v>
                      </c:pt>
                      <c:pt idx="12">
                        <c:v>390</c:v>
                      </c:pt>
                      <c:pt idx="13">
                        <c:v>358</c:v>
                      </c:pt>
                      <c:pt idx="14">
                        <c:v>371</c:v>
                      </c:pt>
                    </c:numCache>
                  </c:numRef>
                </c:val>
                <c:extLst xmlns:c16r2="http://schemas.microsoft.com/office/drawing/2015/06/chart">
                  <c:ext xmlns:c16="http://schemas.microsoft.com/office/drawing/2014/chart" uri="{C3380CC4-5D6E-409C-BE32-E72D297353CC}">
                    <c16:uniqueId val="{00000002-49BD-4E8F-B4DB-55B32B9AFD3B}"/>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'SVO Referrals-LH'!$A$16</c15:sqref>
                        </c15:formulaRef>
                      </c:ext>
                    </c:extLst>
                    <c:strCache>
                      <c:ptCount val="1"/>
                      <c:pt idx="0">
                        <c:v>New Referral-Waitlisted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'SVO Referrals-LH'!$R$14:$U$14</c15:sqref>
                        </c15:formulaRef>
                      </c:ext>
                    </c:extLst>
                    <c:strCache>
                      <c:ptCount val="3"/>
                      <c:pt idx="0">
                        <c:v>Feb</c:v>
                      </c:pt>
                      <c:pt idx="1">
                        <c:v>Mar</c:v>
                      </c:pt>
                      <c:pt idx="2">
                        <c:v>Apr</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'SVO Referrals-LH'!$B$16:$Q$16</c15:sqref>
                        </c15:formulaRef>
                      </c:ext>
                    </c:extLst>
                    <c:numCache>
                      <c:formatCode>General</c:formatCode>
                      <c:ptCount val="15"/>
                      <c:pt idx="11">
                        <c:v>1</c:v>
                      </c:pt>
                    </c:numCache>
                  </c:numRef>
                </c:val>
                <c:extLst xmlns:c16r2="http://schemas.microsoft.com/office/drawing/2015/06/chart" xmlns:c15="http://schemas.microsoft.com/office/drawing/2012/chart">
                  <c:ext xmlns:c16="http://schemas.microsoft.com/office/drawing/2014/chart" uri="{C3380CC4-5D6E-409C-BE32-E72D297353CC}">
                    <c16:uniqueId val="{00000003-49BD-4E8F-B4DB-55B32B9AFD3B}"/>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'SVO Referrals-LH'!$A$17</c15:sqref>
                        </c15:formulaRef>
                      </c:ext>
                    </c:extLst>
                    <c:strCache>
                      <c:ptCount val="1"/>
                      <c:pt idx="0">
                        <c:v>Extension/Continuation-Provider Matched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'SVO Referrals-LH'!$R$14:$U$14</c15:sqref>
                        </c15:formulaRef>
                      </c:ext>
                    </c:extLst>
                    <c:strCache>
                      <c:ptCount val="3"/>
                      <c:pt idx="0">
                        <c:v>Feb</c:v>
                      </c:pt>
                      <c:pt idx="1">
                        <c:v>Mar</c:v>
                      </c:pt>
                      <c:pt idx="2">
                        <c:v>Apr</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'SVO Referrals-LH'!$B$17:$Q$17</c15:sqref>
                        </c15:formulaRef>
                      </c:ext>
                    </c:extLst>
                    <c:numCache>
                      <c:formatCode>General</c:formatCode>
                      <c:ptCount val="15"/>
                      <c:pt idx="0">
                        <c:v>8</c:v>
                      </c:pt>
                      <c:pt idx="1">
                        <c:v>19</c:v>
                      </c:pt>
                      <c:pt idx="2">
                        <c:v>254</c:v>
                      </c:pt>
                      <c:pt idx="3">
                        <c:v>439</c:v>
                      </c:pt>
                      <c:pt idx="4">
                        <c:v>304</c:v>
                      </c:pt>
                      <c:pt idx="5">
                        <c:v>483</c:v>
                      </c:pt>
                      <c:pt idx="6">
                        <c:v>466</c:v>
                      </c:pt>
                      <c:pt idx="7">
                        <c:v>359</c:v>
                      </c:pt>
                      <c:pt idx="8">
                        <c:v>437</c:v>
                      </c:pt>
                      <c:pt idx="9">
                        <c:v>467</c:v>
                      </c:pt>
                      <c:pt idx="10">
                        <c:v>457</c:v>
                      </c:pt>
                      <c:pt idx="11">
                        <c:v>461</c:v>
                      </c:pt>
                      <c:pt idx="12">
                        <c:v>549</c:v>
                      </c:pt>
                      <c:pt idx="13">
                        <c:v>518</c:v>
                      </c:pt>
                      <c:pt idx="14">
                        <c:v>581</c:v>
                      </c:pt>
                    </c:numCache>
                  </c:numRef>
                </c:val>
                <c:extLst xmlns:c16r2="http://schemas.microsoft.com/office/drawing/2015/06/chart" xmlns:c15="http://schemas.microsoft.com/office/drawing/2012/chart">
                  <c:ext xmlns:c16="http://schemas.microsoft.com/office/drawing/2014/chart" uri="{C3380CC4-5D6E-409C-BE32-E72D297353CC}">
                    <c16:uniqueId val="{00000004-49BD-4E8F-B4DB-55B32B9AFD3B}"/>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'SVO Referrals-LH'!$A$18</c15:sqref>
                        </c15:formulaRef>
                      </c:ext>
                    </c:extLst>
                    <c:strCache>
                      <c:ptCount val="1"/>
                      <c:pt idx="0">
                        <c:v>Extension/Continuation-Waitlisted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'SVO Referrals-LH'!$R$14:$U$14</c15:sqref>
                        </c15:formulaRef>
                      </c:ext>
                    </c:extLst>
                    <c:strCache>
                      <c:ptCount val="3"/>
                      <c:pt idx="0">
                        <c:v>Feb</c:v>
                      </c:pt>
                      <c:pt idx="1">
                        <c:v>Mar</c:v>
                      </c:pt>
                      <c:pt idx="2">
                        <c:v>Apr</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'SVO Referrals-LH'!$B$18:$Q$18</c15:sqref>
                        </c15:formulaRef>
                      </c:ext>
                    </c:extLst>
                    <c:numCache>
                      <c:formatCode>General</c:formatCode>
                      <c:ptCount val="15"/>
                    </c:numCache>
                  </c:numRef>
                </c:val>
                <c:extLst xmlns:c16r2="http://schemas.microsoft.com/office/drawing/2015/06/chart" xmlns:c15="http://schemas.microsoft.com/office/drawing/2012/chart">
                  <c:ext xmlns:c16="http://schemas.microsoft.com/office/drawing/2014/chart" uri="{C3380CC4-5D6E-409C-BE32-E72D297353CC}">
                    <c16:uniqueId val="{00000005-49BD-4E8F-B4DB-55B32B9AFD3B}"/>
                  </c:ext>
                </c:extLst>
              </c15:ser>
            </c15:filteredBarSeries>
            <c15:filteredBa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'SVO Referrals-LH'!$A$19</c15:sqref>
                        </c15:formulaRef>
                      </c:ext>
                    </c:extLst>
                    <c:strCache>
                      <c:ptCount val="1"/>
                      <c:pt idx="0">
                        <c:v>TOTAL NEW REFERRALS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'SVO Referrals-LH'!$R$14:$U$14</c15:sqref>
                        </c15:formulaRef>
                      </c:ext>
                    </c:extLst>
                    <c:strCache>
                      <c:ptCount val="3"/>
                      <c:pt idx="0">
                        <c:v>Feb</c:v>
                      </c:pt>
                      <c:pt idx="1">
                        <c:v>Mar</c:v>
                      </c:pt>
                      <c:pt idx="2">
                        <c:v>Apr</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'SVO Referrals-LH'!$B$19:$Q$19</c15:sqref>
                        </c15:formulaRef>
                      </c:ext>
                    </c:extLst>
                    <c:numCache>
                      <c:formatCode>General</c:formatCode>
                      <c:ptCount val="15"/>
                      <c:pt idx="0">
                        <c:v>916</c:v>
                      </c:pt>
                      <c:pt idx="1">
                        <c:v>791</c:v>
                      </c:pt>
                      <c:pt idx="2">
                        <c:v>557</c:v>
                      </c:pt>
                      <c:pt idx="3">
                        <c:v>525</c:v>
                      </c:pt>
                      <c:pt idx="4">
                        <c:v>217</c:v>
                      </c:pt>
                      <c:pt idx="5">
                        <c:v>481</c:v>
                      </c:pt>
                      <c:pt idx="6">
                        <c:v>414</c:v>
                      </c:pt>
                      <c:pt idx="7">
                        <c:v>347</c:v>
                      </c:pt>
                      <c:pt idx="8">
                        <c:v>388</c:v>
                      </c:pt>
                      <c:pt idx="9">
                        <c:v>368</c:v>
                      </c:pt>
                      <c:pt idx="10">
                        <c:v>486</c:v>
                      </c:pt>
                      <c:pt idx="11">
                        <c:v>403</c:v>
                      </c:pt>
                      <c:pt idx="12">
                        <c:v>390</c:v>
                      </c:pt>
                      <c:pt idx="13">
                        <c:v>358</c:v>
                      </c:pt>
                      <c:pt idx="14">
                        <c:v>371</c:v>
                      </c:pt>
                    </c:numCache>
                  </c:numRef>
                </c:val>
                <c:extLst xmlns:c16r2="http://schemas.microsoft.com/office/drawing/2015/06/chart" xmlns:c15="http://schemas.microsoft.com/office/drawing/2012/chart">
                  <c:ext xmlns:c16="http://schemas.microsoft.com/office/drawing/2014/chart" uri="{C3380CC4-5D6E-409C-BE32-E72D297353CC}">
                    <c16:uniqueId val="{00000006-49BD-4E8F-B4DB-55B32B9AFD3B}"/>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'SVO Referrals-LH'!$A$21</c15:sqref>
                        </c15:formulaRef>
                      </c:ext>
                    </c:extLst>
                    <c:strCache>
                      <c:ptCount val="1"/>
                      <c:pt idx="0">
                        <c:v>TOTAL SVO REFERRALS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'SVO Referrals-LH'!$R$14:$U$14</c15:sqref>
                        </c15:formulaRef>
                      </c:ext>
                    </c:extLst>
                    <c:strCache>
                      <c:ptCount val="3"/>
                      <c:pt idx="0">
                        <c:v>Feb</c:v>
                      </c:pt>
                      <c:pt idx="1">
                        <c:v>Mar</c:v>
                      </c:pt>
                      <c:pt idx="2">
                        <c:v>Apr</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'SVO Referrals-LH'!$B$21:$Q$21</c15:sqref>
                        </c15:formulaRef>
                      </c:ext>
                    </c:extLst>
                    <c:numCache>
                      <c:formatCode>General</c:formatCode>
                      <c:ptCount val="15"/>
                      <c:pt idx="0">
                        <c:v>924</c:v>
                      </c:pt>
                      <c:pt idx="1">
                        <c:v>810</c:v>
                      </c:pt>
                      <c:pt idx="2">
                        <c:v>811</c:v>
                      </c:pt>
                      <c:pt idx="3">
                        <c:v>964</c:v>
                      </c:pt>
                      <c:pt idx="4">
                        <c:v>521</c:v>
                      </c:pt>
                      <c:pt idx="5">
                        <c:v>964</c:v>
                      </c:pt>
                      <c:pt idx="6">
                        <c:v>880</c:v>
                      </c:pt>
                      <c:pt idx="7">
                        <c:v>706</c:v>
                      </c:pt>
                      <c:pt idx="8">
                        <c:v>825</c:v>
                      </c:pt>
                      <c:pt idx="9">
                        <c:v>835</c:v>
                      </c:pt>
                      <c:pt idx="10">
                        <c:v>943</c:v>
                      </c:pt>
                      <c:pt idx="11">
                        <c:v>864</c:v>
                      </c:pt>
                      <c:pt idx="12">
                        <c:v>939</c:v>
                      </c:pt>
                      <c:pt idx="13">
                        <c:v>876</c:v>
                      </c:pt>
                      <c:pt idx="14">
                        <c:v>952</c:v>
                      </c:pt>
                    </c:numCache>
                  </c:numRef>
                </c:val>
                <c:extLst xmlns:c16r2="http://schemas.microsoft.com/office/drawing/2015/06/chart" xmlns:c15="http://schemas.microsoft.com/office/drawing/2012/chart">
                  <c:ext xmlns:c16="http://schemas.microsoft.com/office/drawing/2014/chart" uri="{C3380CC4-5D6E-409C-BE32-E72D297353CC}">
                    <c16:uniqueId val="{00000007-49BD-4E8F-B4DB-55B32B9AFD3B}"/>
                  </c:ext>
                </c:extLst>
              </c15:ser>
            </c15:filteredBarSeries>
          </c:ext>
        </c:extLst>
      </c:barChart>
      <c:catAx>
        <c:axId val="455804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804512"/>
        <c:crosses val="autoZero"/>
        <c:auto val="1"/>
        <c:lblAlgn val="ctr"/>
        <c:lblOffset val="100"/>
        <c:noMultiLvlLbl val="0"/>
      </c:catAx>
      <c:valAx>
        <c:axId val="455804512"/>
        <c:scaling>
          <c:orientation val="minMax"/>
        </c:scaling>
        <c:delete val="1"/>
        <c:axPos val="l"/>
        <c:numFmt formatCode="0%" sourceLinked="1"/>
        <c:majorTickMark val="out"/>
        <c:minorTickMark val="none"/>
        <c:tickLblPos val="nextTo"/>
        <c:crossAx val="455804120"/>
        <c:crosses val="autoZero"/>
        <c:crossBetween val="between"/>
      </c:valAx>
      <c:spPr>
        <a:noFill/>
        <a:ln>
          <a:noFill/>
        </a:ln>
        <a:effectLst/>
      </c:spPr>
    </c:plotArea>
    <c:legend>
      <c:legendPos val="r"/>
      <c:layout>
        <c:manualLayout>
          <c:xMode val="edge"/>
          <c:yMode val="edge"/>
          <c:x val="0.8002952218683882"/>
          <c:y val="0.14025748650417635"/>
          <c:w val="0.19970477813161175"/>
          <c:h val="0.741165414662559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630367155642387E-2"/>
          <c:y val="2.4523160762942781E-2"/>
          <c:w val="0.90306274530223352"/>
          <c:h val="0.58654612379192173"/>
        </c:manualLayout>
      </c:layout>
      <c:barChart>
        <c:barDir val="col"/>
        <c:grouping val="stacked"/>
        <c:varyColors val="0"/>
        <c:ser>
          <c:idx val="0"/>
          <c:order val="0"/>
          <c:tx>
            <c:strRef>
              <c:f>'Ombuds Complaints'!$C$3</c:f>
              <c:strCache>
                <c:ptCount val="1"/>
                <c:pt idx="0">
                  <c:v>OMB</c:v>
                </c:pt>
              </c:strCache>
            </c:strRef>
          </c:tx>
          <c:spPr>
            <a:solidFill>
              <a:schemeClr val="accent1"/>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Complaints'!$C$9:$C$21</c:f>
              <c:numCache>
                <c:formatCode>General</c:formatCode>
                <c:ptCount val="13"/>
                <c:pt idx="4">
                  <c:v>1</c:v>
                </c:pt>
                <c:pt idx="6">
                  <c:v>1</c:v>
                </c:pt>
              </c:numCache>
            </c:numRef>
          </c:val>
          <c:extLst xmlns:c16r2="http://schemas.microsoft.com/office/drawing/2015/06/chart">
            <c:ext xmlns:c16="http://schemas.microsoft.com/office/drawing/2014/chart" uri="{C3380CC4-5D6E-409C-BE32-E72D297353CC}">
              <c16:uniqueId val="{00000000-312F-4DCE-B696-6320D6C420D9}"/>
            </c:ext>
          </c:extLst>
        </c:ser>
        <c:ser>
          <c:idx val="1"/>
          <c:order val="1"/>
          <c:tx>
            <c:strRef>
              <c:f>'Ombuds Complaints'!$D$3</c:f>
              <c:strCache>
                <c:ptCount val="1"/>
                <c:pt idx="0">
                  <c:v>WALK</c:v>
                </c:pt>
              </c:strCache>
            </c:strRef>
          </c:tx>
          <c:spPr>
            <a:solidFill>
              <a:schemeClr val="accent2"/>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Complaints'!$D$9:$D$21</c:f>
              <c:numCache>
                <c:formatCode>General</c:formatCode>
                <c:ptCount val="13"/>
                <c:pt idx="1">
                  <c:v>2</c:v>
                </c:pt>
                <c:pt idx="2">
                  <c:v>2</c:v>
                </c:pt>
                <c:pt idx="3">
                  <c:v>1</c:v>
                </c:pt>
                <c:pt idx="4">
                  <c:v>1</c:v>
                </c:pt>
                <c:pt idx="5">
                  <c:v>3</c:v>
                </c:pt>
                <c:pt idx="6">
                  <c:v>2</c:v>
                </c:pt>
                <c:pt idx="7">
                  <c:v>3</c:v>
                </c:pt>
                <c:pt idx="8">
                  <c:v>1</c:v>
                </c:pt>
                <c:pt idx="10">
                  <c:v>3</c:v>
                </c:pt>
                <c:pt idx="12">
                  <c:v>2</c:v>
                </c:pt>
              </c:numCache>
            </c:numRef>
          </c:val>
          <c:extLst xmlns:c16r2="http://schemas.microsoft.com/office/drawing/2015/06/chart">
            <c:ext xmlns:c16="http://schemas.microsoft.com/office/drawing/2014/chart" uri="{C3380CC4-5D6E-409C-BE32-E72D297353CC}">
              <c16:uniqueId val="{00000001-312F-4DCE-B696-6320D6C420D9}"/>
            </c:ext>
          </c:extLst>
        </c:ser>
        <c:ser>
          <c:idx val="2"/>
          <c:order val="2"/>
          <c:tx>
            <c:strRef>
              <c:f>'Ombuds Complaints'!$E$3</c:f>
              <c:strCache>
                <c:ptCount val="1"/>
                <c:pt idx="0">
                  <c:v>AZO</c:v>
                </c:pt>
              </c:strCache>
            </c:strRef>
          </c:tx>
          <c:spPr>
            <a:solidFill>
              <a:schemeClr val="accent3"/>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Complaints'!$E$9:$E$21</c:f>
              <c:numCache>
                <c:formatCode>General</c:formatCode>
                <c:ptCount val="13"/>
                <c:pt idx="0">
                  <c:v>6</c:v>
                </c:pt>
                <c:pt idx="1">
                  <c:v>7</c:v>
                </c:pt>
                <c:pt idx="2">
                  <c:v>6</c:v>
                </c:pt>
                <c:pt idx="3">
                  <c:v>7</c:v>
                </c:pt>
                <c:pt idx="4">
                  <c:v>13</c:v>
                </c:pt>
                <c:pt idx="5">
                  <c:v>5</c:v>
                </c:pt>
                <c:pt idx="6">
                  <c:v>6</c:v>
                </c:pt>
                <c:pt idx="7">
                  <c:v>4</c:v>
                </c:pt>
                <c:pt idx="8">
                  <c:v>12</c:v>
                </c:pt>
                <c:pt idx="9">
                  <c:v>14</c:v>
                </c:pt>
                <c:pt idx="10">
                  <c:v>18</c:v>
                </c:pt>
                <c:pt idx="11">
                  <c:v>24</c:v>
                </c:pt>
                <c:pt idx="12">
                  <c:v>15</c:v>
                </c:pt>
              </c:numCache>
            </c:numRef>
          </c:val>
          <c:extLst xmlns:c16r2="http://schemas.microsoft.com/office/drawing/2015/06/chart">
            <c:ext xmlns:c16="http://schemas.microsoft.com/office/drawing/2014/chart" uri="{C3380CC4-5D6E-409C-BE32-E72D297353CC}">
              <c16:uniqueId val="{00000002-312F-4DCE-B696-6320D6C420D9}"/>
            </c:ext>
          </c:extLst>
        </c:ser>
        <c:ser>
          <c:idx val="3"/>
          <c:order val="3"/>
          <c:tx>
            <c:strRef>
              <c:f>'Ombuds Complaints'!$F$3</c:f>
              <c:strCache>
                <c:ptCount val="1"/>
                <c:pt idx="0">
                  <c:v>LEG</c:v>
                </c:pt>
              </c:strCache>
            </c:strRef>
          </c:tx>
          <c:spPr>
            <a:solidFill>
              <a:schemeClr val="accent4"/>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Complaints'!$F$9:$F$21</c:f>
              <c:numCache>
                <c:formatCode>General</c:formatCode>
                <c:ptCount val="13"/>
                <c:pt idx="0">
                  <c:v>4</c:v>
                </c:pt>
                <c:pt idx="2">
                  <c:v>1</c:v>
                </c:pt>
                <c:pt idx="3">
                  <c:v>1</c:v>
                </c:pt>
              </c:numCache>
            </c:numRef>
          </c:val>
          <c:extLst xmlns:c16r2="http://schemas.microsoft.com/office/drawing/2015/06/chart">
            <c:ext xmlns:c16="http://schemas.microsoft.com/office/drawing/2014/chart" uri="{C3380CC4-5D6E-409C-BE32-E72D297353CC}">
              <c16:uniqueId val="{00000003-312F-4DCE-B696-6320D6C420D9}"/>
            </c:ext>
          </c:extLst>
        </c:ser>
        <c:ser>
          <c:idx val="4"/>
          <c:order val="4"/>
          <c:tx>
            <c:strRef>
              <c:f>'Ombuds Complaints'!$G$3</c:f>
              <c:strCache>
                <c:ptCount val="1"/>
                <c:pt idx="0">
                  <c:v>GOV</c:v>
                </c:pt>
              </c:strCache>
            </c:strRef>
          </c:tx>
          <c:spPr>
            <a:solidFill>
              <a:schemeClr val="accent5"/>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Complaints'!$G$9:$G$21</c:f>
              <c:numCache>
                <c:formatCode>General</c:formatCode>
                <c:ptCount val="13"/>
                <c:pt idx="0">
                  <c:v>13</c:v>
                </c:pt>
                <c:pt idx="1">
                  <c:v>23</c:v>
                </c:pt>
                <c:pt idx="2">
                  <c:v>18</c:v>
                </c:pt>
                <c:pt idx="3">
                  <c:v>16</c:v>
                </c:pt>
                <c:pt idx="4">
                  <c:v>11</c:v>
                </c:pt>
                <c:pt idx="5">
                  <c:v>21</c:v>
                </c:pt>
                <c:pt idx="6">
                  <c:v>14</c:v>
                </c:pt>
                <c:pt idx="7">
                  <c:v>15</c:v>
                </c:pt>
                <c:pt idx="8">
                  <c:v>14</c:v>
                </c:pt>
                <c:pt idx="9">
                  <c:v>22</c:v>
                </c:pt>
                <c:pt idx="10">
                  <c:v>18</c:v>
                </c:pt>
                <c:pt idx="11">
                  <c:v>17</c:v>
                </c:pt>
                <c:pt idx="12">
                  <c:v>16</c:v>
                </c:pt>
              </c:numCache>
            </c:numRef>
          </c:val>
          <c:extLst xmlns:c16r2="http://schemas.microsoft.com/office/drawing/2015/06/chart">
            <c:ext xmlns:c16="http://schemas.microsoft.com/office/drawing/2014/chart" uri="{C3380CC4-5D6E-409C-BE32-E72D297353CC}">
              <c16:uniqueId val="{00000004-312F-4DCE-B696-6320D6C420D9}"/>
            </c:ext>
          </c:extLst>
        </c:ser>
        <c:ser>
          <c:idx val="5"/>
          <c:order val="5"/>
          <c:tx>
            <c:strRef>
              <c:f>'Ombuds Complaints'!$H$3</c:f>
              <c:strCache>
                <c:ptCount val="1"/>
                <c:pt idx="0">
                  <c:v>SEN</c:v>
                </c:pt>
              </c:strCache>
            </c:strRef>
          </c:tx>
          <c:spPr>
            <a:solidFill>
              <a:schemeClr val="accent6"/>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Complaints'!$H$9:$H$21</c:f>
              <c:numCache>
                <c:formatCode>General</c:formatCode>
                <c:ptCount val="13"/>
                <c:pt idx="0">
                  <c:v>4</c:v>
                </c:pt>
                <c:pt idx="1">
                  <c:v>9</c:v>
                </c:pt>
                <c:pt idx="2">
                  <c:v>7</c:v>
                </c:pt>
                <c:pt idx="3">
                  <c:v>5</c:v>
                </c:pt>
                <c:pt idx="4">
                  <c:v>6</c:v>
                </c:pt>
                <c:pt idx="5">
                  <c:v>4</c:v>
                </c:pt>
                <c:pt idx="6">
                  <c:v>11</c:v>
                </c:pt>
                <c:pt idx="7">
                  <c:v>7</c:v>
                </c:pt>
                <c:pt idx="8">
                  <c:v>6</c:v>
                </c:pt>
                <c:pt idx="9">
                  <c:v>12</c:v>
                </c:pt>
                <c:pt idx="10">
                  <c:v>4</c:v>
                </c:pt>
                <c:pt idx="11">
                  <c:v>14</c:v>
                </c:pt>
                <c:pt idx="12">
                  <c:v>11</c:v>
                </c:pt>
              </c:numCache>
            </c:numRef>
          </c:val>
          <c:extLst xmlns:c16r2="http://schemas.microsoft.com/office/drawing/2015/06/chart">
            <c:ext xmlns:c16="http://schemas.microsoft.com/office/drawing/2014/chart" uri="{C3380CC4-5D6E-409C-BE32-E72D297353CC}">
              <c16:uniqueId val="{00000005-312F-4DCE-B696-6320D6C420D9}"/>
            </c:ext>
          </c:extLst>
        </c:ser>
        <c:ser>
          <c:idx val="6"/>
          <c:order val="6"/>
          <c:tx>
            <c:strRef>
              <c:f>'Ombuds Complaints'!$I$3</c:f>
              <c:strCache>
                <c:ptCount val="1"/>
                <c:pt idx="0">
                  <c:v>DIR</c:v>
                </c:pt>
              </c:strCache>
            </c:strRef>
          </c:tx>
          <c:spPr>
            <a:solidFill>
              <a:schemeClr val="accent1">
                <a:lumMod val="60000"/>
              </a:schemeClr>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Complaints'!$I$9:$I$21</c:f>
              <c:numCache>
                <c:formatCode>General</c:formatCode>
                <c:ptCount val="13"/>
                <c:pt idx="0">
                  <c:v>10</c:v>
                </c:pt>
                <c:pt idx="1">
                  <c:v>15</c:v>
                </c:pt>
                <c:pt idx="2">
                  <c:v>18</c:v>
                </c:pt>
                <c:pt idx="3">
                  <c:v>9</c:v>
                </c:pt>
                <c:pt idx="4">
                  <c:v>10</c:v>
                </c:pt>
                <c:pt idx="5">
                  <c:v>10</c:v>
                </c:pt>
                <c:pt idx="6">
                  <c:v>20</c:v>
                </c:pt>
                <c:pt idx="7">
                  <c:v>14</c:v>
                </c:pt>
                <c:pt idx="8">
                  <c:v>17</c:v>
                </c:pt>
                <c:pt idx="9">
                  <c:v>12</c:v>
                </c:pt>
                <c:pt idx="10">
                  <c:v>7</c:v>
                </c:pt>
                <c:pt idx="11">
                  <c:v>23</c:v>
                </c:pt>
                <c:pt idx="12">
                  <c:v>11</c:v>
                </c:pt>
              </c:numCache>
            </c:numRef>
          </c:val>
          <c:extLst xmlns:c16r2="http://schemas.microsoft.com/office/drawing/2015/06/chart">
            <c:ext xmlns:c16="http://schemas.microsoft.com/office/drawing/2014/chart" uri="{C3380CC4-5D6E-409C-BE32-E72D297353CC}">
              <c16:uniqueId val="{00000006-312F-4DCE-B696-6320D6C420D9}"/>
            </c:ext>
          </c:extLst>
        </c:ser>
        <c:ser>
          <c:idx val="7"/>
          <c:order val="7"/>
          <c:tx>
            <c:strRef>
              <c:f>'Ombuds Complaints'!$J$3</c:f>
              <c:strCache>
                <c:ptCount val="1"/>
                <c:pt idx="0">
                  <c:v>GRV </c:v>
                </c:pt>
              </c:strCache>
            </c:strRef>
          </c:tx>
          <c:spPr>
            <a:solidFill>
              <a:schemeClr val="accent2">
                <a:lumMod val="60000"/>
              </a:schemeClr>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Complaints'!$J$9:$J$21</c:f>
              <c:numCache>
                <c:formatCode>General</c:formatCode>
                <c:ptCount val="13"/>
                <c:pt idx="0">
                  <c:v>26</c:v>
                </c:pt>
                <c:pt idx="1">
                  <c:v>12</c:v>
                </c:pt>
                <c:pt idx="2">
                  <c:v>28</c:v>
                </c:pt>
                <c:pt idx="3">
                  <c:v>25</c:v>
                </c:pt>
                <c:pt idx="4">
                  <c:v>13</c:v>
                </c:pt>
                <c:pt idx="5">
                  <c:v>22</c:v>
                </c:pt>
                <c:pt idx="6">
                  <c:v>15</c:v>
                </c:pt>
                <c:pt idx="7">
                  <c:v>14</c:v>
                </c:pt>
                <c:pt idx="8">
                  <c:v>20</c:v>
                </c:pt>
                <c:pt idx="9">
                  <c:v>16</c:v>
                </c:pt>
                <c:pt idx="10">
                  <c:v>12</c:v>
                </c:pt>
                <c:pt idx="11">
                  <c:v>18</c:v>
                </c:pt>
                <c:pt idx="12">
                  <c:v>10</c:v>
                </c:pt>
              </c:numCache>
            </c:numRef>
          </c:val>
          <c:extLst xmlns:c16r2="http://schemas.microsoft.com/office/drawing/2015/06/chart">
            <c:ext xmlns:c16="http://schemas.microsoft.com/office/drawing/2014/chart" uri="{C3380CC4-5D6E-409C-BE32-E72D297353CC}">
              <c16:uniqueId val="{00000007-312F-4DCE-B696-6320D6C420D9}"/>
            </c:ext>
          </c:extLst>
        </c:ser>
        <c:ser>
          <c:idx val="8"/>
          <c:order val="8"/>
          <c:tx>
            <c:strRef>
              <c:f>'Ombuds Complaints'!$K$3</c:f>
              <c:strCache>
                <c:ptCount val="1"/>
                <c:pt idx="0">
                  <c:v>FAO</c:v>
                </c:pt>
              </c:strCache>
            </c:strRef>
          </c:tx>
          <c:spPr>
            <a:solidFill>
              <a:schemeClr val="accent3">
                <a:lumMod val="60000"/>
              </a:schemeClr>
            </a:solidFill>
            <a:ln>
              <a:noFill/>
            </a:ln>
            <a:effectLst/>
          </c:spPr>
          <c:invertIfNegative val="0"/>
          <c:cat>
            <c:numRef>
              <c:f>'Ombuds Complaints'!$B$9:$B$21</c:f>
              <c:numCache>
                <c:formatCode>[$-409]mmm\-yy;@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'Ombuds Complaints'!$K$9:$K$21</c:f>
              <c:numCache>
                <c:formatCode>General</c:formatCode>
                <c:ptCount val="13"/>
                <c:pt idx="0">
                  <c:v>725</c:v>
                </c:pt>
                <c:pt idx="1">
                  <c:v>792</c:v>
                </c:pt>
                <c:pt idx="2">
                  <c:v>781</c:v>
                </c:pt>
                <c:pt idx="3">
                  <c:v>768</c:v>
                </c:pt>
                <c:pt idx="4">
                  <c:v>893</c:v>
                </c:pt>
                <c:pt idx="5">
                  <c:v>794</c:v>
                </c:pt>
                <c:pt idx="6">
                  <c:v>768</c:v>
                </c:pt>
                <c:pt idx="7">
                  <c:v>796</c:v>
                </c:pt>
                <c:pt idx="8">
                  <c:v>752</c:v>
                </c:pt>
                <c:pt idx="9">
                  <c:v>799</c:v>
                </c:pt>
                <c:pt idx="10">
                  <c:v>683</c:v>
                </c:pt>
                <c:pt idx="11">
                  <c:v>789</c:v>
                </c:pt>
                <c:pt idx="12">
                  <c:v>636</c:v>
                </c:pt>
              </c:numCache>
            </c:numRef>
          </c:val>
          <c:extLst xmlns:c16r2="http://schemas.microsoft.com/office/drawing/2015/06/chart">
            <c:ext xmlns:c16="http://schemas.microsoft.com/office/drawing/2014/chart" uri="{C3380CC4-5D6E-409C-BE32-E72D297353CC}">
              <c16:uniqueId val="{00000008-312F-4DCE-B696-6320D6C420D9}"/>
            </c:ext>
          </c:extLst>
        </c:ser>
        <c:dLbls>
          <c:showLegendKey val="0"/>
          <c:showVal val="0"/>
          <c:showCatName val="0"/>
          <c:showSerName val="0"/>
          <c:showPercent val="0"/>
          <c:showBubbleSize val="0"/>
        </c:dLbls>
        <c:gapWidth val="60"/>
        <c:overlap val="100"/>
        <c:axId val="455807256"/>
        <c:axId val="455805688"/>
      </c:barChart>
      <c:dateAx>
        <c:axId val="455807256"/>
        <c:scaling>
          <c:orientation val="minMax"/>
        </c:scaling>
        <c:delete val="1"/>
        <c:axPos val="b"/>
        <c:numFmt formatCode="[$-409]mmm\-yy;@" sourceLinked="1"/>
        <c:majorTickMark val="none"/>
        <c:minorTickMark val="none"/>
        <c:tickLblPos val="nextTo"/>
        <c:crossAx val="455805688"/>
        <c:crosses val="autoZero"/>
        <c:auto val="1"/>
        <c:lblOffset val="100"/>
        <c:baseTimeUnit val="months"/>
      </c:dateAx>
      <c:valAx>
        <c:axId val="455805688"/>
        <c:scaling>
          <c:orientation val="minMax"/>
        </c:scaling>
        <c:delete val="0"/>
        <c:axPos val="l"/>
        <c:majorGridlines>
          <c:spPr>
            <a:ln w="3175" cap="flat" cmpd="sng" algn="ctr">
              <a:solidFill>
                <a:sysClr val="window" lastClr="FFFFFF">
                  <a:lumMod val="9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558072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162258995959849E-2"/>
          <c:y val="4.2743761923009847E-2"/>
          <c:w val="0.93316904089278896"/>
          <c:h val="0.73471239115930032"/>
        </c:manualLayout>
      </c:layout>
      <c:barChart>
        <c:barDir val="col"/>
        <c:grouping val="stacked"/>
        <c:varyColors val="0"/>
        <c:ser>
          <c:idx val="0"/>
          <c:order val="0"/>
          <c:tx>
            <c:strRef>
              <c:f>'Director''s Board Staffing #''s'!$A$24</c:f>
              <c:strCache>
                <c:ptCount val="1"/>
                <c:pt idx="0">
                  <c:v>Filled Specialists - Training - 1 to 30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#''s'!$B$23:$L$23,'Director''s Board Staffing #''s'!$AM$23:$AY$23)</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#''s'!$B$24:$L$24,'Director''s Board Staffing #''s'!$AM$24:$AY$24)</c:f>
              <c:numCache>
                <c:formatCode>General</c:formatCode>
                <c:ptCount val="13"/>
                <c:pt idx="0">
                  <c:v>34</c:v>
                </c:pt>
                <c:pt idx="1">
                  <c:v>53</c:v>
                </c:pt>
                <c:pt idx="2">
                  <c:v>115</c:v>
                </c:pt>
                <c:pt idx="3">
                  <c:v>75</c:v>
                </c:pt>
                <c:pt idx="4">
                  <c:v>47</c:v>
                </c:pt>
                <c:pt idx="5">
                  <c:v>69</c:v>
                </c:pt>
                <c:pt idx="6">
                  <c:v>46</c:v>
                </c:pt>
                <c:pt idx="7">
                  <c:v>50</c:v>
                </c:pt>
                <c:pt idx="8">
                  <c:v>22</c:v>
                </c:pt>
                <c:pt idx="9">
                  <c:v>45</c:v>
                </c:pt>
                <c:pt idx="10">
                  <c:v>50</c:v>
                </c:pt>
                <c:pt idx="11">
                  <c:v>45</c:v>
                </c:pt>
                <c:pt idx="12">
                  <c:v>54</c:v>
                </c:pt>
              </c:numCache>
            </c:numRef>
          </c:val>
          <c:extLst xmlns:c16r2="http://schemas.microsoft.com/office/drawing/2015/06/chart">
            <c:ext xmlns:c16="http://schemas.microsoft.com/office/drawing/2014/chart" uri="{C3380CC4-5D6E-409C-BE32-E72D297353CC}">
              <c16:uniqueId val="{00000000-C1CE-46D5-9EAE-9E02298DC767}"/>
            </c:ext>
          </c:extLst>
        </c:ser>
        <c:ser>
          <c:idx val="1"/>
          <c:order val="1"/>
          <c:tx>
            <c:strRef>
              <c:f>'Director''s Board Staffing #''s'!$A$25</c:f>
              <c:strCache>
                <c:ptCount val="1"/>
                <c:pt idx="0">
                  <c:v>Filled Specialists - Training - 31 to 90 days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#''s'!$B$23:$L$23,'Director''s Board Staffing #''s'!$AM$23:$AY$23)</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#''s'!$B$25:$L$25,'Director''s Board Staffing #''s'!$AM$25:$AY$25)</c:f>
              <c:numCache>
                <c:formatCode>General</c:formatCode>
                <c:ptCount val="13"/>
                <c:pt idx="0">
                  <c:v>66</c:v>
                </c:pt>
                <c:pt idx="1">
                  <c:v>73</c:v>
                </c:pt>
                <c:pt idx="2">
                  <c:v>88</c:v>
                </c:pt>
                <c:pt idx="3">
                  <c:v>153</c:v>
                </c:pt>
                <c:pt idx="4">
                  <c:v>138</c:v>
                </c:pt>
                <c:pt idx="5">
                  <c:v>120</c:v>
                </c:pt>
                <c:pt idx="6">
                  <c:v>110</c:v>
                </c:pt>
                <c:pt idx="7">
                  <c:v>108</c:v>
                </c:pt>
                <c:pt idx="8">
                  <c:v>86</c:v>
                </c:pt>
                <c:pt idx="9">
                  <c:v>42</c:v>
                </c:pt>
                <c:pt idx="10">
                  <c:v>69</c:v>
                </c:pt>
                <c:pt idx="11">
                  <c:v>97</c:v>
                </c:pt>
                <c:pt idx="12">
                  <c:v>107</c:v>
                </c:pt>
              </c:numCache>
            </c:numRef>
          </c:val>
          <c:extLst xmlns:c16r2="http://schemas.microsoft.com/office/drawing/2015/06/chart">
            <c:ext xmlns:c16="http://schemas.microsoft.com/office/drawing/2014/chart" uri="{C3380CC4-5D6E-409C-BE32-E72D297353CC}">
              <c16:uniqueId val="{00000001-C1CE-46D5-9EAE-9E02298DC767}"/>
            </c:ext>
          </c:extLst>
        </c:ser>
        <c:ser>
          <c:idx val="2"/>
          <c:order val="2"/>
          <c:tx>
            <c:strRef>
              <c:f>'Director''s Board Staffing #''s'!$A$26</c:f>
              <c:strCache>
                <c:ptCount val="1"/>
                <c:pt idx="0">
                  <c:v>Filled Specialists - Training - 91 to 180 days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#''s'!$B$23:$L$23,'Director''s Board Staffing #''s'!$AM$23:$AY$23)</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#''s'!$B$26:$L$26,'Director''s Board Staffing #''s'!$AM$26:$AY$26)</c:f>
              <c:numCache>
                <c:formatCode>General</c:formatCode>
                <c:ptCount val="13"/>
                <c:pt idx="0">
                  <c:v>50</c:v>
                </c:pt>
                <c:pt idx="1">
                  <c:v>61</c:v>
                </c:pt>
                <c:pt idx="2">
                  <c:v>70</c:v>
                </c:pt>
                <c:pt idx="3">
                  <c:v>83</c:v>
                </c:pt>
                <c:pt idx="4">
                  <c:v>123</c:v>
                </c:pt>
                <c:pt idx="5">
                  <c:v>145</c:v>
                </c:pt>
                <c:pt idx="6">
                  <c:v>177</c:v>
                </c:pt>
                <c:pt idx="7">
                  <c:v>153</c:v>
                </c:pt>
                <c:pt idx="8">
                  <c:v>121</c:v>
                </c:pt>
                <c:pt idx="9">
                  <c:v>142</c:v>
                </c:pt>
                <c:pt idx="10">
                  <c:v>114</c:v>
                </c:pt>
                <c:pt idx="11">
                  <c:v>65</c:v>
                </c:pt>
                <c:pt idx="12">
                  <c:v>57</c:v>
                </c:pt>
              </c:numCache>
            </c:numRef>
          </c:val>
          <c:extLst xmlns:c16r2="http://schemas.microsoft.com/office/drawing/2015/06/chart">
            <c:ext xmlns:c16="http://schemas.microsoft.com/office/drawing/2014/chart" uri="{C3380CC4-5D6E-409C-BE32-E72D297353CC}">
              <c16:uniqueId val="{00000002-C1CE-46D5-9EAE-9E02298DC767}"/>
            </c:ext>
          </c:extLst>
        </c:ser>
        <c:ser>
          <c:idx val="3"/>
          <c:order val="3"/>
          <c:tx>
            <c:strRef>
              <c:f>'Director''s Board Staffing #''s'!$A$27</c:f>
              <c:strCache>
                <c:ptCount val="1"/>
                <c:pt idx="0">
                  <c:v>Filled Specialists - Training - &gt; 181 days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('Director''s Board Staffing #''s'!$B$23:$L$23,'Director''s Board Staffing #''s'!$AM$23:$AY$23)</c:f>
              <c:numCache>
                <c:formatCode>mmm\ 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('Director''s Board Staffing #''s'!$B$27:$L$27,'Director''s Board Staffing #''s'!$AM$27:$AY$27)</c:f>
              <c:numCache>
                <c:formatCode>General</c:formatCode>
                <c:ptCount val="13"/>
                <c:pt idx="0">
                  <c:v>11</c:v>
                </c:pt>
                <c:pt idx="1">
                  <c:v>14</c:v>
                </c:pt>
                <c:pt idx="2">
                  <c:v>7</c:v>
                </c:pt>
                <c:pt idx="3">
                  <c:v>5</c:v>
                </c:pt>
                <c:pt idx="4">
                  <c:v>5</c:v>
                </c:pt>
                <c:pt idx="5">
                  <c:v>9</c:v>
                </c:pt>
                <c:pt idx="6">
                  <c:v>10</c:v>
                </c:pt>
                <c:pt idx="7">
                  <c:v>20</c:v>
                </c:pt>
                <c:pt idx="8">
                  <c:v>19</c:v>
                </c:pt>
                <c:pt idx="9">
                  <c:v>14</c:v>
                </c:pt>
                <c:pt idx="10">
                  <c:v>23</c:v>
                </c:pt>
                <c:pt idx="11">
                  <c:v>18</c:v>
                </c:pt>
                <c:pt idx="12">
                  <c:v>17</c:v>
                </c:pt>
              </c:numCache>
            </c:numRef>
          </c:val>
          <c:extLst xmlns:c16r2="http://schemas.microsoft.com/office/drawing/2015/06/chart">
            <c:ext xmlns:c16="http://schemas.microsoft.com/office/drawing/2014/chart" uri="{C3380CC4-5D6E-409C-BE32-E72D297353CC}">
              <c16:uniqueId val="{00000003-C1CE-46D5-9EAE-9E02298DC767}"/>
            </c:ext>
          </c:extLst>
        </c:ser>
        <c:dLbls>
          <c:showLegendKey val="0"/>
          <c:showVal val="0"/>
          <c:showCatName val="0"/>
          <c:showSerName val="0"/>
          <c:showPercent val="0"/>
          <c:showBubbleSize val="0"/>
        </c:dLbls>
        <c:gapWidth val="100"/>
        <c:overlap val="100"/>
        <c:axId val="380246128"/>
        <c:axId val="380240640"/>
      </c:barChart>
      <c:dateAx>
        <c:axId val="380246128"/>
        <c:scaling>
          <c:orientation val="minMax"/>
        </c:scaling>
        <c:delete val="0"/>
        <c:axPos val="b"/>
        <c:numFmt formatCode="mmm\ yy" sourceLinked="1"/>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crossAx val="380240640"/>
        <c:crosses val="autoZero"/>
        <c:auto val="1"/>
        <c:lblOffset val="100"/>
        <c:baseTimeUnit val="months"/>
      </c:dateAx>
      <c:valAx>
        <c:axId val="380240640"/>
        <c:scaling>
          <c:orientation val="minMax"/>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80246128"/>
        <c:crosses val="autoZero"/>
        <c:crossBetween val="between"/>
      </c:valAx>
      <c:spPr>
        <a:noFill/>
        <a:ln>
          <a:noFill/>
        </a:ln>
        <a:effectLst/>
      </c:spPr>
    </c:plotArea>
    <c:legend>
      <c:legendPos val="b"/>
      <c:layout>
        <c:manualLayout>
          <c:xMode val="edge"/>
          <c:yMode val="edge"/>
          <c:x val="3.5724767358625627E-2"/>
          <c:y val="0.87930755439816144"/>
          <c:w val="0.89973645907897892"/>
          <c:h val="0.10477943671707526"/>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70519480144485E-2"/>
          <c:y val="4.6655448310896623E-2"/>
          <c:w val="0.92050032898461187"/>
          <c:h val="0.74390906781813559"/>
        </c:manualLayout>
      </c:layout>
      <c:barChart>
        <c:barDir val="col"/>
        <c:grouping val="clustered"/>
        <c:varyColors val="0"/>
        <c:ser>
          <c:idx val="0"/>
          <c:order val="0"/>
          <c:tx>
            <c:strRef>
              <c:f>Attrition!$B$3</c:f>
              <c:strCache>
                <c:ptCount val="1"/>
                <c:pt idx="0">
                  <c:v>Losses</c:v>
                </c:pt>
              </c:strCache>
            </c:strRef>
          </c:tx>
          <c:spPr>
            <a:solidFill>
              <a:schemeClr val="accent1"/>
            </a:solidFill>
            <a:ln w="12700">
              <a:solidFill>
                <a:schemeClr val="tx1">
                  <a:lumMod val="65000"/>
                  <a:lumOff val="3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Attrition!$A$62:$A$85</c:f>
              <c:numCache>
                <c:formatCode>mmmm\ yyyy</c:formatCode>
                <c:ptCount val="24"/>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numCache>
            </c:numRef>
          </c:cat>
          <c:val>
            <c:numRef>
              <c:f>Attrition!$B$62:$B$85</c:f>
              <c:numCache>
                <c:formatCode>General</c:formatCode>
                <c:ptCount val="24"/>
                <c:pt idx="0">
                  <c:v>58</c:v>
                </c:pt>
                <c:pt idx="1">
                  <c:v>68</c:v>
                </c:pt>
                <c:pt idx="2">
                  <c:v>60</c:v>
                </c:pt>
                <c:pt idx="3">
                  <c:v>67</c:v>
                </c:pt>
                <c:pt idx="4">
                  <c:v>84</c:v>
                </c:pt>
                <c:pt idx="5">
                  <c:v>79</c:v>
                </c:pt>
                <c:pt idx="6">
                  <c:v>53</c:v>
                </c:pt>
                <c:pt idx="7">
                  <c:v>72</c:v>
                </c:pt>
                <c:pt idx="8">
                  <c:v>72</c:v>
                </c:pt>
                <c:pt idx="9">
                  <c:v>52</c:v>
                </c:pt>
                <c:pt idx="10">
                  <c:v>72</c:v>
                </c:pt>
                <c:pt idx="11">
                  <c:v>101</c:v>
                </c:pt>
                <c:pt idx="12">
                  <c:v>82</c:v>
                </c:pt>
                <c:pt idx="13">
                  <c:v>99</c:v>
                </c:pt>
                <c:pt idx="14">
                  <c:v>104</c:v>
                </c:pt>
                <c:pt idx="15">
                  <c:v>67</c:v>
                </c:pt>
                <c:pt idx="16">
                  <c:v>83</c:v>
                </c:pt>
                <c:pt idx="17">
                  <c:v>106</c:v>
                </c:pt>
                <c:pt idx="18">
                  <c:v>81</c:v>
                </c:pt>
                <c:pt idx="19">
                  <c:v>104</c:v>
                </c:pt>
                <c:pt idx="20">
                  <c:v>78</c:v>
                </c:pt>
                <c:pt idx="21">
                  <c:v>69</c:v>
                </c:pt>
                <c:pt idx="22">
                  <c:v>100</c:v>
                </c:pt>
                <c:pt idx="23">
                  <c:v>49</c:v>
                </c:pt>
              </c:numCache>
            </c:numRef>
          </c:val>
          <c:extLst xmlns:c16r2="http://schemas.microsoft.com/office/drawing/2015/06/chart">
            <c:ext xmlns:c16="http://schemas.microsoft.com/office/drawing/2014/chart" uri="{C3380CC4-5D6E-409C-BE32-E72D297353CC}">
              <c16:uniqueId val="{00000000-3B69-4BD5-BB04-7758E3938848}"/>
            </c:ext>
          </c:extLst>
        </c:ser>
        <c:ser>
          <c:idx val="1"/>
          <c:order val="1"/>
          <c:tx>
            <c:strRef>
              <c:f>Attrition!$C$3</c:f>
              <c:strCache>
                <c:ptCount val="1"/>
                <c:pt idx="0">
                  <c:v>ActiveStaff</c:v>
                </c:pt>
              </c:strCache>
            </c:strRef>
          </c:tx>
          <c:spPr>
            <a:solidFill>
              <a:schemeClr val="accent2"/>
            </a:solidFill>
            <a:ln>
              <a:noFill/>
            </a:ln>
            <a:effectLst/>
          </c:spPr>
          <c:invertIfNegative val="0"/>
          <c:cat>
            <c:numRef>
              <c:f>Attrition!$A$62:$A$85</c:f>
              <c:numCache>
                <c:formatCode>mmmm\ yyyy</c:formatCode>
                <c:ptCount val="24"/>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numCache>
            </c:numRef>
          </c:cat>
          <c:val>
            <c:numRef>
              <c:f>Attrition!$C$62:$C$85</c:f>
            </c:numRef>
          </c:val>
          <c:extLst xmlns:c16r2="http://schemas.microsoft.com/office/drawing/2015/06/chart">
            <c:ext xmlns:c16="http://schemas.microsoft.com/office/drawing/2014/chart" uri="{C3380CC4-5D6E-409C-BE32-E72D297353CC}">
              <c16:uniqueId val="{00000001-3B69-4BD5-BB04-7758E3938848}"/>
            </c:ext>
          </c:extLst>
        </c:ser>
        <c:dLbls>
          <c:showLegendKey val="0"/>
          <c:showVal val="0"/>
          <c:showCatName val="0"/>
          <c:showSerName val="0"/>
          <c:showPercent val="0"/>
          <c:showBubbleSize val="0"/>
        </c:dLbls>
        <c:gapWidth val="55"/>
        <c:overlap val="7"/>
        <c:axId val="385132184"/>
        <c:axId val="385129048"/>
      </c:barChart>
      <c:lineChart>
        <c:grouping val="standard"/>
        <c:varyColors val="0"/>
        <c:ser>
          <c:idx val="2"/>
          <c:order val="2"/>
          <c:tx>
            <c:strRef>
              <c:f>Attrition!$D$3</c:f>
              <c:strCache>
                <c:ptCount val="1"/>
                <c:pt idx="0">
                  <c:v>Loss %</c:v>
                </c:pt>
              </c:strCache>
            </c:strRef>
          </c:tx>
          <c:spPr>
            <a:ln w="28575" cap="rnd">
              <a:solidFill>
                <a:schemeClr val="accent2"/>
              </a:solidFill>
              <a:round/>
            </a:ln>
            <a:effectLst/>
          </c:spPr>
          <c:marker>
            <c:symbol val="diamond"/>
            <c:size val="5"/>
            <c:spPr>
              <a:solidFill>
                <a:schemeClr val="accent2">
                  <a:lumMod val="75000"/>
                </a:schemeClr>
              </a:solidFill>
              <a:ln w="19050">
                <a:solidFill>
                  <a:schemeClr val="accent2">
                    <a:lumMod val="75000"/>
                  </a:schemeClr>
                </a:solidFill>
              </a:ln>
              <a:effectLst/>
            </c:spPr>
          </c:marker>
          <c:dLbls>
            <c:dLbl>
              <c:idx val="0"/>
              <c:layout>
                <c:manualLayout>
                  <c:x val="-3.4663995739021888E-2"/>
                  <c:y val="-5.2280070967240695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B69-4BD5-BB04-7758E3938848}"/>
                </c:ext>
                <c:ext xmlns:c15="http://schemas.microsoft.com/office/drawing/2012/chart" uri="{CE6537A1-D6FC-4f65-9D91-7224C49458BB}">
                  <c15:layout>
                    <c:manualLayout>
                      <c:w val="5.3388134940679795E-2"/>
                      <c:h val="3.8091080569215348E-2"/>
                    </c:manualLayout>
                  </c15:layout>
                </c:ext>
              </c:extLst>
            </c:dLbl>
            <c:dLbl>
              <c:idx val="1"/>
              <c:layout>
                <c:manualLayout>
                  <c:x val="-3.1803601740565977E-2"/>
                  <c:y val="-5.53595243343234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B69-4BD5-BB04-7758E3938848}"/>
                </c:ext>
                <c:ext xmlns:c15="http://schemas.microsoft.com/office/drawing/2012/chart" uri="{CE6537A1-D6FC-4f65-9D91-7224C49458BB}"/>
              </c:extLst>
            </c:dLbl>
            <c:dLbl>
              <c:idx val="2"/>
              <c:layout>
                <c:manualLayout>
                  <c:x val="-3.1848409531663187E-2"/>
                  <c:y val="-4.73327742052165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B69-4BD5-BB04-7758E3938848}"/>
                </c:ext>
                <c:ext xmlns:c15="http://schemas.microsoft.com/office/drawing/2012/chart" uri="{CE6537A1-D6FC-4f65-9D91-7224C49458BB}"/>
              </c:extLst>
            </c:dLbl>
            <c:dLbl>
              <c:idx val="3"/>
              <c:layout>
                <c:manualLayout>
                  <c:x val="-3.4774177206078893E-2"/>
                  <c:y val="-5.33999613378381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B69-4BD5-BB04-7758E3938848}"/>
                </c:ext>
                <c:ext xmlns:c15="http://schemas.microsoft.com/office/drawing/2012/chart" uri="{CE6537A1-D6FC-4f65-9D91-7224C49458BB}"/>
              </c:extLst>
            </c:dLbl>
            <c:dLbl>
              <c:idx val="4"/>
              <c:layout>
                <c:manualLayout>
                  <c:x val="-2.4521752691431684E-2"/>
                  <c:y val="-4.740350462624294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B69-4BD5-BB04-7758E393884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Attrition!$A$62:$A$85</c:f>
              <c:numCache>
                <c:formatCode>mmmm\ yyyy</c:formatCode>
                <c:ptCount val="24"/>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pt idx="18">
                  <c:v>44501</c:v>
                </c:pt>
                <c:pt idx="19">
                  <c:v>44531</c:v>
                </c:pt>
                <c:pt idx="20">
                  <c:v>44562</c:v>
                </c:pt>
                <c:pt idx="21">
                  <c:v>44593</c:v>
                </c:pt>
                <c:pt idx="22">
                  <c:v>44621</c:v>
                </c:pt>
                <c:pt idx="23">
                  <c:v>44652</c:v>
                </c:pt>
              </c:numCache>
            </c:numRef>
          </c:cat>
          <c:val>
            <c:numRef>
              <c:f>Attrition!$D$62:$D$85</c:f>
              <c:numCache>
                <c:formatCode>0.00%</c:formatCode>
                <c:ptCount val="24"/>
                <c:pt idx="0">
                  <c:v>2.0589279375221866E-2</c:v>
                </c:pt>
                <c:pt idx="1">
                  <c:v>2.4216524216524215E-2</c:v>
                </c:pt>
                <c:pt idx="2">
                  <c:v>2.1474588403722263E-2</c:v>
                </c:pt>
                <c:pt idx="3">
                  <c:v>2.4048815506101939E-2</c:v>
                </c:pt>
                <c:pt idx="4">
                  <c:v>3.0578813250819074E-2</c:v>
                </c:pt>
                <c:pt idx="5">
                  <c:v>2.9237601776461879E-2</c:v>
                </c:pt>
                <c:pt idx="6">
                  <c:v>1.9557195571955718E-2</c:v>
                </c:pt>
                <c:pt idx="7">
                  <c:v>2.6976395653802922E-2</c:v>
                </c:pt>
                <c:pt idx="8">
                  <c:v>2.7169811320754716E-2</c:v>
                </c:pt>
                <c:pt idx="9">
                  <c:v>1.9696969696969695E-2</c:v>
                </c:pt>
                <c:pt idx="10">
                  <c:v>2.7400000000000001E-2</c:v>
                </c:pt>
                <c:pt idx="11">
                  <c:v>3.9100000000000003E-2</c:v>
                </c:pt>
                <c:pt idx="12">
                  <c:v>3.1800000000000002E-2</c:v>
                </c:pt>
                <c:pt idx="13">
                  <c:v>3.7199999999999997E-2</c:v>
                </c:pt>
                <c:pt idx="14">
                  <c:v>3.9100000000000003E-2</c:v>
                </c:pt>
                <c:pt idx="15">
                  <c:v>2.5100000000000001E-2</c:v>
                </c:pt>
                <c:pt idx="16">
                  <c:v>3.0947054436987323E-2</c:v>
                </c:pt>
                <c:pt idx="17">
                  <c:v>3.9789789789789788E-2</c:v>
                </c:pt>
                <c:pt idx="18">
                  <c:v>3.04E-2</c:v>
                </c:pt>
                <c:pt idx="19">
                  <c:v>4.02E-2</c:v>
                </c:pt>
                <c:pt idx="20">
                  <c:v>3.0200000000000001E-2</c:v>
                </c:pt>
                <c:pt idx="21">
                  <c:v>2.6499999999999999E-2</c:v>
                </c:pt>
                <c:pt idx="22">
                  <c:v>3.8899999999999997E-2</c:v>
                </c:pt>
                <c:pt idx="23">
                  <c:v>1.89E-2</c:v>
                </c:pt>
              </c:numCache>
            </c:numRef>
          </c:val>
          <c:smooth val="0"/>
          <c:extLst xmlns:c16r2="http://schemas.microsoft.com/office/drawing/2015/06/chart">
            <c:ext xmlns:c16="http://schemas.microsoft.com/office/drawing/2014/chart" uri="{C3380CC4-5D6E-409C-BE32-E72D297353CC}">
              <c16:uniqueId val="{00000007-3B69-4BD5-BB04-7758E3938848}"/>
            </c:ext>
          </c:extLst>
        </c:ser>
        <c:dLbls>
          <c:showLegendKey val="0"/>
          <c:showVal val="0"/>
          <c:showCatName val="0"/>
          <c:showSerName val="0"/>
          <c:showPercent val="0"/>
          <c:showBubbleSize val="0"/>
        </c:dLbls>
        <c:marker val="1"/>
        <c:smooth val="0"/>
        <c:axId val="385131008"/>
        <c:axId val="385133360"/>
      </c:lineChart>
      <c:dateAx>
        <c:axId val="385132184"/>
        <c:scaling>
          <c:orientation val="minMax"/>
        </c:scaling>
        <c:delete val="0"/>
        <c:axPos val="b"/>
        <c:numFmt formatCode="mmmm\ yyyy" sourceLinked="1"/>
        <c:majorTickMark val="none"/>
        <c:minorTickMark val="none"/>
        <c:tickLblPos val="nextTo"/>
        <c:spPr>
          <a:noFill/>
          <a:ln w="9525" cap="flat" cmpd="sng" algn="ctr">
            <a:solidFill>
              <a:schemeClr val="bg2">
                <a:lumMod val="50000"/>
              </a:schemeClr>
            </a:solidFill>
            <a:round/>
          </a:ln>
          <a:effectLst/>
        </c:spPr>
        <c:txPr>
          <a:bodyPr rot="-2880000" spcFirstLastPara="1" vertOverflow="ellipsis" wrap="square" anchor="ctr" anchorCtr="1"/>
          <a:lstStyle/>
          <a:p>
            <a:pPr>
              <a:defRPr sz="900" b="1" i="0" u="none" strike="noStrike" kern="1200" baseline="0">
                <a:solidFill>
                  <a:sysClr val="windowText" lastClr="000000"/>
                </a:solidFill>
                <a:latin typeface="Calibri" panose="020F0502020204030204" pitchFamily="34" charset="0"/>
                <a:ea typeface="+mn-ea"/>
                <a:cs typeface="+mn-cs"/>
              </a:defRPr>
            </a:pPr>
            <a:endParaRPr lang="en-US"/>
          </a:p>
        </c:txPr>
        <c:crossAx val="385129048"/>
        <c:crosses val="autoZero"/>
        <c:auto val="1"/>
        <c:lblOffset val="100"/>
        <c:baseTimeUnit val="months"/>
      </c:dateAx>
      <c:valAx>
        <c:axId val="38512904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85132184"/>
        <c:crosses val="autoZero"/>
        <c:crossBetween val="between"/>
      </c:valAx>
      <c:valAx>
        <c:axId val="38513336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85131008"/>
        <c:crosses val="max"/>
        <c:crossBetween val="between"/>
      </c:valAx>
      <c:dateAx>
        <c:axId val="385131008"/>
        <c:scaling>
          <c:orientation val="minMax"/>
        </c:scaling>
        <c:delete val="1"/>
        <c:axPos val="b"/>
        <c:numFmt formatCode="mmmm\ yyyy" sourceLinked="1"/>
        <c:majorTickMark val="none"/>
        <c:minorTickMark val="none"/>
        <c:tickLblPos val="nextTo"/>
        <c:crossAx val="385133360"/>
        <c:crosses val="autoZero"/>
        <c:auto val="1"/>
        <c:lblOffset val="100"/>
        <c:baseTimeUnit val="months"/>
      </c:dateAx>
      <c:spPr>
        <a:noFill/>
        <a:ln>
          <a:noFill/>
        </a:ln>
        <a:effectLst/>
      </c:spPr>
    </c:plotArea>
    <c:legend>
      <c:legendPos val="b"/>
      <c:layout>
        <c:manualLayout>
          <c:xMode val="edge"/>
          <c:yMode val="edge"/>
          <c:x val="0.42235250999030527"/>
          <c:y val="0.91872573309801797"/>
          <c:w val="0.21235191884798185"/>
          <c:h val="4.6791508281292422E-2"/>
        </c:manualLayout>
      </c:layout>
      <c:overlay val="0"/>
      <c:spPr>
        <a:noFill/>
        <a:ln>
          <a:noFill/>
        </a:ln>
        <a:effectLst/>
      </c:spPr>
      <c:txPr>
        <a:bodyPr rot="0" spcFirstLastPara="1" vertOverflow="ellipsis" vert="horz" wrap="square" anchor="ctr" anchorCtr="1"/>
        <a:lstStyle/>
        <a:p>
          <a:pPr>
            <a:defRPr sz="1300" b="1" i="0" u="none" strike="noStrike" kern="1200" baseline="0">
              <a:solidFill>
                <a:sysClr val="windowText" lastClr="000000"/>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502366119448022E-2"/>
          <c:y val="4.0488505747126438E-2"/>
          <c:w val="0.91249693544674204"/>
          <c:h val="0.76806566205086424"/>
        </c:manualLayout>
      </c:layout>
      <c:barChart>
        <c:barDir val="col"/>
        <c:grouping val="stacked"/>
        <c:varyColors val="0"/>
        <c:ser>
          <c:idx val="0"/>
          <c:order val="0"/>
          <c:tx>
            <c:strRef>
              <c:f>'turnover by position'!$A$7</c:f>
              <c:strCache>
                <c:ptCount val="1"/>
                <c:pt idx="0">
                  <c:v>Specialist Separations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'turnover by position'!$W$1:$AN$1</c:f>
              <c:numCache>
                <c:formatCode>mmm\-yy</c:formatCode>
                <c:ptCount val="18"/>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numCache>
            </c:numRef>
          </c:cat>
          <c:val>
            <c:numRef>
              <c:f>'turnover by position'!$W$7:$AN$7</c:f>
              <c:numCache>
                <c:formatCode>General</c:formatCode>
                <c:ptCount val="18"/>
                <c:pt idx="0">
                  <c:v>52</c:v>
                </c:pt>
                <c:pt idx="1">
                  <c:v>33</c:v>
                </c:pt>
                <c:pt idx="2">
                  <c:v>45</c:v>
                </c:pt>
                <c:pt idx="3">
                  <c:v>41</c:v>
                </c:pt>
                <c:pt idx="4">
                  <c:v>34</c:v>
                </c:pt>
                <c:pt idx="5">
                  <c:v>49</c:v>
                </c:pt>
                <c:pt idx="6">
                  <c:v>61</c:v>
                </c:pt>
                <c:pt idx="7">
                  <c:v>55</c:v>
                </c:pt>
                <c:pt idx="8">
                  <c:v>63</c:v>
                </c:pt>
                <c:pt idx="9">
                  <c:v>68</c:v>
                </c:pt>
                <c:pt idx="10">
                  <c:v>49</c:v>
                </c:pt>
                <c:pt idx="11">
                  <c:v>47</c:v>
                </c:pt>
                <c:pt idx="12">
                  <c:v>58</c:v>
                </c:pt>
                <c:pt idx="13">
                  <c:v>55</c:v>
                </c:pt>
                <c:pt idx="14">
                  <c:v>61</c:v>
                </c:pt>
                <c:pt idx="15">
                  <c:v>50</c:v>
                </c:pt>
                <c:pt idx="16">
                  <c:v>44</c:v>
                </c:pt>
                <c:pt idx="17">
                  <c:v>71</c:v>
                </c:pt>
              </c:numCache>
            </c:numRef>
          </c:val>
          <c:extLst xmlns:c16r2="http://schemas.microsoft.com/office/drawing/2015/06/chart">
            <c:ext xmlns:c16="http://schemas.microsoft.com/office/drawing/2014/chart" uri="{C3380CC4-5D6E-409C-BE32-E72D297353CC}">
              <c16:uniqueId val="{00000000-2B5A-46E4-89E5-811D942D1A83}"/>
            </c:ext>
          </c:extLst>
        </c:ser>
        <c:ser>
          <c:idx val="1"/>
          <c:order val="1"/>
          <c:tx>
            <c:strRef>
              <c:f>'turnover by position'!$A$8</c:f>
              <c:strCache>
                <c:ptCount val="1"/>
                <c:pt idx="0">
                  <c:v>Case Aide Separations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'turnover by position'!$W$1:$AN$1</c:f>
              <c:numCache>
                <c:formatCode>mmm\-yy</c:formatCode>
                <c:ptCount val="18"/>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numCache>
            </c:numRef>
          </c:cat>
          <c:val>
            <c:numRef>
              <c:f>'turnover by position'!$W$8:$AN$8</c:f>
              <c:numCache>
                <c:formatCode>General</c:formatCode>
                <c:ptCount val="18"/>
                <c:pt idx="0">
                  <c:v>7</c:v>
                </c:pt>
                <c:pt idx="1">
                  <c:v>5</c:v>
                </c:pt>
                <c:pt idx="2">
                  <c:v>8</c:v>
                </c:pt>
                <c:pt idx="3">
                  <c:v>5</c:v>
                </c:pt>
                <c:pt idx="4">
                  <c:v>2</c:v>
                </c:pt>
                <c:pt idx="5">
                  <c:v>8</c:v>
                </c:pt>
                <c:pt idx="6">
                  <c:v>8</c:v>
                </c:pt>
                <c:pt idx="7">
                  <c:v>15</c:v>
                </c:pt>
                <c:pt idx="8">
                  <c:v>8</c:v>
                </c:pt>
                <c:pt idx="9">
                  <c:v>13</c:v>
                </c:pt>
                <c:pt idx="10">
                  <c:v>9</c:v>
                </c:pt>
                <c:pt idx="11">
                  <c:v>14</c:v>
                </c:pt>
                <c:pt idx="12">
                  <c:v>19</c:v>
                </c:pt>
                <c:pt idx="13">
                  <c:v>14</c:v>
                </c:pt>
                <c:pt idx="14">
                  <c:v>12</c:v>
                </c:pt>
                <c:pt idx="15">
                  <c:v>5</c:v>
                </c:pt>
                <c:pt idx="16">
                  <c:v>12</c:v>
                </c:pt>
                <c:pt idx="17">
                  <c:v>6</c:v>
                </c:pt>
              </c:numCache>
            </c:numRef>
          </c:val>
          <c:extLst xmlns:c16r2="http://schemas.microsoft.com/office/drawing/2015/06/chart">
            <c:ext xmlns:c16="http://schemas.microsoft.com/office/drawing/2014/chart" uri="{C3380CC4-5D6E-409C-BE32-E72D297353CC}">
              <c16:uniqueId val="{00000001-2B5A-46E4-89E5-811D942D1A83}"/>
            </c:ext>
          </c:extLst>
        </c:ser>
        <c:ser>
          <c:idx val="2"/>
          <c:order val="2"/>
          <c:tx>
            <c:strRef>
              <c:f>'turnover by position'!$A$9</c:f>
              <c:strCache>
                <c:ptCount val="1"/>
                <c:pt idx="0">
                  <c:v>Admin Separations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'turnover by position'!$W$1:$AN$1</c:f>
              <c:numCache>
                <c:formatCode>mmm\-yy</c:formatCode>
                <c:ptCount val="18"/>
                <c:pt idx="0">
                  <c:v>44105</c:v>
                </c:pt>
                <c:pt idx="1">
                  <c:v>44136</c:v>
                </c:pt>
                <c:pt idx="2">
                  <c:v>44166</c:v>
                </c:pt>
                <c:pt idx="3">
                  <c:v>44197</c:v>
                </c:pt>
                <c:pt idx="4">
                  <c:v>44228</c:v>
                </c:pt>
                <c:pt idx="5">
                  <c:v>44256</c:v>
                </c:pt>
                <c:pt idx="6">
                  <c:v>44287</c:v>
                </c:pt>
                <c:pt idx="7">
                  <c:v>44317</c:v>
                </c:pt>
                <c:pt idx="8">
                  <c:v>44348</c:v>
                </c:pt>
                <c:pt idx="9">
                  <c:v>44378</c:v>
                </c:pt>
                <c:pt idx="10">
                  <c:v>44409</c:v>
                </c:pt>
                <c:pt idx="11">
                  <c:v>44440</c:v>
                </c:pt>
                <c:pt idx="12">
                  <c:v>44470</c:v>
                </c:pt>
                <c:pt idx="13">
                  <c:v>44501</c:v>
                </c:pt>
                <c:pt idx="14">
                  <c:v>44531</c:v>
                </c:pt>
                <c:pt idx="15">
                  <c:v>44562</c:v>
                </c:pt>
                <c:pt idx="16">
                  <c:v>44593</c:v>
                </c:pt>
                <c:pt idx="17">
                  <c:v>44621</c:v>
                </c:pt>
              </c:numCache>
            </c:numRef>
          </c:cat>
          <c:val>
            <c:numRef>
              <c:f>'turnover by position'!$W$9:$AN$9</c:f>
              <c:numCache>
                <c:formatCode>General</c:formatCode>
                <c:ptCount val="18"/>
                <c:pt idx="0">
                  <c:v>20</c:v>
                </c:pt>
                <c:pt idx="1">
                  <c:v>15</c:v>
                </c:pt>
                <c:pt idx="2">
                  <c:v>19</c:v>
                </c:pt>
                <c:pt idx="3">
                  <c:v>26</c:v>
                </c:pt>
                <c:pt idx="4">
                  <c:v>16</c:v>
                </c:pt>
                <c:pt idx="5">
                  <c:v>15</c:v>
                </c:pt>
                <c:pt idx="6">
                  <c:v>32</c:v>
                </c:pt>
                <c:pt idx="7">
                  <c:v>12</c:v>
                </c:pt>
                <c:pt idx="8">
                  <c:v>28</c:v>
                </c:pt>
                <c:pt idx="9">
                  <c:v>23</c:v>
                </c:pt>
                <c:pt idx="10">
                  <c:v>9</c:v>
                </c:pt>
                <c:pt idx="11">
                  <c:v>22</c:v>
                </c:pt>
                <c:pt idx="12">
                  <c:v>29</c:v>
                </c:pt>
                <c:pt idx="13">
                  <c:v>12</c:v>
                </c:pt>
                <c:pt idx="14">
                  <c:v>31</c:v>
                </c:pt>
                <c:pt idx="15">
                  <c:v>23</c:v>
                </c:pt>
                <c:pt idx="16">
                  <c:v>13</c:v>
                </c:pt>
                <c:pt idx="17">
                  <c:v>23</c:v>
                </c:pt>
              </c:numCache>
            </c:numRef>
          </c:val>
          <c:extLst xmlns:c16r2="http://schemas.microsoft.com/office/drawing/2015/06/chart">
            <c:ext xmlns:c16="http://schemas.microsoft.com/office/drawing/2014/chart" uri="{C3380CC4-5D6E-409C-BE32-E72D297353CC}">
              <c16:uniqueId val="{00000002-2B5A-46E4-89E5-811D942D1A83}"/>
            </c:ext>
          </c:extLst>
        </c:ser>
        <c:dLbls>
          <c:showLegendKey val="0"/>
          <c:showVal val="0"/>
          <c:showCatName val="0"/>
          <c:showSerName val="0"/>
          <c:showPercent val="0"/>
          <c:showBubbleSize val="0"/>
        </c:dLbls>
        <c:gapWidth val="55"/>
        <c:overlap val="100"/>
        <c:axId val="385126304"/>
        <c:axId val="385126696"/>
      </c:barChart>
      <c:lineChart>
        <c:grouping val="standard"/>
        <c:varyColors val="0"/>
        <c:ser>
          <c:idx val="3"/>
          <c:order val="3"/>
          <c:tx>
            <c:strRef>
              <c:f>'turnover by position'!$A$15</c:f>
              <c:strCache>
                <c:ptCount val="1"/>
                <c:pt idx="0">
                  <c:v>Total Agency Turnover</c:v>
                </c:pt>
              </c:strCache>
            </c:strRef>
          </c:tx>
          <c:spPr>
            <a:ln w="22225" cap="rnd">
              <a:solidFill>
                <a:srgbClr val="ED7D31">
                  <a:lumMod val="75000"/>
                </a:srgbClr>
              </a:solidFill>
              <a:round/>
            </a:ln>
            <a:effectLst/>
          </c:spPr>
          <c:marker>
            <c:symbol val="none"/>
          </c:marker>
          <c:cat>
            <c:numRef>
              <c:f>'turnover by position'!$O$1:$AC$1</c:f>
              <c:numCache>
                <c:formatCode>mmm\-yy</c:formatCode>
                <c:ptCount val="15"/>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numCache>
            </c:numRef>
          </c:cat>
          <c:val>
            <c:numRef>
              <c:f>'turnover by position'!$W$15:$AN$15</c:f>
              <c:numCache>
                <c:formatCode>0.00%</c:formatCode>
                <c:ptCount val="18"/>
                <c:pt idx="0">
                  <c:v>2.9237601776461879E-2</c:v>
                </c:pt>
                <c:pt idx="1">
                  <c:v>1.9557195571955718E-2</c:v>
                </c:pt>
                <c:pt idx="2">
                  <c:v>2.6976395653802922E-2</c:v>
                </c:pt>
                <c:pt idx="3">
                  <c:v>2.7169811320754716E-2</c:v>
                </c:pt>
                <c:pt idx="4">
                  <c:v>1.9696969696969695E-2</c:v>
                </c:pt>
                <c:pt idx="5">
                  <c:v>2.7366020524515394E-2</c:v>
                </c:pt>
                <c:pt idx="6">
                  <c:v>3.911696359411309E-2</c:v>
                </c:pt>
                <c:pt idx="7">
                  <c:v>3.183229813664596E-2</c:v>
                </c:pt>
                <c:pt idx="8">
                  <c:v>3.724604966139955E-2</c:v>
                </c:pt>
                <c:pt idx="9">
                  <c:v>3.9053698835899361E-2</c:v>
                </c:pt>
                <c:pt idx="10">
                  <c:v>2.5121859767529058E-2</c:v>
                </c:pt>
                <c:pt idx="11">
                  <c:v>3.0947054436987323E-2</c:v>
                </c:pt>
                <c:pt idx="12">
                  <c:v>3.9789789789789788E-2</c:v>
                </c:pt>
                <c:pt idx="13">
                  <c:v>3.0416823131806235E-2</c:v>
                </c:pt>
                <c:pt idx="14">
                  <c:v>4.0185471406491501E-2</c:v>
                </c:pt>
                <c:pt idx="15">
                  <c:v>3.0232558139534883E-2</c:v>
                </c:pt>
                <c:pt idx="16">
                  <c:v>2.6538461538461539E-2</c:v>
                </c:pt>
                <c:pt idx="17">
                  <c:v>3.8910505836575876E-2</c:v>
                </c:pt>
              </c:numCache>
            </c:numRef>
          </c:val>
          <c:smooth val="0"/>
          <c:extLst xmlns:c16r2="http://schemas.microsoft.com/office/drawing/2015/06/chart">
            <c:ext xmlns:c16="http://schemas.microsoft.com/office/drawing/2014/chart" uri="{C3380CC4-5D6E-409C-BE32-E72D297353CC}">
              <c16:uniqueId val="{00000003-2B5A-46E4-89E5-811D942D1A83}"/>
            </c:ext>
          </c:extLst>
        </c:ser>
        <c:dLbls>
          <c:showLegendKey val="0"/>
          <c:showVal val="0"/>
          <c:showCatName val="0"/>
          <c:showSerName val="0"/>
          <c:showPercent val="0"/>
          <c:showBubbleSize val="0"/>
        </c:dLbls>
        <c:marker val="1"/>
        <c:smooth val="0"/>
        <c:axId val="385132968"/>
        <c:axId val="385130224"/>
      </c:lineChart>
      <c:dateAx>
        <c:axId val="3851263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26696"/>
        <c:crosses val="autoZero"/>
        <c:auto val="1"/>
        <c:lblOffset val="100"/>
        <c:baseTimeUnit val="months"/>
      </c:dateAx>
      <c:valAx>
        <c:axId val="385126696"/>
        <c:scaling>
          <c:orientation val="minMax"/>
          <c:max val="110"/>
          <c:min val="0"/>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26304"/>
        <c:crosses val="autoZero"/>
        <c:crossBetween val="between"/>
      </c:valAx>
      <c:valAx>
        <c:axId val="385130224"/>
        <c:scaling>
          <c:orientation val="minMax"/>
          <c:max val="0.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32968"/>
        <c:crosses val="max"/>
        <c:crossBetween val="between"/>
      </c:valAx>
      <c:dateAx>
        <c:axId val="385132968"/>
        <c:scaling>
          <c:orientation val="minMax"/>
        </c:scaling>
        <c:delete val="1"/>
        <c:axPos val="b"/>
        <c:numFmt formatCode="mmm\-yy" sourceLinked="1"/>
        <c:majorTickMark val="out"/>
        <c:minorTickMark val="none"/>
        <c:tickLblPos val="nextTo"/>
        <c:crossAx val="385130224"/>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92735251086473"/>
          <c:y val="9.3652075525663833E-2"/>
          <c:w val="0.76995775723292148"/>
          <c:h val="0.63424713494971552"/>
        </c:manualLayout>
      </c:layout>
      <c:barChart>
        <c:barDir val="col"/>
        <c:grouping val="clustered"/>
        <c:varyColors val="0"/>
        <c:ser>
          <c:idx val="0"/>
          <c:order val="0"/>
          <c:tx>
            <c:strRef>
              <c:f>'CommsReceived+CC rpts'!$A$2</c:f>
              <c:strCache>
                <c:ptCount val="1"/>
                <c:pt idx="0">
                  <c:v>Communications</c:v>
                </c:pt>
              </c:strCache>
            </c:strRef>
          </c:tx>
          <c:spPr>
            <a:solidFill>
              <a:schemeClr val="accent4"/>
            </a:solidFill>
            <a:ln>
              <a:noFill/>
            </a:ln>
            <a:effectLst/>
          </c:spPr>
          <c:invertIfNegative val="0"/>
          <c:cat>
            <c:numRef>
              <c:f>'CommsReceived+CC rpts'!$AN$1:$BF$1</c:f>
              <c:numCache>
                <c:formatCode>mmm\-yy</c:formatCode>
                <c:ptCount val="18"/>
                <c:pt idx="0">
                  <c:v>44136</c:v>
                </c:pt>
                <c:pt idx="1">
                  <c:v>44166</c:v>
                </c:pt>
                <c:pt idx="2">
                  <c:v>44197</c:v>
                </c:pt>
                <c:pt idx="3">
                  <c:v>44228</c:v>
                </c:pt>
                <c:pt idx="4">
                  <c:v>44256</c:v>
                </c:pt>
                <c:pt idx="5">
                  <c:v>44287</c:v>
                </c:pt>
                <c:pt idx="6">
                  <c:v>44317</c:v>
                </c:pt>
                <c:pt idx="7">
                  <c:v>44348</c:v>
                </c:pt>
                <c:pt idx="8">
                  <c:v>44378</c:v>
                </c:pt>
                <c:pt idx="9">
                  <c:v>44409</c:v>
                </c:pt>
                <c:pt idx="10">
                  <c:v>44440</c:v>
                </c:pt>
                <c:pt idx="11">
                  <c:v>44470</c:v>
                </c:pt>
                <c:pt idx="12">
                  <c:v>44501</c:v>
                </c:pt>
                <c:pt idx="13">
                  <c:v>44531</c:v>
                </c:pt>
                <c:pt idx="14">
                  <c:v>44562</c:v>
                </c:pt>
                <c:pt idx="15">
                  <c:v>44593</c:v>
                </c:pt>
                <c:pt idx="16">
                  <c:v>44621</c:v>
                </c:pt>
                <c:pt idx="17">
                  <c:v>44652</c:v>
                </c:pt>
              </c:numCache>
              <c:extLst xmlns:c16r2="http://schemas.microsoft.com/office/drawing/2015/06/chart"/>
            </c:numRef>
          </c:cat>
          <c:val>
            <c:numRef>
              <c:f>'CommsReceived+CC rpts'!$AN$2:$BF$2</c:f>
              <c:numCache>
                <c:formatCode>General</c:formatCode>
                <c:ptCount val="18"/>
                <c:pt idx="0">
                  <c:v>12789</c:v>
                </c:pt>
                <c:pt idx="1">
                  <c:v>12206</c:v>
                </c:pt>
                <c:pt idx="2">
                  <c:v>12027</c:v>
                </c:pt>
                <c:pt idx="3">
                  <c:v>11178</c:v>
                </c:pt>
                <c:pt idx="4">
                  <c:v>12690</c:v>
                </c:pt>
                <c:pt idx="5">
                  <c:v>13701</c:v>
                </c:pt>
                <c:pt idx="6">
                  <c:v>13051</c:v>
                </c:pt>
                <c:pt idx="7">
                  <c:v>11971</c:v>
                </c:pt>
                <c:pt idx="8">
                  <c:v>11900</c:v>
                </c:pt>
                <c:pt idx="9">
                  <c:v>14294</c:v>
                </c:pt>
                <c:pt idx="10">
                  <c:v>14089</c:v>
                </c:pt>
                <c:pt idx="11">
                  <c:v>13064</c:v>
                </c:pt>
                <c:pt idx="12">
                  <c:v>12810</c:v>
                </c:pt>
                <c:pt idx="13">
                  <c:v>11862</c:v>
                </c:pt>
                <c:pt idx="14">
                  <c:v>11955</c:v>
                </c:pt>
                <c:pt idx="15">
                  <c:v>12310</c:v>
                </c:pt>
                <c:pt idx="16">
                  <c:v>13073</c:v>
                </c:pt>
                <c:pt idx="17">
                  <c:v>13160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B86E-4D22-A96B-C0C701E4ECA4}"/>
            </c:ext>
          </c:extLst>
        </c:ser>
        <c:ser>
          <c:idx val="3"/>
          <c:order val="1"/>
          <c:tx>
            <c:strRef>
              <c:f>'CommsReceived+CC rpts'!$A$5</c:f>
              <c:strCache>
                <c:ptCount val="1"/>
                <c:pt idx="0">
                  <c:v>Hotline Communications</c:v>
                </c:pt>
              </c:strCache>
            </c:strRef>
          </c:tx>
          <c:spPr>
            <a:solidFill>
              <a:srgbClr val="92D050"/>
            </a:solidFill>
            <a:ln>
              <a:noFill/>
            </a:ln>
            <a:effectLst/>
          </c:spPr>
          <c:invertIfNegative val="0"/>
          <c:cat>
            <c:numRef>
              <c:f>'CommsReceived+CC rpts'!$AN$1:$BF$1</c:f>
              <c:numCache>
                <c:formatCode>mmm\-yy</c:formatCode>
                <c:ptCount val="18"/>
                <c:pt idx="0">
                  <c:v>44136</c:v>
                </c:pt>
                <c:pt idx="1">
                  <c:v>44166</c:v>
                </c:pt>
                <c:pt idx="2">
                  <c:v>44197</c:v>
                </c:pt>
                <c:pt idx="3">
                  <c:v>44228</c:v>
                </c:pt>
                <c:pt idx="4">
                  <c:v>44256</c:v>
                </c:pt>
                <c:pt idx="5">
                  <c:v>44287</c:v>
                </c:pt>
                <c:pt idx="6">
                  <c:v>44317</c:v>
                </c:pt>
                <c:pt idx="7">
                  <c:v>44348</c:v>
                </c:pt>
                <c:pt idx="8">
                  <c:v>44378</c:v>
                </c:pt>
                <c:pt idx="9">
                  <c:v>44409</c:v>
                </c:pt>
                <c:pt idx="10">
                  <c:v>44440</c:v>
                </c:pt>
                <c:pt idx="11">
                  <c:v>44470</c:v>
                </c:pt>
                <c:pt idx="12">
                  <c:v>44501</c:v>
                </c:pt>
                <c:pt idx="13">
                  <c:v>44531</c:v>
                </c:pt>
                <c:pt idx="14">
                  <c:v>44562</c:v>
                </c:pt>
                <c:pt idx="15">
                  <c:v>44593</c:v>
                </c:pt>
                <c:pt idx="16">
                  <c:v>44621</c:v>
                </c:pt>
                <c:pt idx="17">
                  <c:v>44652</c:v>
                </c:pt>
              </c:numCache>
              <c:extLst xmlns:c16r2="http://schemas.microsoft.com/office/drawing/2015/06/chart"/>
            </c:numRef>
          </c:cat>
          <c:val>
            <c:numRef>
              <c:f>'CommsReceived+CC rpts'!$AN$5:$BF$5</c:f>
              <c:numCache>
                <c:formatCode>General</c:formatCode>
                <c:ptCount val="18"/>
                <c:pt idx="0">
                  <c:v>6454</c:v>
                </c:pt>
                <c:pt idx="1">
                  <c:v>6114</c:v>
                </c:pt>
                <c:pt idx="2">
                  <c:v>6300</c:v>
                </c:pt>
                <c:pt idx="3">
                  <c:v>6204</c:v>
                </c:pt>
                <c:pt idx="4">
                  <c:v>6794</c:v>
                </c:pt>
                <c:pt idx="5">
                  <c:v>7503</c:v>
                </c:pt>
                <c:pt idx="6">
                  <c:v>7143</c:v>
                </c:pt>
                <c:pt idx="7">
                  <c:v>6161</c:v>
                </c:pt>
                <c:pt idx="8">
                  <c:v>6142</c:v>
                </c:pt>
                <c:pt idx="9">
                  <c:v>7709</c:v>
                </c:pt>
                <c:pt idx="10">
                  <c:v>7827</c:v>
                </c:pt>
                <c:pt idx="11">
                  <c:v>7347</c:v>
                </c:pt>
                <c:pt idx="12">
                  <c:v>7195</c:v>
                </c:pt>
                <c:pt idx="13">
                  <c:v>6570</c:v>
                </c:pt>
                <c:pt idx="14">
                  <c:v>6768</c:v>
                </c:pt>
                <c:pt idx="15">
                  <c:v>7145</c:v>
                </c:pt>
                <c:pt idx="16">
                  <c:v>7592</c:v>
                </c:pt>
                <c:pt idx="17">
                  <c:v>7662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B86E-4D22-A96B-C0C701E4ECA4}"/>
            </c:ext>
          </c:extLst>
        </c:ser>
        <c:ser>
          <c:idx val="1"/>
          <c:order val="2"/>
          <c:tx>
            <c:strRef>
              <c:f>'CommsReceived+CC rpts'!$A$3</c:f>
              <c:strCache>
                <c:ptCount val="1"/>
                <c:pt idx="0">
                  <c:v>Reports </c:v>
                </c:pt>
              </c:strCache>
            </c:strRef>
          </c:tx>
          <c:spPr>
            <a:solidFill>
              <a:srgbClr val="00B0F0"/>
            </a:solidFill>
            <a:ln>
              <a:noFill/>
            </a:ln>
            <a:effectLst/>
          </c:spPr>
          <c:invertIfNegative val="0"/>
          <c:cat>
            <c:numRef>
              <c:f>'CommsReceived+CC rpts'!$AN$1:$BF$1</c:f>
              <c:numCache>
                <c:formatCode>mmm\-yy</c:formatCode>
                <c:ptCount val="18"/>
                <c:pt idx="0">
                  <c:v>44136</c:v>
                </c:pt>
                <c:pt idx="1">
                  <c:v>44166</c:v>
                </c:pt>
                <c:pt idx="2">
                  <c:v>44197</c:v>
                </c:pt>
                <c:pt idx="3">
                  <c:v>44228</c:v>
                </c:pt>
                <c:pt idx="4">
                  <c:v>44256</c:v>
                </c:pt>
                <c:pt idx="5">
                  <c:v>44287</c:v>
                </c:pt>
                <c:pt idx="6">
                  <c:v>44317</c:v>
                </c:pt>
                <c:pt idx="7">
                  <c:v>44348</c:v>
                </c:pt>
                <c:pt idx="8">
                  <c:v>44378</c:v>
                </c:pt>
                <c:pt idx="9">
                  <c:v>44409</c:v>
                </c:pt>
                <c:pt idx="10">
                  <c:v>44440</c:v>
                </c:pt>
                <c:pt idx="11">
                  <c:v>44470</c:v>
                </c:pt>
                <c:pt idx="12">
                  <c:v>44501</c:v>
                </c:pt>
                <c:pt idx="13">
                  <c:v>44531</c:v>
                </c:pt>
                <c:pt idx="14">
                  <c:v>44562</c:v>
                </c:pt>
                <c:pt idx="15">
                  <c:v>44593</c:v>
                </c:pt>
                <c:pt idx="16">
                  <c:v>44621</c:v>
                </c:pt>
                <c:pt idx="17">
                  <c:v>44652</c:v>
                </c:pt>
              </c:numCache>
              <c:extLst xmlns:c16r2="http://schemas.microsoft.com/office/drawing/2015/06/chart"/>
            </c:numRef>
          </c:cat>
          <c:val>
            <c:numRef>
              <c:f>'CommsReceived+CC rpts'!$AN$3:$BF$3</c:f>
              <c:numCache>
                <c:formatCode>General</c:formatCode>
                <c:ptCount val="18"/>
                <c:pt idx="0">
                  <c:v>3550</c:v>
                </c:pt>
                <c:pt idx="1">
                  <c:v>3296</c:v>
                </c:pt>
                <c:pt idx="2">
                  <c:v>3335</c:v>
                </c:pt>
                <c:pt idx="3">
                  <c:v>3384</c:v>
                </c:pt>
                <c:pt idx="4">
                  <c:v>3825</c:v>
                </c:pt>
                <c:pt idx="5">
                  <c:v>4211</c:v>
                </c:pt>
                <c:pt idx="6">
                  <c:v>4025</c:v>
                </c:pt>
                <c:pt idx="7">
                  <c:v>3521</c:v>
                </c:pt>
                <c:pt idx="8">
                  <c:v>3568</c:v>
                </c:pt>
                <c:pt idx="9">
                  <c:v>4369</c:v>
                </c:pt>
                <c:pt idx="10">
                  <c:v>4335</c:v>
                </c:pt>
                <c:pt idx="11">
                  <c:v>3987</c:v>
                </c:pt>
                <c:pt idx="12">
                  <c:v>3950</c:v>
                </c:pt>
                <c:pt idx="13">
                  <c:v>3616</c:v>
                </c:pt>
                <c:pt idx="14">
                  <c:v>3652</c:v>
                </c:pt>
                <c:pt idx="15">
                  <c:v>3656</c:v>
                </c:pt>
                <c:pt idx="16">
                  <c:v>3935</c:v>
                </c:pt>
                <c:pt idx="17">
                  <c:v>3819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B86E-4D22-A96B-C0C701E4ECA4}"/>
            </c:ext>
          </c:extLst>
        </c:ser>
        <c:dLbls>
          <c:showLegendKey val="0"/>
          <c:showVal val="0"/>
          <c:showCatName val="0"/>
          <c:showSerName val="0"/>
          <c:showPercent val="0"/>
          <c:showBubbleSize val="0"/>
        </c:dLbls>
        <c:gapWidth val="219"/>
        <c:overlap val="-27"/>
        <c:axId val="385125912"/>
        <c:axId val="385127088"/>
        <c:extLst xmlns:c16r2="http://schemas.microsoft.com/office/drawing/2015/06/chart">
          <c:ext xmlns:c15="http://schemas.microsoft.com/office/drawing/2012/chart" uri="{02D57815-91ED-43cb-92C2-25804820EDAC}">
            <c15:filteredBarSeries>
              <c15:ser>
                <c:idx val="2"/>
                <c:order val="3"/>
                <c:tx>
                  <c:strRef>
                    <c:extLst xmlns:c16r2="http://schemas.microsoft.com/office/drawing/2015/06/chart">
                      <c:ext uri="{02D57815-91ED-43cb-92C2-25804820EDAC}">
                        <c15:formulaRef>
                          <c15:sqref>'CommsReceived+CC rpts'!$A$4</c15:sqref>
                        </c15:formulaRef>
                      </c:ext>
                    </c:extLst>
                    <c:strCache>
                      <c:ptCount val="1"/>
                      <c:pt idx="0">
                        <c:v>Screened Out Intakes</c:v>
                      </c:pt>
                    </c:strCache>
                  </c:strRef>
                </c:tx>
                <c:spPr>
                  <a:solidFill>
                    <a:schemeClr val="accent6"/>
                  </a:solidFill>
                  <a:ln>
                    <a:noFill/>
                  </a:ln>
                  <a:effectLst/>
                </c:spPr>
                <c:invertIfNegative val="0"/>
                <c:cat>
                  <c:numRef>
                    <c:extLst xmlns:c16r2="http://schemas.microsoft.com/office/drawing/2015/06/chart">
                      <c:ext uri="{02D57815-91ED-43cb-92C2-25804820EDAC}">
                        <c15:formulaRef>
                          <c15:sqref>'CommsReceived+CC rpts'!$AN$1:$BF$1</c15:sqref>
                        </c15:formulaRef>
                      </c:ext>
                    </c:extLst>
                    <c:numCache>
                      <c:formatCode>mmm\-yy</c:formatCode>
                      <c:ptCount val="18"/>
                      <c:pt idx="0">
                        <c:v>44136</c:v>
                      </c:pt>
                      <c:pt idx="1">
                        <c:v>44166</c:v>
                      </c:pt>
                      <c:pt idx="2">
                        <c:v>44197</c:v>
                      </c:pt>
                      <c:pt idx="3">
                        <c:v>44228</c:v>
                      </c:pt>
                      <c:pt idx="4">
                        <c:v>44256</c:v>
                      </c:pt>
                      <c:pt idx="5">
                        <c:v>44287</c:v>
                      </c:pt>
                      <c:pt idx="6">
                        <c:v>44317</c:v>
                      </c:pt>
                      <c:pt idx="7">
                        <c:v>44348</c:v>
                      </c:pt>
                      <c:pt idx="8">
                        <c:v>44378</c:v>
                      </c:pt>
                      <c:pt idx="9">
                        <c:v>44409</c:v>
                      </c:pt>
                      <c:pt idx="10">
                        <c:v>44440</c:v>
                      </c:pt>
                      <c:pt idx="11">
                        <c:v>44470</c:v>
                      </c:pt>
                      <c:pt idx="12">
                        <c:v>44501</c:v>
                      </c:pt>
                      <c:pt idx="13">
                        <c:v>44531</c:v>
                      </c:pt>
                      <c:pt idx="14">
                        <c:v>44562</c:v>
                      </c:pt>
                      <c:pt idx="15">
                        <c:v>44593</c:v>
                      </c:pt>
                      <c:pt idx="16">
                        <c:v>44621</c:v>
                      </c:pt>
                      <c:pt idx="17">
                        <c:v>44652</c:v>
                      </c:pt>
                    </c:numCache>
                  </c:numRef>
                </c:cat>
                <c:val>
                  <c:numRef>
                    <c:extLst xmlns:c16r2="http://schemas.microsoft.com/office/drawing/2015/06/chart">
                      <c:ext uri="{02D57815-91ED-43cb-92C2-25804820EDAC}">
                        <c15:formulaRef>
                          <c15:sqref>'CommsReceived+CC rpts'!$D$4:$BH$4</c15:sqref>
                        </c15:formulaRef>
                      </c:ext>
                    </c:extLst>
                    <c:numCache>
                      <c:formatCode>General</c:formatCode>
                      <c:ptCount val="25"/>
                      <c:pt idx="0">
                        <c:v>2171</c:v>
                      </c:pt>
                      <c:pt idx="1">
                        <c:v>2404</c:v>
                      </c:pt>
                      <c:pt idx="2">
                        <c:v>2950</c:v>
                      </c:pt>
                      <c:pt idx="3">
                        <c:v>3236</c:v>
                      </c:pt>
                      <c:pt idx="4">
                        <c:v>3162</c:v>
                      </c:pt>
                      <c:pt idx="5">
                        <c:v>2904</c:v>
                      </c:pt>
                      <c:pt idx="6">
                        <c:v>2818</c:v>
                      </c:pt>
                      <c:pt idx="7">
                        <c:v>2965</c:v>
                      </c:pt>
                      <c:pt idx="8">
                        <c:v>2820</c:v>
                      </c:pt>
                      <c:pt idx="9">
                        <c:v>2969</c:v>
                      </c:pt>
                      <c:pt idx="10">
                        <c:v>3292</c:v>
                      </c:pt>
                      <c:pt idx="11">
                        <c:v>3118</c:v>
                      </c:pt>
                      <c:pt idx="12">
                        <c:v>2640</c:v>
                      </c:pt>
                      <c:pt idx="13">
                        <c:v>2574</c:v>
                      </c:pt>
                      <c:pt idx="14">
                        <c:v>3340</c:v>
                      </c:pt>
                      <c:pt idx="15">
                        <c:v>3492</c:v>
                      </c:pt>
                      <c:pt idx="16">
                        <c:v>3360</c:v>
                      </c:pt>
                      <c:pt idx="17">
                        <c:v>3245</c:v>
                      </c:pt>
                      <c:pt idx="18">
                        <c:v>3116</c:v>
                      </c:pt>
                      <c:pt idx="19">
                        <c:v>3489</c:v>
                      </c:pt>
                      <c:pt idx="20">
                        <c:v>3657</c:v>
                      </c:pt>
                      <c:pt idx="21">
                        <c:v>3843</c:v>
                      </c:pt>
                      <c:pt idx="22">
                        <c:v>934</c:v>
                      </c:pt>
                      <c:pt idx="24">
                        <c:v>0</c:v>
                      </c:pt>
                    </c:numCache>
                  </c:numRef>
                </c:val>
                <c:extLst xmlns:c16r2="http://schemas.microsoft.com/office/drawing/2015/06/chart">
                  <c:ext xmlns:c16="http://schemas.microsoft.com/office/drawing/2014/chart" uri="{C3380CC4-5D6E-409C-BE32-E72D297353CC}">
                    <c16:uniqueId val="{00000004-B86E-4D22-A96B-C0C701E4ECA4}"/>
                  </c:ext>
                </c:extLst>
              </c15:ser>
            </c15:filteredBarSeries>
          </c:ext>
        </c:extLst>
      </c:barChart>
      <c:lineChart>
        <c:grouping val="standard"/>
        <c:varyColors val="0"/>
        <c:ser>
          <c:idx val="6"/>
          <c:order val="6"/>
          <c:tx>
            <c:strRef>
              <c:f>'CommsReceived+CC rpts'!$A$8</c:f>
              <c:strCache>
                <c:ptCount val="1"/>
                <c:pt idx="0">
                  <c:v>Screen In %</c:v>
                </c:pt>
              </c:strCache>
            </c:strRef>
          </c:tx>
          <c:spPr>
            <a:ln w="28575" cap="rnd">
              <a:solidFill>
                <a:schemeClr val="tx1">
                  <a:alpha val="60000"/>
                </a:schemeClr>
              </a:solidFill>
              <a:prstDash val="solid"/>
              <a:round/>
            </a:ln>
            <a:effectLst/>
          </c:spPr>
          <c:marker>
            <c:symbol val="none"/>
          </c:marker>
          <c:cat>
            <c:numRef>
              <c:f>'CommsReceived+CC rpts'!$AO$1:$BF$1</c:f>
              <c:numCache>
                <c:formatCode>mmm\-yy</c:formatCode>
                <c:ptCount val="18"/>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numCache>
              <c:extLst xmlns:c16r2="http://schemas.microsoft.com/office/drawing/2015/06/chart"/>
            </c:numRef>
          </c:cat>
          <c:val>
            <c:numRef>
              <c:f>'CommsReceived+CC rpts'!$AO$8:$BF$8</c:f>
              <c:numCache>
                <c:formatCode>0.0%</c:formatCode>
                <c:ptCount val="18"/>
                <c:pt idx="0">
                  <c:v>0.53909061171082762</c:v>
                </c:pt>
                <c:pt idx="1">
                  <c:v>0.52936507936507937</c:v>
                </c:pt>
                <c:pt idx="2">
                  <c:v>0.54545454545454541</c:v>
                </c:pt>
                <c:pt idx="3">
                  <c:v>0.56299676184869007</c:v>
                </c:pt>
                <c:pt idx="4">
                  <c:v>0.56124216979874719</c:v>
                </c:pt>
                <c:pt idx="5">
                  <c:v>0.56348873022539547</c:v>
                </c:pt>
                <c:pt idx="6">
                  <c:v>0.57149813341989941</c:v>
                </c:pt>
                <c:pt idx="7">
                  <c:v>0.58091826766525567</c:v>
                </c:pt>
                <c:pt idx="8">
                  <c:v>0.5667401738228045</c:v>
                </c:pt>
                <c:pt idx="9">
                  <c:v>0.55385205059409737</c:v>
                </c:pt>
                <c:pt idx="10">
                  <c:v>0.54267047774601873</c:v>
                </c:pt>
                <c:pt idx="11">
                  <c:v>0.54899235580264072</c:v>
                </c:pt>
                <c:pt idx="12">
                  <c:v>0.55038051750380512</c:v>
                </c:pt>
                <c:pt idx="13">
                  <c:v>0.53959810874704495</c:v>
                </c:pt>
                <c:pt idx="14">
                  <c:v>0.51168649405178446</c:v>
                </c:pt>
                <c:pt idx="15">
                  <c:v>0.5183087460484721</c:v>
                </c:pt>
                <c:pt idx="16">
                  <c:v>0.49843382928739233</c:v>
                </c:pt>
                <c:pt idx="17">
                  <c:v>0.49703823371028538</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3-B86E-4D22-A96B-C0C701E4ECA4}"/>
            </c:ext>
          </c:extLst>
        </c:ser>
        <c:dLbls>
          <c:showLegendKey val="0"/>
          <c:showVal val="0"/>
          <c:showCatName val="0"/>
          <c:showSerName val="0"/>
          <c:showPercent val="0"/>
          <c:showBubbleSize val="0"/>
        </c:dLbls>
        <c:marker val="1"/>
        <c:smooth val="0"/>
        <c:axId val="385131400"/>
        <c:axId val="385131792"/>
        <c:extLst xmlns:c16r2="http://schemas.microsoft.com/office/drawing/2015/06/chart">
          <c:ext xmlns:c15="http://schemas.microsoft.com/office/drawing/2012/chart" uri="{02D57815-91ED-43cb-92C2-25804820EDAC}">
            <c15:filteredLineSeries>
              <c15:ser>
                <c:idx val="4"/>
                <c:order val="4"/>
                <c:tx>
                  <c:strRef>
                    <c:extLst xmlns:c16r2="http://schemas.microsoft.com/office/drawing/2015/06/chart">
                      <c:ext uri="{02D57815-91ED-43cb-92C2-25804820EDAC}">
                        <c15:formulaRef>
                          <c15:sqref>'CommsReceived+CC rpts'!$A$6</c15:sqref>
                        </c15:formulaRef>
                      </c:ext>
                    </c:extLst>
                    <c:strCache>
                      <c:ptCount val="1"/>
                      <c:pt idx="0">
                        <c:v>Reports/Communications %</c:v>
                      </c:pt>
                    </c:strCache>
                  </c:strRef>
                </c:tx>
                <c:spPr>
                  <a:ln w="28575" cap="rnd">
                    <a:solidFill>
                      <a:schemeClr val="accent4">
                        <a:lumMod val="60000"/>
                      </a:schemeClr>
                    </a:solidFill>
                    <a:round/>
                  </a:ln>
                  <a:effectLst/>
                </c:spPr>
                <c:marker>
                  <c:symbol val="none"/>
                </c:marker>
                <c:cat>
                  <c:numRef>
                    <c:extLst xmlns:c16r2="http://schemas.microsoft.com/office/drawing/2015/06/chart">
                      <c:ext uri="{02D57815-91ED-43cb-92C2-25804820EDAC}">
                        <c15:formulaRef>
                          <c15:sqref>'CommsReceived+CC rpts'!$AO$1:$BF$1</c15:sqref>
                        </c15:formulaRef>
                      </c:ext>
                    </c:extLst>
                    <c:numCache>
                      <c:formatCode>mmm\-yy</c:formatCode>
                      <c:ptCount val="18"/>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numCache>
                  </c:numRef>
                </c:cat>
                <c:val>
                  <c:numRef>
                    <c:extLst xmlns:c16r2="http://schemas.microsoft.com/office/drawing/2015/06/chart">
                      <c:ext uri="{02D57815-91ED-43cb-92C2-25804820EDAC}">
                        <c15:formulaRef>
                          <c15:sqref>'CommsReceived+CC rpts'!$D$6:$BH$6</c15:sqref>
                        </c15:formulaRef>
                      </c:ext>
                    </c:extLst>
                    <c:numCache>
                      <c:formatCode>0.0%</c:formatCode>
                      <c:ptCount val="25"/>
                      <c:pt idx="0">
                        <c:v>0.29445929750161337</c:v>
                      </c:pt>
                      <c:pt idx="1">
                        <c:v>0.28826401751136554</c:v>
                      </c:pt>
                      <c:pt idx="2">
                        <c:v>0.28391074574280684</c:v>
                      </c:pt>
                      <c:pt idx="3">
                        <c:v>0.29668836277805594</c:v>
                      </c:pt>
                      <c:pt idx="4">
                        <c:v>0.28599591121495327</c:v>
                      </c:pt>
                      <c:pt idx="5">
                        <c:v>0.27758229728673078</c:v>
                      </c:pt>
                      <c:pt idx="6">
                        <c:v>0.27003113223005082</c:v>
                      </c:pt>
                      <c:pt idx="7">
                        <c:v>0.27729275796125386</c:v>
                      </c:pt>
                      <c:pt idx="8">
                        <c:v>0.30273752012882449</c:v>
                      </c:pt>
                      <c:pt idx="9">
                        <c:v>0.30141843971631205</c:v>
                      </c:pt>
                      <c:pt idx="10">
                        <c:v>0.30734982847967302</c:v>
                      </c:pt>
                      <c:pt idx="11">
                        <c:v>0.3084054861696422</c:v>
                      </c:pt>
                      <c:pt idx="12">
                        <c:v>0.29412747473059897</c:v>
                      </c:pt>
                      <c:pt idx="13">
                        <c:v>0.29983193277310927</c:v>
                      </c:pt>
                      <c:pt idx="14">
                        <c:v>0.30565272142157551</c:v>
                      </c:pt>
                      <c:pt idx="15">
                        <c:v>0.30768684789552131</c:v>
                      </c:pt>
                      <c:pt idx="16">
                        <c:v>0.30518983466013472</c:v>
                      </c:pt>
                      <c:pt idx="17">
                        <c:v>0.3083528493364559</c:v>
                      </c:pt>
                      <c:pt idx="18">
                        <c:v>0.3054788791300711</c:v>
                      </c:pt>
                      <c:pt idx="19">
                        <c:v>0.29699431356620631</c:v>
                      </c:pt>
                      <c:pt idx="20">
                        <c:v>0.30100206532548002</c:v>
                      </c:pt>
                      <c:pt idx="21">
                        <c:v>0.29019756838905775</c:v>
                      </c:pt>
                      <c:pt idx="22">
                        <c:v>0.28664596273291926</c:v>
                      </c:pt>
                      <c:pt idx="24" formatCode="General">
                        <c:v>0</c:v>
                      </c:pt>
                    </c:numCache>
                  </c:numRef>
                </c:val>
                <c:smooth val="0"/>
                <c:extLst xmlns:c16r2="http://schemas.microsoft.com/office/drawing/2015/06/chart">
                  <c:ext xmlns:c16="http://schemas.microsoft.com/office/drawing/2014/chart" uri="{C3380CC4-5D6E-409C-BE32-E72D297353CC}">
                    <c16:uniqueId val="{00000005-B86E-4D22-A96B-C0C701E4ECA4}"/>
                  </c:ext>
                </c:extLst>
              </c15:ser>
            </c15:filteredLineSeries>
            <c15:filteredLine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'CommsReceived+CC rpts'!$A$7</c15:sqref>
                        </c15:formulaRef>
                      </c:ext>
                    </c:extLst>
                    <c:strCache>
                      <c:ptCount val="1"/>
                      <c:pt idx="0">
                        <c:v>Screen Out %</c:v>
                      </c:pt>
                    </c:strCache>
                  </c:strRef>
                </c:tx>
                <c:spPr>
                  <a:ln w="28575" cap="rnd">
                    <a:solidFill>
                      <a:schemeClr val="accent6">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'CommsReceived+CC rpts'!$AO$1:$BF$1</c15:sqref>
                        </c15:formulaRef>
                      </c:ext>
                    </c:extLst>
                    <c:numCache>
                      <c:formatCode>mmm\-yy</c:formatCode>
                      <c:ptCount val="18"/>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'CommsReceived+CC rpts'!$D$7:$BH$7</c15:sqref>
                        </c15:formulaRef>
                      </c:ext>
                    </c:extLst>
                    <c:numCache>
                      <c:formatCode>0.0%</c:formatCode>
                      <c:ptCount val="25"/>
                      <c:pt idx="0">
                        <c:v>0.40465983224603913</c:v>
                      </c:pt>
                      <c:pt idx="1">
                        <c:v>0.41249142072752232</c:v>
                      </c:pt>
                      <c:pt idx="2">
                        <c:v>0.4326782047521267</c:v>
                      </c:pt>
                      <c:pt idx="3">
                        <c:v>0.43824485373781147</c:v>
                      </c:pt>
                      <c:pt idx="4">
                        <c:v>0.4466732589348778</c:v>
                      </c:pt>
                      <c:pt idx="5">
                        <c:v>0.44995351719863652</c:v>
                      </c:pt>
                      <c:pt idx="6">
                        <c:v>0.46090938828917238</c:v>
                      </c:pt>
                      <c:pt idx="7">
                        <c:v>0.47063492063492063</c:v>
                      </c:pt>
                      <c:pt idx="8">
                        <c:v>0.45454545454545453</c:v>
                      </c:pt>
                      <c:pt idx="9">
                        <c:v>0.43700323815130998</c:v>
                      </c:pt>
                      <c:pt idx="10">
                        <c:v>0.43875783020125281</c:v>
                      </c:pt>
                      <c:pt idx="11">
                        <c:v>0.43651126977460453</c:v>
                      </c:pt>
                      <c:pt idx="12">
                        <c:v>0.42850186658010064</c:v>
                      </c:pt>
                      <c:pt idx="13">
                        <c:v>0.41908173233474438</c:v>
                      </c:pt>
                      <c:pt idx="14">
                        <c:v>0.4332598261771955</c:v>
                      </c:pt>
                      <c:pt idx="15">
                        <c:v>0.44614794940590263</c:v>
                      </c:pt>
                      <c:pt idx="16">
                        <c:v>0.45732952225398121</c:v>
                      </c:pt>
                      <c:pt idx="17">
                        <c:v>0.45100764419735928</c:v>
                      </c:pt>
                      <c:pt idx="18">
                        <c:v>0.46040189125295511</c:v>
                      </c:pt>
                      <c:pt idx="19">
                        <c:v>0.48831350594821554</c:v>
                      </c:pt>
                      <c:pt idx="20">
                        <c:v>0.4816912539515279</c:v>
                      </c:pt>
                      <c:pt idx="21">
                        <c:v>0.50156617071260767</c:v>
                      </c:pt>
                      <c:pt idx="22">
                        <c:v>0.50296176628971456</c:v>
                      </c:pt>
                      <c:pt idx="24" formatCode="General">
                        <c:v>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6-B86E-4D22-A96B-C0C701E4ECA4}"/>
                  </c:ext>
                </c:extLst>
              </c15:ser>
            </c15:filteredLineSeries>
          </c:ext>
        </c:extLst>
      </c:lineChart>
      <c:dateAx>
        <c:axId val="385125912"/>
        <c:scaling>
          <c:orientation val="minMax"/>
        </c:scaling>
        <c:delete val="1"/>
        <c:axPos val="b"/>
        <c:numFmt formatCode="mmm\-yy" sourceLinked="1"/>
        <c:majorTickMark val="out"/>
        <c:minorTickMark val="none"/>
        <c:tickLblPos val="nextTo"/>
        <c:crossAx val="385127088"/>
        <c:crosses val="autoZero"/>
        <c:auto val="1"/>
        <c:lblOffset val="100"/>
        <c:baseTimeUnit val="months"/>
      </c:dateAx>
      <c:valAx>
        <c:axId val="385127088"/>
        <c:scaling>
          <c:orientation val="minMax"/>
          <c:max val="14000"/>
          <c:min val="0"/>
        </c:scaling>
        <c:delete val="0"/>
        <c:axPos val="l"/>
        <c:majorGridlines>
          <c:spPr>
            <a:ln w="317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Communications &amp; Reports</a:t>
                </a:r>
              </a:p>
            </c:rich>
          </c:tx>
          <c:layout>
            <c:manualLayout>
              <c:xMode val="edge"/>
              <c:yMode val="edge"/>
              <c:x val="3.5428926297719265E-2"/>
              <c:y val="0.2230067733010313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25912"/>
        <c:crosses val="autoZero"/>
        <c:crossBetween val="between"/>
      </c:valAx>
      <c:valAx>
        <c:axId val="385131792"/>
        <c:scaling>
          <c:orientation val="minMax"/>
          <c:max val="1"/>
          <c:min val="0"/>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Percent</a:t>
                </a:r>
                <a:r>
                  <a:rPr lang="en-US" sz="1100" baseline="0"/>
                  <a:t> Screened In</a:t>
                </a:r>
                <a:endParaRPr lang="en-US" sz="1100"/>
              </a:p>
            </c:rich>
          </c:tx>
          <c:layout>
            <c:manualLayout>
              <c:xMode val="edge"/>
              <c:yMode val="edge"/>
              <c:x val="0.92204818086882578"/>
              <c:y val="0.3123106637454370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31400"/>
        <c:crosses val="max"/>
        <c:crossBetween val="between"/>
        <c:majorUnit val="0.25"/>
      </c:valAx>
      <c:dateAx>
        <c:axId val="385131400"/>
        <c:scaling>
          <c:orientation val="minMax"/>
        </c:scaling>
        <c:delete val="1"/>
        <c:axPos val="t"/>
        <c:numFmt formatCode="mmm\-yy" sourceLinked="1"/>
        <c:majorTickMark val="out"/>
        <c:minorTickMark val="none"/>
        <c:tickLblPos val="nextTo"/>
        <c:crossAx val="385131792"/>
        <c:crosses val="max"/>
        <c:auto val="1"/>
        <c:lblOffset val="100"/>
        <c:baseTimeUnit val="months"/>
      </c:date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solidFill>
          <a:sysClr val="window" lastClr="FFFFFF"/>
        </a:solidFill>
        <a:ln>
          <a:solidFill>
            <a:schemeClr val="tx1">
              <a:lumMod val="15000"/>
              <a:lumOff val="85000"/>
            </a:schemeClr>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58881777092118"/>
          <c:y val="2.6271265009364192E-2"/>
          <c:w val="0.83104364293483657"/>
          <c:h val="0.83830064594966491"/>
        </c:manualLayout>
      </c:layout>
      <c:lineChart>
        <c:grouping val="standard"/>
        <c:varyColors val="0"/>
        <c:ser>
          <c:idx val="0"/>
          <c:order val="0"/>
          <c:tx>
            <c:strRef>
              <c:f>'Rpts Completed-AssignedNew'!$B$2</c:f>
              <c:strCache>
                <c:ptCount val="1"/>
                <c:pt idx="0">
                  <c:v>New Reports</c:v>
                </c:pt>
              </c:strCache>
            </c:strRef>
          </c:tx>
          <c:spPr>
            <a:ln w="28575" cap="rnd">
              <a:solidFill>
                <a:srgbClr val="0070C0"/>
              </a:solidFill>
              <a:round/>
            </a:ln>
            <a:effectLst/>
          </c:spPr>
          <c:marker>
            <c:symbol val="diamond"/>
            <c:size val="5"/>
            <c:spPr>
              <a:solidFill>
                <a:srgbClr val="0070C0"/>
              </a:solidFill>
              <a:ln w="9525">
                <a:solidFill>
                  <a:srgbClr val="0070C0"/>
                </a:solidFill>
              </a:ln>
              <a:effectLst/>
            </c:spPr>
          </c:marker>
          <c:cat>
            <c:numRef>
              <c:f>'Rpts Completed-AssignedNew'!$A$15:$A$38</c:f>
              <c:numCache>
                <c:formatCode>mmm\-yy</c:formatCode>
                <c:ptCount val="24"/>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44398</c:v>
                </c:pt>
                <c:pt idx="14">
                  <c:v>44429</c:v>
                </c:pt>
                <c:pt idx="15">
                  <c:v>44460</c:v>
                </c:pt>
                <c:pt idx="16">
                  <c:v>44490</c:v>
                </c:pt>
                <c:pt idx="17">
                  <c:v>44521</c:v>
                </c:pt>
                <c:pt idx="18">
                  <c:v>44551</c:v>
                </c:pt>
                <c:pt idx="19">
                  <c:v>44562</c:v>
                </c:pt>
                <c:pt idx="20">
                  <c:v>44593</c:v>
                </c:pt>
                <c:pt idx="21">
                  <c:v>44621</c:v>
                </c:pt>
                <c:pt idx="22">
                  <c:v>44652</c:v>
                </c:pt>
                <c:pt idx="23">
                  <c:v>44682</c:v>
                </c:pt>
              </c:numCache>
            </c:numRef>
          </c:cat>
          <c:val>
            <c:numRef>
              <c:f>'Rpts Completed-AssignedNew'!$B$15:$B$38</c:f>
              <c:numCache>
                <c:formatCode>General</c:formatCode>
                <c:ptCount val="24"/>
                <c:pt idx="0">
                  <c:v>3149</c:v>
                </c:pt>
                <c:pt idx="1">
                  <c:v>3367</c:v>
                </c:pt>
                <c:pt idx="2">
                  <c:v>3801</c:v>
                </c:pt>
                <c:pt idx="3">
                  <c:v>4081</c:v>
                </c:pt>
                <c:pt idx="4">
                  <c:v>3853</c:v>
                </c:pt>
                <c:pt idx="5">
                  <c:v>3481</c:v>
                </c:pt>
                <c:pt idx="6">
                  <c:v>3273</c:v>
                </c:pt>
                <c:pt idx="7">
                  <c:v>3256</c:v>
                </c:pt>
                <c:pt idx="8">
                  <c:v>3329</c:v>
                </c:pt>
                <c:pt idx="9">
                  <c:v>3746</c:v>
                </c:pt>
                <c:pt idx="10">
                  <c:v>4101</c:v>
                </c:pt>
                <c:pt idx="11">
                  <c:v>3980</c:v>
                </c:pt>
                <c:pt idx="12">
                  <c:v>3499</c:v>
                </c:pt>
                <c:pt idx="13">
                  <c:v>3511</c:v>
                </c:pt>
                <c:pt idx="14">
                  <c:v>4288</c:v>
                </c:pt>
                <c:pt idx="15">
                  <c:v>4257</c:v>
                </c:pt>
                <c:pt idx="16">
                  <c:v>3930</c:v>
                </c:pt>
                <c:pt idx="17">
                  <c:v>3908</c:v>
                </c:pt>
                <c:pt idx="18">
                  <c:v>3573</c:v>
                </c:pt>
                <c:pt idx="19">
                  <c:v>3590</c:v>
                </c:pt>
                <c:pt idx="20">
                  <c:v>3595</c:v>
                </c:pt>
                <c:pt idx="21">
                  <c:v>3867</c:v>
                </c:pt>
                <c:pt idx="22">
                  <c:v>3764</c:v>
                </c:pt>
                <c:pt idx="23">
                  <c:v>946</c:v>
                </c:pt>
              </c:numCache>
            </c:numRef>
          </c:val>
          <c:smooth val="0"/>
          <c:extLst xmlns:c16r2="http://schemas.microsoft.com/office/drawing/2015/06/chart">
            <c:ext xmlns:c16="http://schemas.microsoft.com/office/drawing/2014/chart" uri="{C3380CC4-5D6E-409C-BE32-E72D297353CC}">
              <c16:uniqueId val="{00000000-3C5A-42EF-A01A-736921D2582A}"/>
            </c:ext>
          </c:extLst>
        </c:ser>
        <c:ser>
          <c:idx val="1"/>
          <c:order val="1"/>
          <c:tx>
            <c:strRef>
              <c:f>'Rpts Completed-AssignedNew'!$C$2</c:f>
              <c:strCache>
                <c:ptCount val="1"/>
                <c:pt idx="0">
                  <c:v>Closed Reports</c:v>
                </c:pt>
              </c:strCache>
            </c:strRef>
          </c:tx>
          <c:spPr>
            <a:ln w="28575" cap="rnd">
              <a:solidFill>
                <a:srgbClr val="C00000"/>
              </a:solidFill>
              <a:round/>
            </a:ln>
            <a:effectLst/>
          </c:spPr>
          <c:marker>
            <c:symbol val="square"/>
            <c:size val="5"/>
            <c:spPr>
              <a:solidFill>
                <a:srgbClr val="C00000"/>
              </a:solidFill>
              <a:ln w="9525">
                <a:noFill/>
              </a:ln>
              <a:effectLst/>
            </c:spPr>
          </c:marker>
          <c:cat>
            <c:numRef>
              <c:f>'Rpts Completed-AssignedNew'!$A$15:$A$38</c:f>
              <c:numCache>
                <c:formatCode>mmm\-yy</c:formatCode>
                <c:ptCount val="24"/>
                <c:pt idx="0">
                  <c:v>43983</c:v>
                </c:pt>
                <c:pt idx="1">
                  <c:v>44013</c:v>
                </c:pt>
                <c:pt idx="2">
                  <c:v>44044</c:v>
                </c:pt>
                <c:pt idx="3">
                  <c:v>44075</c:v>
                </c:pt>
                <c:pt idx="4">
                  <c:v>44105</c:v>
                </c:pt>
                <c:pt idx="5">
                  <c:v>44136</c:v>
                </c:pt>
                <c:pt idx="6">
                  <c:v>44166</c:v>
                </c:pt>
                <c:pt idx="7">
                  <c:v>44197</c:v>
                </c:pt>
                <c:pt idx="8">
                  <c:v>44228</c:v>
                </c:pt>
                <c:pt idx="9">
                  <c:v>44256</c:v>
                </c:pt>
                <c:pt idx="10">
                  <c:v>44287</c:v>
                </c:pt>
                <c:pt idx="11">
                  <c:v>44317</c:v>
                </c:pt>
                <c:pt idx="12">
                  <c:v>44348</c:v>
                </c:pt>
                <c:pt idx="13">
                  <c:v>44398</c:v>
                </c:pt>
                <c:pt idx="14">
                  <c:v>44429</c:v>
                </c:pt>
                <c:pt idx="15">
                  <c:v>44460</c:v>
                </c:pt>
                <c:pt idx="16">
                  <c:v>44490</c:v>
                </c:pt>
                <c:pt idx="17">
                  <c:v>44521</c:v>
                </c:pt>
                <c:pt idx="18">
                  <c:v>44551</c:v>
                </c:pt>
                <c:pt idx="19">
                  <c:v>44562</c:v>
                </c:pt>
                <c:pt idx="20">
                  <c:v>44593</c:v>
                </c:pt>
                <c:pt idx="21">
                  <c:v>44621</c:v>
                </c:pt>
                <c:pt idx="22">
                  <c:v>44652</c:v>
                </c:pt>
                <c:pt idx="23">
                  <c:v>44682</c:v>
                </c:pt>
              </c:numCache>
            </c:numRef>
          </c:cat>
          <c:val>
            <c:numRef>
              <c:f>'Rpts Completed-AssignedNew'!$C$15:$C$38</c:f>
              <c:numCache>
                <c:formatCode>General</c:formatCode>
                <c:ptCount val="24"/>
                <c:pt idx="0">
                  <c:v>3169</c:v>
                </c:pt>
                <c:pt idx="1">
                  <c:v>3322</c:v>
                </c:pt>
                <c:pt idx="2">
                  <c:v>3052</c:v>
                </c:pt>
                <c:pt idx="3">
                  <c:v>3211</c:v>
                </c:pt>
                <c:pt idx="4">
                  <c:v>3565</c:v>
                </c:pt>
                <c:pt idx="5">
                  <c:v>3268</c:v>
                </c:pt>
                <c:pt idx="6">
                  <c:v>3945</c:v>
                </c:pt>
                <c:pt idx="7">
                  <c:v>4490</c:v>
                </c:pt>
                <c:pt idx="8">
                  <c:v>700</c:v>
                </c:pt>
                <c:pt idx="9">
                  <c:v>1958</c:v>
                </c:pt>
                <c:pt idx="10">
                  <c:v>3178</c:v>
                </c:pt>
                <c:pt idx="11">
                  <c:v>2603</c:v>
                </c:pt>
                <c:pt idx="12">
                  <c:v>3591</c:v>
                </c:pt>
                <c:pt idx="13">
                  <c:v>3599</c:v>
                </c:pt>
                <c:pt idx="14">
                  <c:v>3530</c:v>
                </c:pt>
                <c:pt idx="15">
                  <c:v>3587</c:v>
                </c:pt>
                <c:pt idx="16">
                  <c:v>4250</c:v>
                </c:pt>
                <c:pt idx="17">
                  <c:v>3677</c:v>
                </c:pt>
                <c:pt idx="18">
                  <c:v>4123</c:v>
                </c:pt>
                <c:pt idx="19">
                  <c:v>3960</c:v>
                </c:pt>
                <c:pt idx="20">
                  <c:v>4028</c:v>
                </c:pt>
                <c:pt idx="21">
                  <c:v>4582</c:v>
                </c:pt>
                <c:pt idx="22">
                  <c:v>3807</c:v>
                </c:pt>
                <c:pt idx="23">
                  <c:v>898</c:v>
                </c:pt>
              </c:numCache>
            </c:numRef>
          </c:val>
          <c:smooth val="0"/>
          <c:extLst xmlns:c16r2="http://schemas.microsoft.com/office/drawing/2015/06/chart">
            <c:ext xmlns:c16="http://schemas.microsoft.com/office/drawing/2014/chart" uri="{C3380CC4-5D6E-409C-BE32-E72D297353CC}">
              <c16:uniqueId val="{00000001-3C5A-42EF-A01A-736921D2582A}"/>
            </c:ext>
          </c:extLst>
        </c:ser>
        <c:dLbls>
          <c:showLegendKey val="0"/>
          <c:showVal val="0"/>
          <c:showCatName val="0"/>
          <c:showSerName val="0"/>
          <c:showPercent val="0"/>
          <c:showBubbleSize val="0"/>
        </c:dLbls>
        <c:marker val="1"/>
        <c:smooth val="0"/>
        <c:axId val="380246912"/>
        <c:axId val="380241032"/>
      </c:lineChart>
      <c:dateAx>
        <c:axId val="380246912"/>
        <c:scaling>
          <c:orientation val="minMax"/>
        </c:scaling>
        <c:delete val="1"/>
        <c:axPos val="b"/>
        <c:numFmt formatCode="mmm\-yy" sourceLinked="1"/>
        <c:majorTickMark val="out"/>
        <c:minorTickMark val="none"/>
        <c:tickLblPos val="nextTo"/>
        <c:crossAx val="380241032"/>
        <c:crosses val="autoZero"/>
        <c:auto val="1"/>
        <c:lblOffset val="100"/>
        <c:baseTimeUnit val="months"/>
      </c:dateAx>
      <c:valAx>
        <c:axId val="380241032"/>
        <c:scaling>
          <c:orientation val="minMax"/>
        </c:scaling>
        <c:delete val="0"/>
        <c:axPos val="l"/>
        <c:majorGridlines>
          <c:spPr>
            <a:ln w="317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80246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14391020271403"/>
          <c:y val="5.0986865488437137E-2"/>
          <c:w val="0.77287351315128161"/>
          <c:h val="0.69693926138686324"/>
        </c:manualLayout>
      </c:layout>
      <c:areaChart>
        <c:grouping val="standard"/>
        <c:varyColors val="0"/>
        <c:ser>
          <c:idx val="6"/>
          <c:order val="2"/>
          <c:tx>
            <c:strRef>
              <c:f>'Report Sources'!$I$2</c:f>
              <c:strCache>
                <c:ptCount val="1"/>
                <c:pt idx="0">
                  <c:v>All Source Var.</c:v>
                </c:pt>
              </c:strCache>
            </c:strRef>
          </c:tx>
          <c:spPr>
            <a:solidFill>
              <a:schemeClr val="bg1">
                <a:lumMod val="75000"/>
              </a:schemeClr>
            </a:solidFill>
            <a:ln>
              <a:solidFill>
                <a:schemeClr val="bg1">
                  <a:lumMod val="65000"/>
                </a:schemeClr>
              </a:solidFill>
            </a:ln>
            <a:effectLst/>
          </c:spPr>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Sources'!$I$3:$I$54</c:f>
              <c:numCache>
                <c:formatCode>#,##0</c:formatCode>
                <c:ptCount val="19"/>
                <c:pt idx="0">
                  <c:v>-44</c:v>
                </c:pt>
                <c:pt idx="1">
                  <c:v>70</c:v>
                </c:pt>
                <c:pt idx="2">
                  <c:v>112</c:v>
                </c:pt>
                <c:pt idx="3">
                  <c:v>-23</c:v>
                </c:pt>
                <c:pt idx="4">
                  <c:v>49</c:v>
                </c:pt>
                <c:pt idx="5">
                  <c:v>185</c:v>
                </c:pt>
                <c:pt idx="6">
                  <c:v>65</c:v>
                </c:pt>
                <c:pt idx="7">
                  <c:v>207</c:v>
                </c:pt>
                <c:pt idx="8">
                  <c:v>-14</c:v>
                </c:pt>
                <c:pt idx="9">
                  <c:v>127</c:v>
                </c:pt>
                <c:pt idx="10">
                  <c:v>24</c:v>
                </c:pt>
                <c:pt idx="11">
                  <c:v>68</c:v>
                </c:pt>
                <c:pt idx="12">
                  <c:v>99</c:v>
                </c:pt>
                <c:pt idx="13">
                  <c:v>63</c:v>
                </c:pt>
                <c:pt idx="14">
                  <c:v>25</c:v>
                </c:pt>
                <c:pt idx="15">
                  <c:v>-32</c:v>
                </c:pt>
                <c:pt idx="16">
                  <c:v>34</c:v>
                </c:pt>
                <c:pt idx="17">
                  <c:v>-19</c:v>
                </c:pt>
                <c:pt idx="18">
                  <c:v>-11</c:v>
                </c:pt>
              </c:numCache>
            </c:numRef>
          </c:val>
          <c:extLst xmlns:c16r2="http://schemas.microsoft.com/office/drawing/2015/06/chart">
            <c:ext xmlns:c16="http://schemas.microsoft.com/office/drawing/2014/chart" uri="{C3380CC4-5D6E-409C-BE32-E72D297353CC}">
              <c16:uniqueId val="{00000000-8351-451E-8E2C-01CB2AC258E7}"/>
            </c:ext>
          </c:extLst>
        </c:ser>
        <c:dLbls>
          <c:showLegendKey val="0"/>
          <c:showVal val="0"/>
          <c:showCatName val="0"/>
          <c:showSerName val="0"/>
          <c:showPercent val="0"/>
          <c:showBubbleSize val="0"/>
        </c:dLbls>
        <c:axId val="385128656"/>
        <c:axId val="385129440"/>
      </c:areaChart>
      <c:barChart>
        <c:barDir val="col"/>
        <c:grouping val="clustered"/>
        <c:varyColors val="0"/>
        <c:ser>
          <c:idx val="2"/>
          <c:order val="0"/>
          <c:tx>
            <c:strRef>
              <c:f>'Report Sources'!$E$2</c:f>
              <c:strCache>
                <c:ptCount val="1"/>
                <c:pt idx="0">
                  <c:v>2021-All Sources</c:v>
                </c:pt>
              </c:strCache>
            </c:strRef>
          </c:tx>
          <c:spPr>
            <a:solidFill>
              <a:schemeClr val="accent5">
                <a:lumMod val="75000"/>
              </a:schemeClr>
            </a:solidFill>
            <a:ln>
              <a:solidFill>
                <a:schemeClr val="accent5"/>
              </a:solidFill>
            </a:ln>
            <a:effectLst/>
          </c:spPr>
          <c:invertIfNegative val="0"/>
          <c:dLbls>
            <c:delete val="1"/>
          </c:dLbls>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Sources'!$E$3:$E$54</c:f>
              <c:numCache>
                <c:formatCode>#,##0</c:formatCode>
                <c:ptCount val="19"/>
                <c:pt idx="0">
                  <c:v>672</c:v>
                </c:pt>
                <c:pt idx="1">
                  <c:v>747</c:v>
                </c:pt>
                <c:pt idx="2">
                  <c:v>739</c:v>
                </c:pt>
                <c:pt idx="3">
                  <c:v>772</c:v>
                </c:pt>
                <c:pt idx="4">
                  <c:v>839</c:v>
                </c:pt>
                <c:pt idx="5">
                  <c:v>782</c:v>
                </c:pt>
                <c:pt idx="6">
                  <c:v>811</c:v>
                </c:pt>
                <c:pt idx="7">
                  <c:v>735</c:v>
                </c:pt>
                <c:pt idx="8">
                  <c:v>821</c:v>
                </c:pt>
                <c:pt idx="9">
                  <c:v>789</c:v>
                </c:pt>
                <c:pt idx="10">
                  <c:v>771</c:v>
                </c:pt>
                <c:pt idx="11">
                  <c:v>721</c:v>
                </c:pt>
                <c:pt idx="12">
                  <c:v>794</c:v>
                </c:pt>
                <c:pt idx="13">
                  <c:v>864</c:v>
                </c:pt>
                <c:pt idx="14">
                  <c:v>905</c:v>
                </c:pt>
                <c:pt idx="15">
                  <c:v>887</c:v>
                </c:pt>
                <c:pt idx="16">
                  <c:v>830</c:v>
                </c:pt>
                <c:pt idx="17">
                  <c:v>937</c:v>
                </c:pt>
                <c:pt idx="18">
                  <c:v>871</c:v>
                </c:pt>
              </c:numCache>
            </c:numRef>
          </c:val>
          <c:extLst xmlns:c16r2="http://schemas.microsoft.com/office/drawing/2015/06/chart">
            <c:ext xmlns:c16="http://schemas.microsoft.com/office/drawing/2014/chart" uri="{C3380CC4-5D6E-409C-BE32-E72D297353CC}">
              <c16:uniqueId val="{00000001-8351-451E-8E2C-01CB2AC258E7}"/>
            </c:ext>
          </c:extLst>
        </c:ser>
        <c:ser>
          <c:idx val="3"/>
          <c:order val="1"/>
          <c:tx>
            <c:strRef>
              <c:f>'Report Sources'!$F$2</c:f>
              <c:strCache>
                <c:ptCount val="1"/>
                <c:pt idx="0">
                  <c:v>2022-All Sources</c:v>
                </c:pt>
              </c:strCache>
            </c:strRef>
          </c:tx>
          <c:spPr>
            <a:solidFill>
              <a:schemeClr val="accent2"/>
            </a:solidFill>
            <a:ln>
              <a:solidFill>
                <a:schemeClr val="accent2"/>
              </a:solidFill>
            </a:ln>
            <a:effectLst/>
          </c:spPr>
          <c:invertIfNegative val="0"/>
          <c:dLbls>
            <c:delete val="1"/>
          </c:dLbls>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Sources'!$F$3:$F$54</c:f>
              <c:numCache>
                <c:formatCode>#,##0</c:formatCode>
                <c:ptCount val="19"/>
                <c:pt idx="0">
                  <c:v>628</c:v>
                </c:pt>
                <c:pt idx="1">
                  <c:v>817</c:v>
                </c:pt>
                <c:pt idx="2">
                  <c:v>851</c:v>
                </c:pt>
                <c:pt idx="3">
                  <c:v>749</c:v>
                </c:pt>
                <c:pt idx="4">
                  <c:v>888</c:v>
                </c:pt>
                <c:pt idx="5">
                  <c:v>967</c:v>
                </c:pt>
                <c:pt idx="6">
                  <c:v>876</c:v>
                </c:pt>
                <c:pt idx="7">
                  <c:v>942</c:v>
                </c:pt>
                <c:pt idx="8">
                  <c:v>807</c:v>
                </c:pt>
                <c:pt idx="9">
                  <c:v>916</c:v>
                </c:pt>
                <c:pt idx="10">
                  <c:v>795</c:v>
                </c:pt>
                <c:pt idx="11">
                  <c:v>789</c:v>
                </c:pt>
                <c:pt idx="12">
                  <c:v>893</c:v>
                </c:pt>
                <c:pt idx="13">
                  <c:v>927</c:v>
                </c:pt>
                <c:pt idx="14">
                  <c:v>930</c:v>
                </c:pt>
                <c:pt idx="15">
                  <c:v>855</c:v>
                </c:pt>
                <c:pt idx="16">
                  <c:v>864</c:v>
                </c:pt>
                <c:pt idx="17">
                  <c:v>918</c:v>
                </c:pt>
                <c:pt idx="18">
                  <c:v>860</c:v>
                </c:pt>
              </c:numCache>
            </c:numRef>
          </c:val>
          <c:extLst xmlns:c16r2="http://schemas.microsoft.com/office/drawing/2015/06/chart">
            <c:ext xmlns:c16="http://schemas.microsoft.com/office/drawing/2014/chart" uri="{C3380CC4-5D6E-409C-BE32-E72D297353CC}">
              <c16:uniqueId val="{00000002-8351-451E-8E2C-01CB2AC258E7}"/>
            </c:ext>
          </c:extLst>
        </c:ser>
        <c:dLbls>
          <c:dLblPos val="outEnd"/>
          <c:showLegendKey val="0"/>
          <c:showVal val="1"/>
          <c:showCatName val="0"/>
          <c:showSerName val="0"/>
          <c:showPercent val="0"/>
          <c:showBubbleSize val="0"/>
        </c:dLbls>
        <c:gapWidth val="150"/>
        <c:axId val="385128656"/>
        <c:axId val="385129440"/>
      </c:barChart>
      <c:lineChart>
        <c:grouping val="standard"/>
        <c:varyColors val="0"/>
        <c:ser>
          <c:idx val="7"/>
          <c:order val="3"/>
          <c:tx>
            <c:strRef>
              <c:f>'Report Sources'!$J$2</c:f>
              <c:strCache>
                <c:ptCount val="1"/>
                <c:pt idx="0">
                  <c:v>% All Source Var.</c:v>
                </c:pt>
              </c:strCache>
            </c:strRef>
          </c:tx>
          <c:spPr>
            <a:ln w="28575" cap="rnd">
              <a:solidFill>
                <a:schemeClr val="accent4"/>
              </a:solidFill>
              <a:round/>
            </a:ln>
            <a:effectLst/>
          </c:spPr>
          <c:marker>
            <c:symbol val="circle"/>
            <c:size val="7"/>
            <c:spPr>
              <a:solidFill>
                <a:schemeClr val="accent4"/>
              </a:solidFill>
              <a:ln>
                <a:solidFill>
                  <a:schemeClr val="accent4"/>
                </a:solidFill>
              </a:ln>
            </c:spPr>
          </c:marker>
          <c:dLbls>
            <c:delete val="1"/>
          </c:dLbls>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Sources'!$J$3:$J$54</c:f>
              <c:numCache>
                <c:formatCode>0%</c:formatCode>
                <c:ptCount val="19"/>
                <c:pt idx="0">
                  <c:v>-6.5476190476190479E-2</c:v>
                </c:pt>
                <c:pt idx="1">
                  <c:v>9.3708165997322623E-2</c:v>
                </c:pt>
                <c:pt idx="2">
                  <c:v>0.15155615696887687</c:v>
                </c:pt>
                <c:pt idx="3">
                  <c:v>-2.9792746113989636E-2</c:v>
                </c:pt>
                <c:pt idx="4">
                  <c:v>5.8402860548271755E-2</c:v>
                </c:pt>
                <c:pt idx="5">
                  <c:v>0.23657289002557544</c:v>
                </c:pt>
                <c:pt idx="6">
                  <c:v>8.0147965474722568E-2</c:v>
                </c:pt>
                <c:pt idx="7">
                  <c:v>0.28163265306122448</c:v>
                </c:pt>
                <c:pt idx="8">
                  <c:v>-1.705237515225335E-2</c:v>
                </c:pt>
                <c:pt idx="9">
                  <c:v>0.16096324461343473</c:v>
                </c:pt>
                <c:pt idx="10">
                  <c:v>3.1128404669260701E-2</c:v>
                </c:pt>
                <c:pt idx="11">
                  <c:v>9.4313453536754507E-2</c:v>
                </c:pt>
                <c:pt idx="12">
                  <c:v>0.12468513853904283</c:v>
                </c:pt>
                <c:pt idx="13">
                  <c:v>7.2916666666666671E-2</c:v>
                </c:pt>
                <c:pt idx="14">
                  <c:v>2.7624309392265192E-2</c:v>
                </c:pt>
                <c:pt idx="15">
                  <c:v>-3.6076662908680945E-2</c:v>
                </c:pt>
                <c:pt idx="16">
                  <c:v>4.0963855421686748E-2</c:v>
                </c:pt>
                <c:pt idx="17">
                  <c:v>-2.0277481323372464E-2</c:v>
                </c:pt>
                <c:pt idx="18">
                  <c:v>-1.2629161882893225E-2</c:v>
                </c:pt>
              </c:numCache>
            </c:numRef>
          </c:val>
          <c:smooth val="0"/>
          <c:extLst xmlns:c16r2="http://schemas.microsoft.com/office/drawing/2015/06/chart">
            <c:ext xmlns:c16="http://schemas.microsoft.com/office/drawing/2014/chart" uri="{C3380CC4-5D6E-409C-BE32-E72D297353CC}">
              <c16:uniqueId val="{00000003-8351-451E-8E2C-01CB2AC258E7}"/>
            </c:ext>
          </c:extLst>
        </c:ser>
        <c:dLbls>
          <c:showLegendKey val="0"/>
          <c:showVal val="1"/>
          <c:showCatName val="0"/>
          <c:showSerName val="0"/>
          <c:showPercent val="0"/>
          <c:showBubbleSize val="0"/>
        </c:dLbls>
        <c:marker val="1"/>
        <c:smooth val="0"/>
        <c:axId val="385746984"/>
        <c:axId val="273845448"/>
      </c:lineChart>
      <c:catAx>
        <c:axId val="385128656"/>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29440"/>
        <c:crosses val="autoZero"/>
        <c:auto val="1"/>
        <c:lblAlgn val="ctr"/>
        <c:lblOffset val="100"/>
        <c:noMultiLvlLbl val="0"/>
      </c:catAx>
      <c:valAx>
        <c:axId val="385129440"/>
        <c:scaling>
          <c:orientation val="minMax"/>
          <c:max val="1300"/>
          <c:min val="-7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28656"/>
        <c:crosses val="autoZero"/>
        <c:crossBetween val="between"/>
      </c:valAx>
      <c:valAx>
        <c:axId val="273845448"/>
        <c:scaling>
          <c:orientation val="minMax"/>
          <c:max val="0.5"/>
          <c:min val="-0.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46984"/>
        <c:crosses val="max"/>
        <c:crossBetween val="between"/>
        <c:majorUnit val="0.2"/>
      </c:valAx>
      <c:catAx>
        <c:axId val="385746984"/>
        <c:scaling>
          <c:orientation val="minMax"/>
        </c:scaling>
        <c:delete val="1"/>
        <c:axPos val="b"/>
        <c:numFmt formatCode="General" sourceLinked="1"/>
        <c:majorTickMark val="out"/>
        <c:minorTickMark val="none"/>
        <c:tickLblPos val="nextTo"/>
        <c:crossAx val="27384544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26112693360139"/>
          <c:y val="5.3180469465081814E-2"/>
          <c:w val="0.80704339085273913"/>
          <c:h val="0.66707585198524499"/>
        </c:manualLayout>
      </c:layout>
      <c:areaChart>
        <c:grouping val="standard"/>
        <c:varyColors val="0"/>
        <c:ser>
          <c:idx val="4"/>
          <c:order val="2"/>
          <c:tx>
            <c:strRef>
              <c:f>'Report Sources'!$G$2</c:f>
              <c:strCache>
                <c:ptCount val="1"/>
                <c:pt idx="0">
                  <c:v>School Var.</c:v>
                </c:pt>
              </c:strCache>
            </c:strRef>
          </c:tx>
          <c:spPr>
            <a:solidFill>
              <a:schemeClr val="bg1">
                <a:lumMod val="75000"/>
              </a:schemeClr>
            </a:solidFill>
            <a:ln>
              <a:solidFill>
                <a:schemeClr val="bg1">
                  <a:lumMod val="65000"/>
                </a:schemeClr>
              </a:solidFill>
            </a:ln>
            <a:effectLst>
              <a:outerShdw blurRad="57150" dist="19050" dir="5400000" algn="ctr" rotWithShape="0">
                <a:srgbClr val="000000">
                  <a:alpha val="63000"/>
                </a:srgbClr>
              </a:outerShdw>
            </a:effectLst>
          </c:spPr>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Sources'!$G$3:$G$54</c:f>
              <c:numCache>
                <c:formatCode>#,##0</c:formatCode>
                <c:ptCount val="19"/>
                <c:pt idx="0">
                  <c:v>4</c:v>
                </c:pt>
                <c:pt idx="1">
                  <c:v>66</c:v>
                </c:pt>
                <c:pt idx="2">
                  <c:v>48</c:v>
                </c:pt>
                <c:pt idx="3">
                  <c:v>47</c:v>
                </c:pt>
                <c:pt idx="4">
                  <c:v>78</c:v>
                </c:pt>
                <c:pt idx="5">
                  <c:v>128</c:v>
                </c:pt>
                <c:pt idx="6">
                  <c:v>72</c:v>
                </c:pt>
                <c:pt idx="7">
                  <c:v>136</c:v>
                </c:pt>
                <c:pt idx="8">
                  <c:v>46</c:v>
                </c:pt>
                <c:pt idx="9">
                  <c:v>53</c:v>
                </c:pt>
                <c:pt idx="10">
                  <c:v>46</c:v>
                </c:pt>
                <c:pt idx="11">
                  <c:v>37</c:v>
                </c:pt>
                <c:pt idx="12">
                  <c:v>43</c:v>
                </c:pt>
                <c:pt idx="13">
                  <c:v>43</c:v>
                </c:pt>
                <c:pt idx="14">
                  <c:v>83</c:v>
                </c:pt>
                <c:pt idx="15">
                  <c:v>-9</c:v>
                </c:pt>
                <c:pt idx="16">
                  <c:v>12</c:v>
                </c:pt>
                <c:pt idx="17">
                  <c:v>14</c:v>
                </c:pt>
                <c:pt idx="18">
                  <c:v>13</c:v>
                </c:pt>
              </c:numCache>
            </c:numRef>
          </c:val>
          <c:extLst xmlns:c16r2="http://schemas.microsoft.com/office/drawing/2015/06/chart">
            <c:ext xmlns:c16="http://schemas.microsoft.com/office/drawing/2014/chart" uri="{C3380CC4-5D6E-409C-BE32-E72D297353CC}">
              <c16:uniqueId val="{00000000-45FE-4044-8236-308C1E7EA80E}"/>
            </c:ext>
          </c:extLst>
        </c:ser>
        <c:dLbls>
          <c:showLegendKey val="0"/>
          <c:showVal val="0"/>
          <c:showCatName val="0"/>
          <c:showSerName val="0"/>
          <c:showPercent val="0"/>
          <c:showBubbleSize val="0"/>
        </c:dLbls>
        <c:axId val="385746592"/>
        <c:axId val="385747376"/>
      </c:areaChart>
      <c:barChart>
        <c:barDir val="col"/>
        <c:grouping val="clustered"/>
        <c:varyColors val="0"/>
        <c:ser>
          <c:idx val="0"/>
          <c:order val="0"/>
          <c:tx>
            <c:strRef>
              <c:f>'Report Sources'!$C$2</c:f>
              <c:strCache>
                <c:ptCount val="1"/>
                <c:pt idx="0">
                  <c:v>2021-School</c:v>
                </c:pt>
              </c:strCache>
            </c:strRef>
          </c:tx>
          <c:spPr>
            <a:solidFill>
              <a:schemeClr val="accent5">
                <a:lumMod val="75000"/>
              </a:schemeClr>
            </a:solidFill>
            <a:ln>
              <a:solidFill>
                <a:schemeClr val="accent5">
                  <a:lumMod val="75000"/>
                </a:schemeClr>
              </a:solidFill>
            </a:ln>
            <a:effectLst>
              <a:outerShdw blurRad="57150" dist="19050" dir="5400000" algn="ctr" rotWithShape="0">
                <a:srgbClr val="000000">
                  <a:alpha val="63000"/>
                </a:srgbClr>
              </a:outerShdw>
            </a:effectLst>
          </c:spPr>
          <c:invertIfNegative val="0"/>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Sources'!$C$3:$C$54</c:f>
              <c:numCache>
                <c:formatCode>#,##0</c:formatCode>
                <c:ptCount val="19"/>
                <c:pt idx="0">
                  <c:v>2</c:v>
                </c:pt>
                <c:pt idx="1">
                  <c:v>69</c:v>
                </c:pt>
                <c:pt idx="2">
                  <c:v>101</c:v>
                </c:pt>
                <c:pt idx="3">
                  <c:v>73</c:v>
                </c:pt>
                <c:pt idx="4">
                  <c:v>106</c:v>
                </c:pt>
                <c:pt idx="5">
                  <c:v>100</c:v>
                </c:pt>
                <c:pt idx="6">
                  <c:v>119</c:v>
                </c:pt>
                <c:pt idx="7">
                  <c:v>84</c:v>
                </c:pt>
                <c:pt idx="8">
                  <c:v>109</c:v>
                </c:pt>
                <c:pt idx="9">
                  <c:v>141</c:v>
                </c:pt>
                <c:pt idx="10">
                  <c:v>90</c:v>
                </c:pt>
                <c:pt idx="11">
                  <c:v>49</c:v>
                </c:pt>
                <c:pt idx="12">
                  <c:v>127</c:v>
                </c:pt>
                <c:pt idx="13">
                  <c:v>146</c:v>
                </c:pt>
                <c:pt idx="14">
                  <c:v>149</c:v>
                </c:pt>
                <c:pt idx="15">
                  <c:v>170</c:v>
                </c:pt>
                <c:pt idx="16">
                  <c:v>161</c:v>
                </c:pt>
                <c:pt idx="17">
                  <c:v>172</c:v>
                </c:pt>
                <c:pt idx="18">
                  <c:v>163</c:v>
                </c:pt>
              </c:numCache>
            </c:numRef>
          </c:val>
          <c:extLst xmlns:c16r2="http://schemas.microsoft.com/office/drawing/2015/06/chart">
            <c:ext xmlns:c16="http://schemas.microsoft.com/office/drawing/2014/chart" uri="{C3380CC4-5D6E-409C-BE32-E72D297353CC}">
              <c16:uniqueId val="{00000001-45FE-4044-8236-308C1E7EA80E}"/>
            </c:ext>
          </c:extLst>
        </c:ser>
        <c:ser>
          <c:idx val="1"/>
          <c:order val="1"/>
          <c:tx>
            <c:strRef>
              <c:f>'Report Sources'!$D$2</c:f>
              <c:strCache>
                <c:ptCount val="1"/>
                <c:pt idx="0">
                  <c:v>2022-School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accent2"/>
              </a:solidFill>
            </a:ln>
            <a:effectLst>
              <a:outerShdw blurRad="57150" dist="19050" dir="5400000" algn="ctr" rotWithShape="0">
                <a:srgbClr val="000000">
                  <a:alpha val="63000"/>
                </a:srgbClr>
              </a:outerShdw>
            </a:effectLst>
          </c:spPr>
          <c:invertIfNegative val="0"/>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Sources'!$D$3:$D$54</c:f>
              <c:numCache>
                <c:formatCode>#,##0</c:formatCode>
                <c:ptCount val="19"/>
                <c:pt idx="0">
                  <c:v>6</c:v>
                </c:pt>
                <c:pt idx="1">
                  <c:v>135</c:v>
                </c:pt>
                <c:pt idx="2">
                  <c:v>149</c:v>
                </c:pt>
                <c:pt idx="3">
                  <c:v>120</c:v>
                </c:pt>
                <c:pt idx="4">
                  <c:v>184</c:v>
                </c:pt>
                <c:pt idx="5">
                  <c:v>228</c:v>
                </c:pt>
                <c:pt idx="6">
                  <c:v>191</c:v>
                </c:pt>
                <c:pt idx="7">
                  <c:v>220</c:v>
                </c:pt>
                <c:pt idx="8">
                  <c:v>155</c:v>
                </c:pt>
                <c:pt idx="9">
                  <c:v>194</c:v>
                </c:pt>
                <c:pt idx="10">
                  <c:v>136</c:v>
                </c:pt>
                <c:pt idx="11">
                  <c:v>86</c:v>
                </c:pt>
                <c:pt idx="12">
                  <c:v>170</c:v>
                </c:pt>
                <c:pt idx="13">
                  <c:v>189</c:v>
                </c:pt>
                <c:pt idx="14">
                  <c:v>232</c:v>
                </c:pt>
                <c:pt idx="15">
                  <c:v>161</c:v>
                </c:pt>
                <c:pt idx="16">
                  <c:v>173</c:v>
                </c:pt>
                <c:pt idx="17">
                  <c:v>186</c:v>
                </c:pt>
                <c:pt idx="18">
                  <c:v>176</c:v>
                </c:pt>
              </c:numCache>
            </c:numRef>
          </c:val>
          <c:extLst xmlns:c16r2="http://schemas.microsoft.com/office/drawing/2015/06/chart">
            <c:ext xmlns:c16="http://schemas.microsoft.com/office/drawing/2014/chart" uri="{C3380CC4-5D6E-409C-BE32-E72D297353CC}">
              <c16:uniqueId val="{00000002-45FE-4044-8236-308C1E7EA80E}"/>
            </c:ext>
          </c:extLst>
        </c:ser>
        <c:dLbls>
          <c:showLegendKey val="0"/>
          <c:showVal val="0"/>
          <c:showCatName val="0"/>
          <c:showSerName val="0"/>
          <c:showPercent val="0"/>
          <c:showBubbleSize val="0"/>
        </c:dLbls>
        <c:gapWidth val="150"/>
        <c:axId val="385746592"/>
        <c:axId val="385747376"/>
      </c:barChart>
      <c:lineChart>
        <c:grouping val="standard"/>
        <c:varyColors val="0"/>
        <c:ser>
          <c:idx val="5"/>
          <c:order val="3"/>
          <c:tx>
            <c:strRef>
              <c:f>'Report Sources'!$H$2</c:f>
              <c:strCache>
                <c:ptCount val="1"/>
                <c:pt idx="0">
                  <c:v>% School Var.</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7"/>
            <c:spPr>
              <a:solidFill>
                <a:schemeClr val="accent4"/>
              </a:solidFill>
              <a:ln>
                <a:solidFill>
                  <a:schemeClr val="accent4"/>
                </a:solidFill>
              </a:ln>
            </c:spPr>
          </c:marker>
          <c:cat>
            <c:strLit>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extLst>
                <c:ext xmlns:c15="http://schemas.microsoft.com/office/drawing/2012/chart" uri="{02D57815-91ED-43cb-92C2-25804820EDAC}">
                  <c15:autoCat val="1"/>
                </c:ext>
              </c:extLst>
            </c:strLit>
          </c:cat>
          <c:val>
            <c:numRef>
              <c:f>'Report Sources'!$H$3:$H$54</c:f>
              <c:numCache>
                <c:formatCode>0%</c:formatCode>
                <c:ptCount val="19"/>
                <c:pt idx="0">
                  <c:v>2</c:v>
                </c:pt>
                <c:pt idx="1">
                  <c:v>0.95652173913043481</c:v>
                </c:pt>
                <c:pt idx="2">
                  <c:v>0.47524752475247523</c:v>
                </c:pt>
                <c:pt idx="3">
                  <c:v>0.64383561643835618</c:v>
                </c:pt>
                <c:pt idx="4">
                  <c:v>0.73584905660377353</c:v>
                </c:pt>
                <c:pt idx="5">
                  <c:v>1.28</c:v>
                </c:pt>
                <c:pt idx="6">
                  <c:v>0.60504201680672265</c:v>
                </c:pt>
                <c:pt idx="7">
                  <c:v>1.6190476190476191</c:v>
                </c:pt>
                <c:pt idx="8">
                  <c:v>0.42201834862385323</c:v>
                </c:pt>
                <c:pt idx="9">
                  <c:v>0.37588652482269502</c:v>
                </c:pt>
                <c:pt idx="10">
                  <c:v>0.51111111111111107</c:v>
                </c:pt>
                <c:pt idx="11">
                  <c:v>0.75510204081632648</c:v>
                </c:pt>
                <c:pt idx="12">
                  <c:v>0.33858267716535434</c:v>
                </c:pt>
                <c:pt idx="13">
                  <c:v>0.29452054794520549</c:v>
                </c:pt>
                <c:pt idx="14">
                  <c:v>0.55704697986577179</c:v>
                </c:pt>
                <c:pt idx="15">
                  <c:v>-5.2941176470588235E-2</c:v>
                </c:pt>
                <c:pt idx="16">
                  <c:v>7.4534161490683232E-2</c:v>
                </c:pt>
                <c:pt idx="17">
                  <c:v>8.1395348837209308E-2</c:v>
                </c:pt>
                <c:pt idx="18">
                  <c:v>7.9754601226993863E-2</c:v>
                </c:pt>
              </c:numCache>
            </c:numRef>
          </c:val>
          <c:smooth val="0"/>
          <c:extLst xmlns:c16r2="http://schemas.microsoft.com/office/drawing/2015/06/chart">
            <c:ext xmlns:c16="http://schemas.microsoft.com/office/drawing/2014/chart" uri="{C3380CC4-5D6E-409C-BE32-E72D297353CC}">
              <c16:uniqueId val="{00000003-45FE-4044-8236-308C1E7EA80E}"/>
            </c:ext>
          </c:extLst>
        </c:ser>
        <c:dLbls>
          <c:showLegendKey val="0"/>
          <c:showVal val="0"/>
          <c:showCatName val="0"/>
          <c:showSerName val="0"/>
          <c:showPercent val="0"/>
          <c:showBubbleSize val="0"/>
        </c:dLbls>
        <c:marker val="1"/>
        <c:smooth val="0"/>
        <c:axId val="385748944"/>
        <c:axId val="385745416"/>
      </c:lineChart>
      <c:catAx>
        <c:axId val="385746592"/>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47376"/>
        <c:crosses val="autoZero"/>
        <c:auto val="1"/>
        <c:lblAlgn val="ctr"/>
        <c:lblOffset val="100"/>
        <c:noMultiLvlLbl val="0"/>
      </c:catAx>
      <c:valAx>
        <c:axId val="385747376"/>
        <c:scaling>
          <c:orientation val="minMax"/>
          <c:max val="275"/>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46592"/>
        <c:crosses val="autoZero"/>
        <c:crossBetween val="between"/>
      </c:valAx>
      <c:valAx>
        <c:axId val="385745416"/>
        <c:scaling>
          <c:orientation val="minMax"/>
          <c:max val="2.25"/>
          <c:min val="-0.5"/>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748944"/>
        <c:crosses val="max"/>
        <c:crossBetween val="between"/>
      </c:valAx>
      <c:catAx>
        <c:axId val="385748944"/>
        <c:scaling>
          <c:orientation val="minMax"/>
        </c:scaling>
        <c:delete val="1"/>
        <c:axPos val="b"/>
        <c:numFmt formatCode="General" sourceLinked="1"/>
        <c:majorTickMark val="none"/>
        <c:minorTickMark val="none"/>
        <c:tickLblPos val="nextTo"/>
        <c:crossAx val="3857454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0.42229</cdr:x>
      <cdr:y>0.26834</cdr:y>
    </cdr:from>
    <cdr:to>
      <cdr:x>0.84904</cdr:x>
      <cdr:y>0.46134</cdr:y>
    </cdr:to>
    <cdr:sp macro="" textlink="">
      <cdr:nvSpPr>
        <cdr:cNvPr id="2" name="TextBox 1"/>
        <cdr:cNvSpPr txBox="1"/>
      </cdr:nvSpPr>
      <cdr:spPr>
        <a:xfrm xmlns:a="http://schemas.openxmlformats.org/drawingml/2006/main">
          <a:off x="5052060" y="1546860"/>
          <a:ext cx="5105400" cy="1112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89EFBAE5-70B1-47D2-B721-516041C6CC98}" type="datetimeFigureOut">
              <a:rPr lang="en-US" smtClean="0"/>
              <a:t>5/17/2022</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903EFCAC-DD94-4555-9E25-27B719D3B770}" type="slidenum">
              <a:rPr lang="en-US" smtClean="0"/>
              <a:t>‹#›</a:t>
            </a:fld>
            <a:endParaRPr lang="en-US" dirty="0"/>
          </a:p>
        </p:txBody>
      </p:sp>
    </p:spTree>
    <p:extLst>
      <p:ext uri="{BB962C8B-B14F-4D97-AF65-F5344CB8AC3E}">
        <p14:creationId xmlns:p14="http://schemas.microsoft.com/office/powerpoint/2010/main" val="559992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8BC8739B-7455-484E-956F-ECC177374197}" type="datetimeFigureOut">
              <a:rPr lang="en-US" smtClean="0"/>
              <a:t>5/17/2022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271C24B7-3B19-429E-B25B-09CBF9963E6B}" type="slidenum">
              <a:rPr lang="en-US" smtClean="0"/>
              <a:t>‹#›</a:t>
            </a:fld>
            <a:endParaRPr lang="en-US" dirty="0"/>
          </a:p>
        </p:txBody>
      </p:sp>
    </p:spTree>
    <p:extLst>
      <p:ext uri="{BB962C8B-B14F-4D97-AF65-F5344CB8AC3E}">
        <p14:creationId xmlns:p14="http://schemas.microsoft.com/office/powerpoint/2010/main" val="2145157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24B7-3B19-429E-B25B-09CBF9963E6B}" type="slidenum">
              <a:rPr lang="en-US" smtClean="0"/>
              <a:t>1</a:t>
            </a:fld>
            <a:endParaRPr lang="en-US" dirty="0"/>
          </a:p>
        </p:txBody>
      </p:sp>
    </p:spTree>
    <p:extLst>
      <p:ext uri="{BB962C8B-B14F-4D97-AF65-F5344CB8AC3E}">
        <p14:creationId xmlns:p14="http://schemas.microsoft.com/office/powerpoint/2010/main" val="329134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24B7-3B19-429E-B25B-09CBF9963E6B}" type="slidenum">
              <a:rPr lang="en-US" smtClean="0"/>
              <a:t>3</a:t>
            </a:fld>
            <a:endParaRPr lang="en-US" dirty="0"/>
          </a:p>
        </p:txBody>
      </p:sp>
    </p:spTree>
    <p:extLst>
      <p:ext uri="{BB962C8B-B14F-4D97-AF65-F5344CB8AC3E}">
        <p14:creationId xmlns:p14="http://schemas.microsoft.com/office/powerpoint/2010/main" val="133813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24B7-3B19-429E-B25B-09CBF9963E6B}" type="slidenum">
              <a:rPr lang="en-US" smtClean="0"/>
              <a:t>4</a:t>
            </a:fld>
            <a:endParaRPr lang="en-US" dirty="0"/>
          </a:p>
        </p:txBody>
      </p:sp>
    </p:spTree>
    <p:extLst>
      <p:ext uri="{BB962C8B-B14F-4D97-AF65-F5344CB8AC3E}">
        <p14:creationId xmlns:p14="http://schemas.microsoft.com/office/powerpoint/2010/main" val="11285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24B7-3B19-429E-B25B-09CBF9963E6B}" type="slidenum">
              <a:rPr lang="en-US" smtClean="0"/>
              <a:t>16</a:t>
            </a:fld>
            <a:endParaRPr lang="en-US" dirty="0"/>
          </a:p>
        </p:txBody>
      </p:sp>
    </p:spTree>
    <p:extLst>
      <p:ext uri="{BB962C8B-B14F-4D97-AF65-F5344CB8AC3E}">
        <p14:creationId xmlns:p14="http://schemas.microsoft.com/office/powerpoint/2010/main" val="356196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C24B7-3B19-429E-B25B-09CBF9963E6B}" type="slidenum">
              <a:rPr lang="en-US" smtClean="0"/>
              <a:t>22</a:t>
            </a:fld>
            <a:endParaRPr lang="en-US" dirty="0"/>
          </a:p>
        </p:txBody>
      </p:sp>
    </p:spTree>
    <p:extLst>
      <p:ext uri="{BB962C8B-B14F-4D97-AF65-F5344CB8AC3E}">
        <p14:creationId xmlns:p14="http://schemas.microsoft.com/office/powerpoint/2010/main" val="19145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38200" y="6096000"/>
            <a:ext cx="548640" cy="396240"/>
          </a:xfrm>
        </p:spPr>
        <p:txBody>
          <a:bodyPr/>
          <a:lstStyle/>
          <a:p>
            <a:fld id="{417F24C7-2064-4072-AFEA-ED94539B00E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762000"/>
          </a:xfrm>
        </p:spPr>
        <p:txBody>
          <a:bodyPr/>
          <a:lstStyle/>
          <a:p>
            <a:r>
              <a:rPr lang="en-US" dirty="0"/>
              <a:t>Click to edit Master title style</a:t>
            </a:r>
          </a:p>
        </p:txBody>
      </p:sp>
      <p:sp>
        <p:nvSpPr>
          <p:cNvPr id="3" name="Content Placeholder 2"/>
          <p:cNvSpPr>
            <a:spLocks noGrp="1"/>
          </p:cNvSpPr>
          <p:nvPr>
            <p:ph idx="1"/>
          </p:nvPr>
        </p:nvSpPr>
        <p:spPr>
          <a:xfrm>
            <a:off x="457200" y="1143000"/>
            <a:ext cx="7620000" cy="5029200"/>
          </a:xfrm>
        </p:spPr>
        <p:txBody>
          <a:bodyPr/>
          <a:lstStyle>
            <a:lvl1pPr marL="457200" indent="-3429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334000" y="6324600"/>
            <a:ext cx="2753360" cy="365760"/>
          </a:xfrm>
          <a:prstGeom prst="rect">
            <a:avLst/>
          </a:prstGeom>
        </p:spPr>
        <p:txBody>
          <a:bodyPr/>
          <a:lstStyle/>
          <a:p>
            <a:fld id="{0FF0177B-C911-42E2-AE46-3A06A56EB5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4343400"/>
            <a:ext cx="7467599"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5800" y="2667000"/>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257800" y="6324600"/>
            <a:ext cx="2753360" cy="365760"/>
          </a:xfrm>
          <a:prstGeom prst="rect">
            <a:avLst/>
          </a:prstGeom>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5257800" y="6324600"/>
            <a:ext cx="2787189" cy="365760"/>
          </a:xfrm>
          <a:prstGeom prst="rect">
            <a:avLst/>
          </a:prstGeo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5029200" y="6324600"/>
            <a:ext cx="3053081" cy="365760"/>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800219"/>
          </a:xfrm>
        </p:spPr>
        <p:txBody>
          <a:bodyPr lIns="0" tIns="0" bIns="91440" anchor="t" anchorCtr="0">
            <a:spAutoFit/>
          </a:bodyPr>
          <a:lstStyle>
            <a:lvl1pPr algn="ctr">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0"/>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52578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334000" y="6324600"/>
            <a:ext cx="2748281" cy="365760"/>
          </a:xfrm>
          <a:prstGeom prst="rect">
            <a:avLst/>
          </a:prstGeom>
        </p:spPr>
        <p:txBody>
          <a:bodyPr/>
          <a:lstStyle/>
          <a:p>
            <a:endParaRPr lang="en-US" dirty="0"/>
          </a:p>
        </p:txBody>
      </p:sp>
      <p:sp>
        <p:nvSpPr>
          <p:cNvPr id="9" name="Content Placeholder 8"/>
          <p:cNvSpPr>
            <a:spLocks noGrp="1"/>
          </p:cNvSpPr>
          <p:nvPr>
            <p:ph sz="quarter" idx="13"/>
          </p:nvPr>
        </p:nvSpPr>
        <p:spPr>
          <a:xfrm>
            <a:off x="304800" y="381000"/>
            <a:ext cx="7772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153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 y="16002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p:cNvSpPr>
            <a:spLocks noGrp="1"/>
          </p:cNvSpPr>
          <p:nvPr>
            <p:ph type="ftr" sz="quarter" idx="12"/>
          </p:nvPr>
        </p:nvSpPr>
        <p:spPr>
          <a:xfrm>
            <a:off x="5257800" y="6324600"/>
            <a:ext cx="2824481" cy="365760"/>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334000" y="6324600"/>
            <a:ext cx="2748281" cy="365760"/>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5438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7F24C7-2064-4072-AFEA-ED94539B00EC}" type="slidenum">
              <a:rPr lang="en-US" smtClean="0"/>
              <a:t>‹#›</a:t>
            </a:fld>
            <a:endParaRPr lang="en-US" dirty="0"/>
          </a:p>
        </p:txBody>
      </p:sp>
      <p:grpSp>
        <p:nvGrpSpPr>
          <p:cNvPr id="11" name="Group 10"/>
          <p:cNvGrpSpPr/>
          <p:nvPr/>
        </p:nvGrpSpPr>
        <p:grpSpPr>
          <a:xfrm>
            <a:off x="8077200" y="0"/>
            <a:ext cx="1066800" cy="6858000"/>
            <a:chOff x="8077200" y="0"/>
            <a:chExt cx="1066800" cy="6858000"/>
          </a:xfrm>
        </p:grpSpPr>
        <p:sp>
          <p:nvSpPr>
            <p:cNvPr id="7" name="Rectangle 6"/>
            <p:cNvSpPr/>
            <p:nvPr userDrawn="1"/>
          </p:nvSpPr>
          <p:spPr>
            <a:xfrm>
              <a:off x="8503920" y="0"/>
              <a:ext cx="6400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77200" y="5450014"/>
              <a:ext cx="1066799" cy="1407986"/>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800" dirty="0"/>
              <a:t>Department of Child Safety</a:t>
            </a:r>
            <a:br>
              <a:rPr lang="en-US" sz="4800" dirty="0"/>
            </a:br>
            <a:r>
              <a:rPr lang="en-US" sz="4800" dirty="0"/>
              <a:t>Weekly Data Charts</a:t>
            </a:r>
          </a:p>
        </p:txBody>
      </p:sp>
      <p:sp>
        <p:nvSpPr>
          <p:cNvPr id="8" name="Subtitle 7"/>
          <p:cNvSpPr>
            <a:spLocks noGrp="1"/>
          </p:cNvSpPr>
          <p:nvPr>
            <p:ph type="subTitle" idx="1"/>
          </p:nvPr>
        </p:nvSpPr>
        <p:spPr>
          <a:xfrm>
            <a:off x="762000" y="4648200"/>
            <a:ext cx="6461760" cy="1066800"/>
          </a:xfrm>
        </p:spPr>
        <p:txBody>
          <a:bodyPr>
            <a:normAutofit/>
          </a:bodyPr>
          <a:lstStyle/>
          <a:p>
            <a:endParaRPr lang="en-US" sz="1800" dirty="0"/>
          </a:p>
          <a:p>
            <a:r>
              <a:rPr lang="en-US" sz="1800" dirty="0"/>
              <a:t>Data as of week beginning 5.9.2022 </a:t>
            </a:r>
          </a:p>
        </p:txBody>
      </p:sp>
      <p:sp>
        <p:nvSpPr>
          <p:cNvPr id="2" name="Slide Number Placeholder 1"/>
          <p:cNvSpPr>
            <a:spLocks noGrp="1"/>
          </p:cNvSpPr>
          <p:nvPr>
            <p:ph type="sldNum" sz="quarter" idx="12"/>
          </p:nvPr>
        </p:nvSpPr>
        <p:spPr/>
        <p:txBody>
          <a:bodyPr/>
          <a:lstStyle/>
          <a:p>
            <a:fld id="{417F24C7-2064-4072-AFEA-ED94539B00EC}" type="slidenum">
              <a:rPr lang="en-US" smtClean="0"/>
              <a:t>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679" y="5410200"/>
            <a:ext cx="1175321" cy="1447800"/>
          </a:xfrm>
          <a:prstGeom prst="rect">
            <a:avLst/>
          </a:prstGeom>
        </p:spPr>
      </p:pic>
    </p:spTree>
    <p:extLst>
      <p:ext uri="{BB962C8B-B14F-4D97-AF65-F5344CB8AC3E}">
        <p14:creationId xmlns:p14="http://schemas.microsoft.com/office/powerpoint/2010/main" val="307859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077218"/>
          </a:xfrm>
        </p:spPr>
        <p:txBody>
          <a:bodyPr/>
          <a:lstStyle/>
          <a:p>
            <a:r>
              <a:rPr lang="en-US" sz="3200" dirty="0"/>
              <a:t>Reports Received – *School Setting Source</a:t>
            </a:r>
            <a:br>
              <a:rPr lang="en-US" sz="3200" dirty="0"/>
            </a:br>
            <a:r>
              <a:rPr lang="en-US" sz="3200" dirty="0"/>
              <a:t>2021 vs. 2022 weekly comparison</a:t>
            </a:r>
          </a:p>
        </p:txBody>
      </p:sp>
      <p:sp>
        <p:nvSpPr>
          <p:cNvPr id="4" name="TextBox 3"/>
          <p:cNvSpPr txBox="1"/>
          <p:nvPr/>
        </p:nvSpPr>
        <p:spPr>
          <a:xfrm>
            <a:off x="-1" y="5923002"/>
            <a:ext cx="4985327" cy="884480"/>
          </a:xfrm>
          <a:prstGeom prst="rect">
            <a:avLst/>
          </a:prstGeom>
          <a:noFill/>
        </p:spPr>
        <p:txBody>
          <a:bodyPr wrap="square" rtlCol="0">
            <a:spAutoFit/>
          </a:bodyPr>
          <a:lstStyle/>
          <a:p>
            <a:r>
              <a:rPr lang="en-US" sz="1000" dirty="0"/>
              <a:t>Data Source: Dynamics CE Advance Find via Intake team 5.9.2022. </a:t>
            </a:r>
          </a:p>
          <a:p>
            <a:r>
              <a:rPr lang="en-US" sz="1000" dirty="0"/>
              <a:t>*School setting parameters changed Week 5 of 2021 due to change in Source Type options with Guardian implementation. Week 25 replaced “Teacher” option with “School Personnel” to reduce  frequency of “Other” being selected. All Guardian parameters for School Source Types are summarized in table to right.</a:t>
            </a:r>
          </a:p>
        </p:txBody>
      </p:sp>
      <p:pic>
        <p:nvPicPr>
          <p:cNvPr id="5" name="Picture 4"/>
          <p:cNvPicPr>
            <a:picLocks noChangeAspect="1"/>
          </p:cNvPicPr>
          <p:nvPr/>
        </p:nvPicPr>
        <p:blipFill>
          <a:blip r:embed="rId2"/>
          <a:stretch>
            <a:fillRect/>
          </a:stretch>
        </p:blipFill>
        <p:spPr>
          <a:xfrm>
            <a:off x="4985327" y="5791200"/>
            <a:ext cx="3048000" cy="1016282"/>
          </a:xfrm>
          <a:prstGeom prst="rect">
            <a:avLst/>
          </a:prstGeom>
        </p:spPr>
      </p:pic>
      <p:graphicFrame>
        <p:nvGraphicFramePr>
          <p:cNvPr id="6" name="Chart 5">
            <a:extLst>
              <a:ext uri="{FF2B5EF4-FFF2-40B4-BE49-F238E27FC236}">
                <a16:creationId xmlns:a16="http://schemas.microsoft.com/office/drawing/2014/main" xmlns="" id="{C7CE9C9B-25FF-455E-A98B-0813F7812E0F}"/>
              </a:ext>
            </a:extLst>
          </p:cNvPr>
          <p:cNvGraphicFramePr>
            <a:graphicFrameLocks/>
          </p:cNvGraphicFramePr>
          <p:nvPr>
            <p:extLst>
              <p:ext uri="{D42A27DB-BD31-4B8C-83A1-F6EECF244321}">
                <p14:modId xmlns:p14="http://schemas.microsoft.com/office/powerpoint/2010/main" val="1651578716"/>
              </p:ext>
            </p:extLst>
          </p:nvPr>
        </p:nvGraphicFramePr>
        <p:xfrm>
          <a:off x="-76200" y="1214436"/>
          <a:ext cx="8534400" cy="4708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757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077218"/>
          </a:xfrm>
        </p:spPr>
        <p:txBody>
          <a:bodyPr/>
          <a:lstStyle/>
          <a:p>
            <a:r>
              <a:rPr lang="en-US" sz="3200" dirty="0"/>
              <a:t>Reports Received – Law Enforcement Source</a:t>
            </a:r>
            <a:br>
              <a:rPr lang="en-US" sz="3200" dirty="0"/>
            </a:br>
            <a:r>
              <a:rPr lang="en-US" sz="3200" dirty="0"/>
              <a:t>2021 vs. 2022 weekly comparison</a:t>
            </a:r>
          </a:p>
        </p:txBody>
      </p:sp>
      <p:sp>
        <p:nvSpPr>
          <p:cNvPr id="4" name="TextBox 3"/>
          <p:cNvSpPr txBox="1"/>
          <p:nvPr/>
        </p:nvSpPr>
        <p:spPr>
          <a:xfrm>
            <a:off x="152400" y="6324600"/>
            <a:ext cx="5029201" cy="246221"/>
          </a:xfrm>
          <a:prstGeom prst="rect">
            <a:avLst/>
          </a:prstGeom>
          <a:noFill/>
        </p:spPr>
        <p:txBody>
          <a:bodyPr wrap="square" rtlCol="0">
            <a:spAutoFit/>
          </a:bodyPr>
          <a:lstStyle/>
          <a:p>
            <a:r>
              <a:rPr lang="en-US" sz="1000" dirty="0"/>
              <a:t>Data Source: Dynamics CE Advance Find via Intake team 5.9.2022</a:t>
            </a:r>
          </a:p>
        </p:txBody>
      </p:sp>
      <p:graphicFrame>
        <p:nvGraphicFramePr>
          <p:cNvPr id="6" name="Chart 5">
            <a:extLst>
              <a:ext uri="{FF2B5EF4-FFF2-40B4-BE49-F238E27FC236}">
                <a16:creationId xmlns:a16="http://schemas.microsoft.com/office/drawing/2014/main" xmlns="" id="{C5426C46-D36C-41E4-B7BA-908712FB603A}"/>
              </a:ext>
            </a:extLst>
          </p:cNvPr>
          <p:cNvGraphicFramePr>
            <a:graphicFrameLocks/>
          </p:cNvGraphicFramePr>
          <p:nvPr>
            <p:extLst>
              <p:ext uri="{D42A27DB-BD31-4B8C-83A1-F6EECF244321}">
                <p14:modId xmlns:p14="http://schemas.microsoft.com/office/powerpoint/2010/main" val="3335033980"/>
              </p:ext>
            </p:extLst>
          </p:nvPr>
        </p:nvGraphicFramePr>
        <p:xfrm>
          <a:off x="-76201" y="1066800"/>
          <a:ext cx="8458201" cy="49994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86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95" y="152400"/>
            <a:ext cx="7543800" cy="584775"/>
          </a:xfrm>
        </p:spPr>
        <p:txBody>
          <a:bodyPr/>
          <a:lstStyle/>
          <a:p>
            <a:r>
              <a:rPr lang="en-US" sz="3200" dirty="0"/>
              <a:t>Reports - Open vs. Overdue</a:t>
            </a:r>
          </a:p>
        </p:txBody>
      </p:sp>
      <p:sp>
        <p:nvSpPr>
          <p:cNvPr id="5" name="TextBox 4"/>
          <p:cNvSpPr txBox="1"/>
          <p:nvPr/>
        </p:nvSpPr>
        <p:spPr>
          <a:xfrm>
            <a:off x="0" y="6096000"/>
            <a:ext cx="8077201" cy="553998"/>
          </a:xfrm>
          <a:prstGeom prst="rect">
            <a:avLst/>
          </a:prstGeom>
          <a:noFill/>
        </p:spPr>
        <p:txBody>
          <a:bodyPr wrap="square" rtlCol="0">
            <a:spAutoFit/>
          </a:bodyPr>
          <a:lstStyle/>
          <a:p>
            <a:r>
              <a:rPr lang="en-US" sz="1000" i="1" dirty="0"/>
              <a:t>Note: Counts exclude Intake reports with disposition of no jurisdiction, QA review and action taken.</a:t>
            </a:r>
          </a:p>
          <a:p>
            <a:r>
              <a:rPr lang="en-US" sz="1000" i="1" dirty="0"/>
              <a:t>Data Source 1/1/2021 – 5/9/2022: Guardian Advance Find extract. Intake report period is based on Intake Finalization Date. </a:t>
            </a:r>
          </a:p>
          <a:p>
            <a:r>
              <a:rPr lang="en-US" sz="1000" i="1" dirty="0"/>
              <a:t>Data Source through 12/31/2020: DCS Tableau Dashboard, Overdue Reports</a:t>
            </a:r>
          </a:p>
        </p:txBody>
      </p:sp>
      <p:graphicFrame>
        <p:nvGraphicFramePr>
          <p:cNvPr id="7" name="Chart 6"/>
          <p:cNvGraphicFramePr>
            <a:graphicFrameLocks/>
          </p:cNvGraphicFramePr>
          <p:nvPr>
            <p:extLst>
              <p:ext uri="{D42A27DB-BD31-4B8C-83A1-F6EECF244321}">
                <p14:modId xmlns:p14="http://schemas.microsoft.com/office/powerpoint/2010/main" val="3945518235"/>
              </p:ext>
            </p:extLst>
          </p:nvPr>
        </p:nvGraphicFramePr>
        <p:xfrm>
          <a:off x="-457200" y="850836"/>
          <a:ext cx="8991599" cy="4877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229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174"/>
            <a:ext cx="8534399" cy="830997"/>
          </a:xfrm>
        </p:spPr>
        <p:txBody>
          <a:bodyPr/>
          <a:lstStyle/>
          <a:p>
            <a:r>
              <a:rPr lang="en-US" sz="3200" dirty="0"/>
              <a:t>Count of Workers with 25 or more Open Reports</a:t>
            </a:r>
            <a:br>
              <a:rPr lang="en-US" sz="3200" dirty="0"/>
            </a:br>
            <a:r>
              <a:rPr lang="en-US" sz="1600" dirty="0"/>
              <a:t>by Section</a:t>
            </a:r>
          </a:p>
        </p:txBody>
      </p:sp>
      <p:sp>
        <p:nvSpPr>
          <p:cNvPr id="5" name="TextBox 4"/>
          <p:cNvSpPr txBox="1"/>
          <p:nvPr/>
        </p:nvSpPr>
        <p:spPr>
          <a:xfrm>
            <a:off x="-36071" y="6400800"/>
            <a:ext cx="8240872" cy="369332"/>
          </a:xfrm>
          <a:prstGeom prst="rect">
            <a:avLst/>
          </a:prstGeom>
          <a:noFill/>
        </p:spPr>
        <p:txBody>
          <a:bodyPr wrap="square" rtlCol="0">
            <a:spAutoFit/>
          </a:bodyPr>
          <a:lstStyle/>
          <a:p>
            <a:r>
              <a:rPr lang="en-US" sz="900" i="1" dirty="0"/>
              <a:t>Note: Counts include Intake reports with disposition of field investigation. Open status is based on Assessment with no (null) end date.</a:t>
            </a:r>
          </a:p>
          <a:p>
            <a:r>
              <a:rPr lang="en-US" sz="900" i="1" dirty="0"/>
              <a:t>Data Source: Guardian Advance Find extract. </a:t>
            </a:r>
            <a:r>
              <a:rPr lang="en-US" sz="900" i="1" dirty="0" smtClean="0"/>
              <a:t>5.9.2022</a:t>
            </a:r>
            <a:endParaRPr lang="en-US" sz="900" i="1" dirty="0"/>
          </a:p>
        </p:txBody>
      </p:sp>
      <p:graphicFrame>
        <p:nvGraphicFramePr>
          <p:cNvPr id="7" name="Chart 6">
            <a:extLst>
              <a:ext uri="{FF2B5EF4-FFF2-40B4-BE49-F238E27FC236}">
                <a16:creationId xmlns:a16="http://schemas.microsoft.com/office/drawing/2014/main" xmlns="" id="{00000000-0008-0000-0800-000002000000}"/>
              </a:ext>
            </a:extLst>
          </p:cNvPr>
          <p:cNvGraphicFramePr>
            <a:graphicFrameLocks/>
          </p:cNvGraphicFramePr>
          <p:nvPr>
            <p:extLst>
              <p:ext uri="{D42A27DB-BD31-4B8C-83A1-F6EECF244321}">
                <p14:modId xmlns:p14="http://schemas.microsoft.com/office/powerpoint/2010/main" val="3003513079"/>
              </p:ext>
            </p:extLst>
          </p:nvPr>
        </p:nvGraphicFramePr>
        <p:xfrm>
          <a:off x="0" y="1253331"/>
          <a:ext cx="8534398" cy="46140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355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584775"/>
          </a:xfrm>
        </p:spPr>
        <p:txBody>
          <a:bodyPr/>
          <a:lstStyle/>
          <a:p>
            <a:r>
              <a:rPr lang="en-US" sz="3200" dirty="0"/>
              <a:t>Entries &amp; Exits</a:t>
            </a:r>
          </a:p>
        </p:txBody>
      </p:sp>
      <p:sp>
        <p:nvSpPr>
          <p:cNvPr id="7" name="TextBox 6"/>
          <p:cNvSpPr txBox="1"/>
          <p:nvPr/>
        </p:nvSpPr>
        <p:spPr>
          <a:xfrm>
            <a:off x="76200" y="5963899"/>
            <a:ext cx="8153400" cy="861774"/>
          </a:xfrm>
          <a:prstGeom prst="rect">
            <a:avLst/>
          </a:prstGeom>
          <a:noFill/>
        </p:spPr>
        <p:txBody>
          <a:bodyPr wrap="square" rtlCol="0">
            <a:spAutoFit/>
          </a:bodyPr>
          <a:lstStyle/>
          <a:p>
            <a:r>
              <a:rPr lang="en-US" sz="1000" i="1" dirty="0"/>
              <a:t>Notes:  </a:t>
            </a:r>
          </a:p>
          <a:p>
            <a:r>
              <a:rPr lang="en-US" sz="1000" i="1" dirty="0"/>
              <a:t>  1. Counts exclude entries added in error. </a:t>
            </a:r>
          </a:p>
          <a:p>
            <a:r>
              <a:rPr lang="en-US" sz="1000" i="1" dirty="0"/>
              <a:t>  2. Counts include removal entries in Guardian without the child’s name  - this issue has been resolved and is being monitored</a:t>
            </a:r>
          </a:p>
          <a:p>
            <a:r>
              <a:rPr lang="en-US" sz="1000" i="1" dirty="0"/>
              <a:t>  3. Comprehensive data validation is still in process. Currently estimating ~5% error margin on removals with removal date after Feb 1, 2021.</a:t>
            </a:r>
          </a:p>
          <a:p>
            <a:r>
              <a:rPr lang="en-US" sz="1000" i="1" dirty="0"/>
              <a:t>Data Source as of 5/9/2022: Guardian Advance Find extract. </a:t>
            </a:r>
          </a:p>
        </p:txBody>
      </p:sp>
      <p:graphicFrame>
        <p:nvGraphicFramePr>
          <p:cNvPr id="6" name="Chart 5">
            <a:extLst>
              <a:ext uri="{FF2B5EF4-FFF2-40B4-BE49-F238E27FC236}">
                <a16:creationId xmlns:a16="http://schemas.microsoft.com/office/drawing/2014/main" xmlns="" id="{00000000-0008-0000-0E00-000003000000}"/>
              </a:ext>
            </a:extLst>
          </p:cNvPr>
          <p:cNvGraphicFramePr>
            <a:graphicFrameLocks/>
          </p:cNvGraphicFramePr>
          <p:nvPr>
            <p:extLst>
              <p:ext uri="{D42A27DB-BD31-4B8C-83A1-F6EECF244321}">
                <p14:modId xmlns:p14="http://schemas.microsoft.com/office/powerpoint/2010/main" val="769645423"/>
              </p:ext>
            </p:extLst>
          </p:nvPr>
        </p:nvGraphicFramePr>
        <p:xfrm>
          <a:off x="-457200" y="533400"/>
          <a:ext cx="8991600" cy="5148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097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892552"/>
          </a:xfrm>
        </p:spPr>
        <p:txBody>
          <a:bodyPr/>
          <a:lstStyle/>
          <a:p>
            <a:r>
              <a:rPr lang="en-US" sz="3600" dirty="0"/>
              <a:t>Children Receiving In Home Services</a:t>
            </a:r>
            <a:br>
              <a:rPr lang="en-US" sz="3600" dirty="0"/>
            </a:br>
            <a:r>
              <a:rPr lang="en-US" sz="1600" dirty="0"/>
              <a:t>Children with Case Plan Goal – Remain with Family</a:t>
            </a:r>
            <a:endParaRPr lang="en-US" sz="3600" dirty="0"/>
          </a:p>
        </p:txBody>
      </p:sp>
      <p:sp>
        <p:nvSpPr>
          <p:cNvPr id="7" name="Rectangle 6"/>
          <p:cNvSpPr/>
          <p:nvPr/>
        </p:nvSpPr>
        <p:spPr>
          <a:xfrm>
            <a:off x="0" y="5679305"/>
            <a:ext cx="8163320" cy="1169551"/>
          </a:xfrm>
          <a:prstGeom prst="rect">
            <a:avLst/>
          </a:prstGeom>
        </p:spPr>
        <p:txBody>
          <a:bodyPr wrap="square">
            <a:spAutoFit/>
          </a:bodyPr>
          <a:lstStyle/>
          <a:p>
            <a:r>
              <a:rPr lang="en-US" sz="1000" dirty="0"/>
              <a:t>NOTE: Jan &amp; Feb 22 updated to capture lagging data and continuous data quality improvements. Chart updated monthly. Guardian data report criteria includes: Case =Open, Child is active person in case with role of child, Child is not removed, Case Plan status is draft, or is finalized with Effective date on or before last day of report month, or is expired up to 120 days if there is not a current or draft plan, most recent Permanency Goal (including drafts) = Remain with Family. Criteria for chart displaying No Case Plan:  Case = Open, Child is active person in case with role of child, Child is not removed, case plan does not contain data or does not contain a permanency goal. Data as of 5.2.2022.</a:t>
            </a:r>
            <a:endParaRPr lang="en-US" sz="1000" dirty="0">
              <a:solidFill>
                <a:srgbClr val="FF0000"/>
              </a:solidFill>
            </a:endParaRPr>
          </a:p>
          <a:p>
            <a:r>
              <a:rPr lang="en-US" sz="1000" dirty="0"/>
              <a:t>Data Source since 1.1.2021: Guardian CE Extract </a:t>
            </a:r>
          </a:p>
          <a:p>
            <a:r>
              <a:rPr lang="en-US" sz="1000" i="1" dirty="0"/>
              <a:t>Data Source through 12.31.2020: DCS Monthly In-Home Care Report</a:t>
            </a:r>
          </a:p>
        </p:txBody>
      </p:sp>
      <p:graphicFrame>
        <p:nvGraphicFramePr>
          <p:cNvPr id="6" name="Chart 5">
            <a:extLst>
              <a:ext uri="{FF2B5EF4-FFF2-40B4-BE49-F238E27FC236}">
                <a16:creationId xmlns:a16="http://schemas.microsoft.com/office/drawing/2014/main" xmlns="" id="{00000000-0008-0000-1000-000002000000}"/>
              </a:ext>
            </a:extLst>
          </p:cNvPr>
          <p:cNvGraphicFramePr>
            <a:graphicFrameLocks/>
          </p:cNvGraphicFramePr>
          <p:nvPr>
            <p:extLst>
              <p:ext uri="{D42A27DB-BD31-4B8C-83A1-F6EECF244321}">
                <p14:modId xmlns:p14="http://schemas.microsoft.com/office/powerpoint/2010/main" val="1642821523"/>
              </p:ext>
            </p:extLst>
          </p:nvPr>
        </p:nvGraphicFramePr>
        <p:xfrm>
          <a:off x="0" y="2209800"/>
          <a:ext cx="83820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00000000-0008-0000-1000-000003000000}"/>
              </a:ext>
            </a:extLst>
          </p:cNvPr>
          <p:cNvGraphicFramePr>
            <a:graphicFrameLocks/>
          </p:cNvGraphicFramePr>
          <p:nvPr>
            <p:extLst>
              <p:ext uri="{D42A27DB-BD31-4B8C-83A1-F6EECF244321}">
                <p14:modId xmlns:p14="http://schemas.microsoft.com/office/powerpoint/2010/main" val="1319841455"/>
              </p:ext>
            </p:extLst>
          </p:nvPr>
        </p:nvGraphicFramePr>
        <p:xfrm>
          <a:off x="5486400" y="1143000"/>
          <a:ext cx="2852737" cy="1029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908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954107"/>
          </a:xfrm>
        </p:spPr>
        <p:txBody>
          <a:bodyPr/>
          <a:lstStyle/>
          <a:p>
            <a:r>
              <a:rPr lang="en-US" sz="3600" dirty="0"/>
              <a:t>Children in Out-of-Home Care </a:t>
            </a:r>
            <a:r>
              <a:rPr lang="en-US" sz="3200" dirty="0"/>
              <a:t/>
            </a:r>
            <a:br>
              <a:rPr lang="en-US" sz="3200" dirty="0"/>
            </a:br>
            <a:r>
              <a:rPr lang="en-US" sz="2000" dirty="0"/>
              <a:t>(0-17 years old) </a:t>
            </a:r>
          </a:p>
        </p:txBody>
      </p:sp>
      <p:sp>
        <p:nvSpPr>
          <p:cNvPr id="7" name="TextBox 6"/>
          <p:cNvSpPr txBox="1"/>
          <p:nvPr/>
        </p:nvSpPr>
        <p:spPr>
          <a:xfrm>
            <a:off x="0" y="5562600"/>
            <a:ext cx="8153400" cy="1015663"/>
          </a:xfrm>
          <a:prstGeom prst="rect">
            <a:avLst/>
          </a:prstGeom>
          <a:noFill/>
        </p:spPr>
        <p:txBody>
          <a:bodyPr wrap="square" rtlCol="0">
            <a:spAutoFit/>
          </a:bodyPr>
          <a:lstStyle/>
          <a:p>
            <a:r>
              <a:rPr lang="en-US" sz="1000" dirty="0"/>
              <a:t>NOTE: Nov 21-Apr 22 updated to capture lagging data and continuous data quality improvements. Other category includes Runaway, Missing/Abducted &amp; No Placement Entry (placement not yet entered or date is misaligned). Data includes: Child removal date is &lt;= report period end date, return date is null or &gt; than report period end date, most recent caregiver date entered on Guardian Placement table is &gt;= removal date, caregiver end date is null or &gt; report period end date.  Estimated margins of error in distribution of caregiver categories is ~4-8% since Jan 2021.</a:t>
            </a:r>
          </a:p>
          <a:p>
            <a:r>
              <a:rPr lang="en-US" sz="1000" i="1" dirty="0"/>
              <a:t>Data Source 1/1/2021-5/9/2022: CE Advance Find exports</a:t>
            </a:r>
          </a:p>
          <a:p>
            <a:r>
              <a:rPr lang="en-US" sz="1000" i="1" dirty="0"/>
              <a:t>Data Source through 12/31/2020: DCS Monthly Out-of-Home Care Report</a:t>
            </a:r>
          </a:p>
        </p:txBody>
      </p:sp>
      <p:graphicFrame>
        <p:nvGraphicFramePr>
          <p:cNvPr id="5" name="Chart 4">
            <a:extLst>
              <a:ext uri="{FF2B5EF4-FFF2-40B4-BE49-F238E27FC236}">
                <a16:creationId xmlns:a16="http://schemas.microsoft.com/office/drawing/2014/main" xmlns="" id="{00000000-0008-0000-1200-000003000000}"/>
              </a:ext>
            </a:extLst>
          </p:cNvPr>
          <p:cNvGraphicFramePr>
            <a:graphicFrameLocks/>
          </p:cNvGraphicFramePr>
          <p:nvPr>
            <p:extLst>
              <p:ext uri="{D42A27DB-BD31-4B8C-83A1-F6EECF244321}">
                <p14:modId xmlns:p14="http://schemas.microsoft.com/office/powerpoint/2010/main" val="1365504200"/>
              </p:ext>
            </p:extLst>
          </p:nvPr>
        </p:nvGraphicFramePr>
        <p:xfrm>
          <a:off x="-76200" y="1106506"/>
          <a:ext cx="8534400" cy="4227493"/>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https://gbc-powerpoint.officeapps.live.com/pods/GetClipboardImage.ashx?Id=0a79e7d5-2bab-4da5-b254-c4edcd627af1&amp;DC=GB4&amp;pkey=76102369-6249-4592-ac67-561bc5cdcba3&amp;wdwaccluster=GB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5548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152400"/>
            <a:ext cx="6324600" cy="6585653"/>
          </a:xfrm>
          <a:prstGeom prst="rect">
            <a:avLst/>
          </a:prstGeom>
        </p:spPr>
      </p:pic>
    </p:spTree>
    <p:extLst>
      <p:ext uri="{BB962C8B-B14F-4D97-AF65-F5344CB8AC3E}">
        <p14:creationId xmlns:p14="http://schemas.microsoft.com/office/powerpoint/2010/main" val="42096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7543800" cy="646331"/>
          </a:xfrm>
        </p:spPr>
        <p:txBody>
          <a:bodyPr/>
          <a:lstStyle/>
          <a:p>
            <a:r>
              <a:rPr lang="en-US" sz="3600" dirty="0"/>
              <a:t>Runaway Youth</a:t>
            </a:r>
          </a:p>
        </p:txBody>
      </p:sp>
      <p:sp>
        <p:nvSpPr>
          <p:cNvPr id="5" name="TextBox 4"/>
          <p:cNvSpPr txBox="1"/>
          <p:nvPr/>
        </p:nvSpPr>
        <p:spPr>
          <a:xfrm>
            <a:off x="0" y="5787346"/>
            <a:ext cx="8077200" cy="861774"/>
          </a:xfrm>
          <a:prstGeom prst="rect">
            <a:avLst/>
          </a:prstGeom>
          <a:noFill/>
        </p:spPr>
        <p:txBody>
          <a:bodyPr wrap="square" rtlCol="0">
            <a:spAutoFit/>
          </a:bodyPr>
          <a:lstStyle/>
          <a:p>
            <a:r>
              <a:rPr lang="en-US" sz="1000" dirty="0"/>
              <a:t>NOTE: Nov 21-Apr 22 updated to capture lagging data and continuous data quality improvements. Data inclusions: Child removal date is &lt;= report period end date, return date is null or &gt; than report period end date, most recent caregiver date entered on Guardian Placement table is &gt;= removal date, caregiver end date is null or &gt; report period end date. Estimated margins of error in distribution of caregiver categories is ~4-8% since Jan 2021. </a:t>
            </a:r>
          </a:p>
          <a:p>
            <a:r>
              <a:rPr lang="en-US" sz="1000" i="1" dirty="0"/>
              <a:t>Data Source 1/1/2021-5/9/2022: CE Advance Find exports</a:t>
            </a:r>
          </a:p>
          <a:p>
            <a:r>
              <a:rPr lang="en-US" sz="1000" i="1" dirty="0"/>
              <a:t>Data Source through 12/31/2020: AMPM - OOH Statewide</a:t>
            </a:r>
          </a:p>
        </p:txBody>
      </p:sp>
      <p:graphicFrame>
        <p:nvGraphicFramePr>
          <p:cNvPr id="7" name="Chart 6">
            <a:extLst>
              <a:ext uri="{FF2B5EF4-FFF2-40B4-BE49-F238E27FC236}">
                <a16:creationId xmlns:a16="http://schemas.microsoft.com/office/drawing/2014/main" xmlns="" id="{00000000-0008-0000-1300-000002000000}"/>
              </a:ext>
            </a:extLst>
          </p:cNvPr>
          <p:cNvGraphicFramePr>
            <a:graphicFrameLocks/>
          </p:cNvGraphicFramePr>
          <p:nvPr>
            <p:extLst>
              <p:ext uri="{D42A27DB-BD31-4B8C-83A1-F6EECF244321}">
                <p14:modId xmlns:p14="http://schemas.microsoft.com/office/powerpoint/2010/main" val="976492872"/>
              </p:ext>
            </p:extLst>
          </p:nvPr>
        </p:nvGraphicFramePr>
        <p:xfrm>
          <a:off x="76200" y="674039"/>
          <a:ext cx="8305800" cy="5040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772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46331"/>
          </a:xfrm>
        </p:spPr>
        <p:txBody>
          <a:bodyPr/>
          <a:lstStyle/>
          <a:p>
            <a:r>
              <a:rPr lang="en-US" sz="3600" dirty="0"/>
              <a:t>Children Missing/Abducted</a:t>
            </a:r>
          </a:p>
        </p:txBody>
      </p:sp>
      <p:sp>
        <p:nvSpPr>
          <p:cNvPr id="5" name="TextBox 4"/>
          <p:cNvSpPr txBox="1"/>
          <p:nvPr/>
        </p:nvSpPr>
        <p:spPr>
          <a:xfrm>
            <a:off x="76200" y="5836744"/>
            <a:ext cx="8077200" cy="1015663"/>
          </a:xfrm>
          <a:prstGeom prst="rect">
            <a:avLst/>
          </a:prstGeom>
          <a:noFill/>
        </p:spPr>
        <p:txBody>
          <a:bodyPr wrap="square" rtlCol="0">
            <a:spAutoFit/>
          </a:bodyPr>
          <a:lstStyle/>
          <a:p>
            <a:r>
              <a:rPr lang="en-US" sz="1000" dirty="0"/>
              <a:t>NOTE</a:t>
            </a:r>
            <a:r>
              <a:rPr lang="en-US" sz="1000" dirty="0">
                <a:solidFill>
                  <a:srgbClr val="FF0000"/>
                </a:solidFill>
              </a:rPr>
              <a:t>: </a:t>
            </a:r>
            <a:r>
              <a:rPr lang="en-US" sz="1000" dirty="0"/>
              <a:t>Nov 21-Apr 22 updated to capture lagging data and continuous data quality improvements. Data inclusions: Child removal date is &lt;= report period end date, return date is null or &gt; than report period end date, most recent caregiver date entered on Guardian Placement table is &gt;= removal date, caregiver end date is null or &gt; report period end date. Estimated margins of error in distribution of caregiver categories which includes children Missing/Abducted is ~4-8% since Jan 2021.</a:t>
            </a:r>
          </a:p>
          <a:p>
            <a:r>
              <a:rPr lang="en-US" sz="1000" i="1" dirty="0"/>
              <a:t>Data Source 1/1/2021-5/9/2022: CE Advance Find exports</a:t>
            </a:r>
          </a:p>
          <a:p>
            <a:r>
              <a:rPr lang="en-US" sz="1000" i="1" dirty="0"/>
              <a:t>Data Source through 12/31/2020: AMPM - OOH Statewide</a:t>
            </a:r>
          </a:p>
        </p:txBody>
      </p:sp>
      <p:graphicFrame>
        <p:nvGraphicFramePr>
          <p:cNvPr id="7" name="Chart 6">
            <a:extLst>
              <a:ext uri="{FF2B5EF4-FFF2-40B4-BE49-F238E27FC236}">
                <a16:creationId xmlns:a16="http://schemas.microsoft.com/office/drawing/2014/main" xmlns="" id="{00000000-0008-0000-1400-000002000000}"/>
              </a:ext>
            </a:extLst>
          </p:cNvPr>
          <p:cNvGraphicFramePr>
            <a:graphicFrameLocks/>
          </p:cNvGraphicFramePr>
          <p:nvPr>
            <p:extLst>
              <p:ext uri="{D42A27DB-BD31-4B8C-83A1-F6EECF244321}">
                <p14:modId xmlns:p14="http://schemas.microsoft.com/office/powerpoint/2010/main" val="4284473173"/>
              </p:ext>
            </p:extLst>
          </p:nvPr>
        </p:nvGraphicFramePr>
        <p:xfrm>
          <a:off x="152400" y="685800"/>
          <a:ext cx="8229600" cy="5150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19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584775"/>
          </a:xfrm>
        </p:spPr>
        <p:txBody>
          <a:bodyPr/>
          <a:lstStyle/>
          <a:p>
            <a:r>
              <a:rPr lang="en-US" sz="3200" dirty="0"/>
              <a:t>Total Agency Staff</a:t>
            </a:r>
          </a:p>
        </p:txBody>
      </p:sp>
      <p:sp>
        <p:nvSpPr>
          <p:cNvPr id="5" name="TextBox 4"/>
          <p:cNvSpPr txBox="1"/>
          <p:nvPr/>
        </p:nvSpPr>
        <p:spPr>
          <a:xfrm>
            <a:off x="76200" y="6400800"/>
            <a:ext cx="5841733" cy="400110"/>
          </a:xfrm>
          <a:prstGeom prst="rect">
            <a:avLst/>
          </a:prstGeom>
          <a:noFill/>
        </p:spPr>
        <p:txBody>
          <a:bodyPr wrap="square" rtlCol="0">
            <a:spAutoFit/>
          </a:bodyPr>
          <a:lstStyle/>
          <a:p>
            <a:r>
              <a:rPr lang="en-US" sz="1000" i="1" dirty="0"/>
              <a:t>Note: Chart is updated bi-monthly. </a:t>
            </a:r>
            <a:r>
              <a:rPr lang="en-US" sz="1000" dirty="0"/>
              <a:t>Current month data is preliminary.</a:t>
            </a:r>
            <a:endParaRPr lang="en-US" sz="1000" i="1" dirty="0"/>
          </a:p>
          <a:p>
            <a:r>
              <a:rPr lang="en-US" sz="1000" i="1" dirty="0"/>
              <a:t>Data Source: Director’s Monthly Staff Chart via HR Team, 4.18.2022 </a:t>
            </a:r>
          </a:p>
        </p:txBody>
      </p:sp>
      <p:graphicFrame>
        <p:nvGraphicFramePr>
          <p:cNvPr id="7" name="Chart 6">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val="440799094"/>
              </p:ext>
            </p:extLst>
          </p:nvPr>
        </p:nvGraphicFramePr>
        <p:xfrm>
          <a:off x="76200" y="914400"/>
          <a:ext cx="8458200" cy="5025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90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46331"/>
          </a:xfrm>
        </p:spPr>
        <p:txBody>
          <a:bodyPr/>
          <a:lstStyle/>
          <a:p>
            <a:r>
              <a:rPr lang="en-US" sz="3600" dirty="0"/>
              <a:t>Children at Placement Center</a:t>
            </a:r>
          </a:p>
        </p:txBody>
      </p:sp>
      <p:sp>
        <p:nvSpPr>
          <p:cNvPr id="5" name="TextBox 4"/>
          <p:cNvSpPr txBox="1"/>
          <p:nvPr/>
        </p:nvSpPr>
        <p:spPr>
          <a:xfrm>
            <a:off x="0" y="6248400"/>
            <a:ext cx="8077200" cy="246221"/>
          </a:xfrm>
          <a:prstGeom prst="rect">
            <a:avLst/>
          </a:prstGeom>
          <a:noFill/>
        </p:spPr>
        <p:txBody>
          <a:bodyPr wrap="square" rtlCol="0">
            <a:spAutoFit/>
          </a:bodyPr>
          <a:lstStyle/>
          <a:p>
            <a:r>
              <a:rPr lang="en-US" sz="1000" i="1" dirty="0"/>
              <a:t>Data Source CE Advance Find exports, placements table filtered to Placement Center 5.9.2022</a:t>
            </a:r>
          </a:p>
        </p:txBody>
      </p:sp>
      <p:graphicFrame>
        <p:nvGraphicFramePr>
          <p:cNvPr id="7" name="Chart 6">
            <a:extLst>
              <a:ext uri="{FF2B5EF4-FFF2-40B4-BE49-F238E27FC236}">
                <a16:creationId xmlns:a16="http://schemas.microsoft.com/office/drawing/2014/main" xmlns="" id="{00000000-0008-0000-1600-000003000000}"/>
              </a:ext>
            </a:extLst>
          </p:cNvPr>
          <p:cNvGraphicFramePr>
            <a:graphicFrameLocks/>
          </p:cNvGraphicFramePr>
          <p:nvPr>
            <p:extLst>
              <p:ext uri="{D42A27DB-BD31-4B8C-83A1-F6EECF244321}">
                <p14:modId xmlns:p14="http://schemas.microsoft.com/office/powerpoint/2010/main" val="4041315779"/>
              </p:ext>
            </p:extLst>
          </p:nvPr>
        </p:nvGraphicFramePr>
        <p:xfrm>
          <a:off x="76200" y="685800"/>
          <a:ext cx="8382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299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46331"/>
          </a:xfrm>
        </p:spPr>
        <p:txBody>
          <a:bodyPr/>
          <a:lstStyle/>
          <a:p>
            <a:r>
              <a:rPr lang="en-US" sz="3600" dirty="0"/>
              <a:t>Children Age 0 -17 in Congregate Care</a:t>
            </a:r>
          </a:p>
        </p:txBody>
      </p:sp>
      <p:sp>
        <p:nvSpPr>
          <p:cNvPr id="6" name="TextBox 5"/>
          <p:cNvSpPr txBox="1"/>
          <p:nvPr/>
        </p:nvSpPr>
        <p:spPr>
          <a:xfrm>
            <a:off x="1" y="5715000"/>
            <a:ext cx="8001000" cy="1169551"/>
          </a:xfrm>
          <a:prstGeom prst="rect">
            <a:avLst/>
          </a:prstGeom>
          <a:noFill/>
        </p:spPr>
        <p:txBody>
          <a:bodyPr wrap="square" rtlCol="0">
            <a:spAutoFit/>
          </a:bodyPr>
          <a:lstStyle/>
          <a:p>
            <a:r>
              <a:rPr lang="en-US" sz="1000" dirty="0"/>
              <a:t>NOTE: Nov 21-Apr 22 updated to capture lagging data and continuous data quality improvements. Data inclusions - Child removal date is &lt;= report period end date, return date is null or &gt; than report period end date, most recent caregiver date entered on Guardian Placement table is &gt;= removal date, caregiver end date is null or &gt; report period end date. Estimated margins of error in distribution of all caregiver categories is ~4-8% since Jan 2021. Margins of error in distribution of Shelter and Other Congregate Care buckets is higher – root cause analysis was performed and a solution is in process.</a:t>
            </a:r>
          </a:p>
          <a:p>
            <a:r>
              <a:rPr lang="en-US" sz="1000" i="1" dirty="0"/>
              <a:t>Data Source 1/1/2021-5/9/2022: CE Advance Find exports</a:t>
            </a:r>
          </a:p>
          <a:p>
            <a:r>
              <a:rPr lang="en-US" sz="1000" i="1" dirty="0"/>
              <a:t>Data Source through 12/31/2020: DCS Monthly Out-of-Home Care Report</a:t>
            </a:r>
          </a:p>
        </p:txBody>
      </p:sp>
      <p:graphicFrame>
        <p:nvGraphicFramePr>
          <p:cNvPr id="7" name="Chart 6">
            <a:extLst>
              <a:ext uri="{FF2B5EF4-FFF2-40B4-BE49-F238E27FC236}">
                <a16:creationId xmlns:a16="http://schemas.microsoft.com/office/drawing/2014/main" xmlns="" id="{00000000-0008-0000-1500-000002000000}"/>
              </a:ext>
            </a:extLst>
          </p:cNvPr>
          <p:cNvGraphicFramePr>
            <a:graphicFrameLocks/>
          </p:cNvGraphicFramePr>
          <p:nvPr>
            <p:extLst>
              <p:ext uri="{D42A27DB-BD31-4B8C-83A1-F6EECF244321}">
                <p14:modId xmlns:p14="http://schemas.microsoft.com/office/powerpoint/2010/main" val="1798958796"/>
              </p:ext>
            </p:extLst>
          </p:nvPr>
        </p:nvGraphicFramePr>
        <p:xfrm>
          <a:off x="1" y="838199"/>
          <a:ext cx="8458199"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4358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52400"/>
            <a:ext cx="7543800" cy="954107"/>
          </a:xfrm>
        </p:spPr>
        <p:txBody>
          <a:bodyPr/>
          <a:lstStyle/>
          <a:p>
            <a:r>
              <a:rPr lang="en-US" sz="3600" dirty="0"/>
              <a:t>Young People in Extended Foster Care</a:t>
            </a:r>
            <a:r>
              <a:rPr lang="en-US" sz="3200" dirty="0"/>
              <a:t> </a:t>
            </a:r>
            <a:br>
              <a:rPr lang="en-US" sz="3200" dirty="0"/>
            </a:br>
            <a:r>
              <a:rPr lang="en-US" sz="2000" dirty="0"/>
              <a:t>(18-21 years old) </a:t>
            </a:r>
          </a:p>
        </p:txBody>
      </p:sp>
      <p:sp>
        <p:nvSpPr>
          <p:cNvPr id="7" name="TextBox 6"/>
          <p:cNvSpPr txBox="1"/>
          <p:nvPr/>
        </p:nvSpPr>
        <p:spPr>
          <a:xfrm>
            <a:off x="0" y="5562600"/>
            <a:ext cx="8069580" cy="1015663"/>
          </a:xfrm>
          <a:prstGeom prst="rect">
            <a:avLst/>
          </a:prstGeom>
          <a:noFill/>
        </p:spPr>
        <p:txBody>
          <a:bodyPr wrap="square" rtlCol="0">
            <a:spAutoFit/>
          </a:bodyPr>
          <a:lstStyle/>
          <a:p>
            <a:r>
              <a:rPr lang="en-US" sz="1000" dirty="0"/>
              <a:t>NOTE: Nov 21-Apr 22 updated to capture lagging data and continuous data quality improvements. Other category includes Runaway, Missing/Abducted &amp; No Placement Entry (placement not yet entered or date is misaligned). Data inclusions: Child removal date is &lt;= report period end date, return date is null or &gt; than report period end date, most recent caregiver date entered on Guardian Placement table is &gt;= removal date, caregiver end date is null or &gt; report period end date. Estimated 6-12% margin of error in distribution of caregiver categories since Jan 2021.</a:t>
            </a:r>
          </a:p>
          <a:p>
            <a:r>
              <a:rPr lang="en-US" sz="1000" i="1" dirty="0"/>
              <a:t>Data Source 1/1/2021-5/9/2022: CE Advance Find exports</a:t>
            </a:r>
          </a:p>
          <a:p>
            <a:r>
              <a:rPr lang="en-US" sz="1000" i="1" dirty="0"/>
              <a:t>Data Source through 12/31/20: DCS Monthly Out-of-Home Care Report of 1.20.2021</a:t>
            </a:r>
          </a:p>
        </p:txBody>
      </p:sp>
      <p:graphicFrame>
        <p:nvGraphicFramePr>
          <p:cNvPr id="6" name="Chart 5">
            <a:extLst>
              <a:ext uri="{FF2B5EF4-FFF2-40B4-BE49-F238E27FC236}">
                <a16:creationId xmlns:a16="http://schemas.microsoft.com/office/drawing/2014/main" xmlns="" id="{00000000-0008-0000-1200-000004000000}"/>
              </a:ext>
              <a:ext uri="{147F2762-F138-4A5C-976F-8EAC2B608ADB}">
                <a16:predDERef xmlns:a16="http://schemas.microsoft.com/office/drawing/2014/main" xmlns="" pred="{00000000-0008-0000-1100-000003000000}"/>
              </a:ext>
            </a:extLst>
          </p:cNvPr>
          <p:cNvGraphicFramePr>
            <a:graphicFrameLocks/>
          </p:cNvGraphicFramePr>
          <p:nvPr>
            <p:extLst>
              <p:ext uri="{D42A27DB-BD31-4B8C-83A1-F6EECF244321}">
                <p14:modId xmlns:p14="http://schemas.microsoft.com/office/powerpoint/2010/main" val="1352833376"/>
              </p:ext>
            </p:extLst>
          </p:nvPr>
        </p:nvGraphicFramePr>
        <p:xfrm>
          <a:off x="152399" y="1106506"/>
          <a:ext cx="8229601" cy="4303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117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92" y="217610"/>
            <a:ext cx="7543800" cy="646331"/>
          </a:xfrm>
        </p:spPr>
        <p:txBody>
          <a:bodyPr/>
          <a:lstStyle/>
          <a:p>
            <a:r>
              <a:rPr lang="en-US" sz="3600" dirty="0"/>
              <a:t>SVO Referrals</a:t>
            </a:r>
          </a:p>
        </p:txBody>
      </p:sp>
      <p:sp>
        <p:nvSpPr>
          <p:cNvPr id="14" name="TextBox 13"/>
          <p:cNvSpPr txBox="1"/>
          <p:nvPr/>
        </p:nvSpPr>
        <p:spPr>
          <a:xfrm>
            <a:off x="0" y="5867400"/>
            <a:ext cx="7920892" cy="861774"/>
          </a:xfrm>
          <a:prstGeom prst="rect">
            <a:avLst/>
          </a:prstGeom>
          <a:noFill/>
        </p:spPr>
        <p:txBody>
          <a:bodyPr wrap="square" rtlCol="0">
            <a:spAutoFit/>
          </a:bodyPr>
          <a:lstStyle/>
          <a:p>
            <a:r>
              <a:rPr lang="en-US" sz="1000" dirty="0"/>
              <a:t>NOTE: Chart updated monthly. Total referrals is sum of New Referrals plus continuation/extension of service for same person to either same or new provider. Includes migrated SVOs (Case Aide Visitations), and SVOs in statuses of Open, Closed,  Provider Assigned and In Process.  Excludes SVOs in pending status (pending Approval, Pending Field Information). Extended Referrals which are currently on Waitlist are due to delay in request for extension.</a:t>
            </a:r>
          </a:p>
          <a:p>
            <a:r>
              <a:rPr lang="en-US" sz="1000" i="1" dirty="0"/>
              <a:t> Data Source: CE Advanced Find Export, 5.2.2022</a:t>
            </a:r>
          </a:p>
        </p:txBody>
      </p:sp>
      <p:graphicFrame>
        <p:nvGraphicFramePr>
          <p:cNvPr id="7" name="Chart 6">
            <a:extLst>
              <a:ext uri="{FF2B5EF4-FFF2-40B4-BE49-F238E27FC236}">
                <a16:creationId xmlns:a16="http://schemas.microsoft.com/office/drawing/2014/main" xmlns="" id="{00000000-0008-0000-1100-000003000000}"/>
              </a:ext>
            </a:extLst>
          </p:cNvPr>
          <p:cNvGraphicFramePr>
            <a:graphicFrameLocks/>
          </p:cNvGraphicFramePr>
          <p:nvPr>
            <p:extLst>
              <p:ext uri="{D42A27DB-BD31-4B8C-83A1-F6EECF244321}">
                <p14:modId xmlns:p14="http://schemas.microsoft.com/office/powerpoint/2010/main" val="2655948494"/>
              </p:ext>
            </p:extLst>
          </p:nvPr>
        </p:nvGraphicFramePr>
        <p:xfrm>
          <a:off x="99855" y="1897062"/>
          <a:ext cx="8282145" cy="3665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00000000-0008-0000-1100-000002000000}"/>
              </a:ext>
            </a:extLst>
          </p:cNvPr>
          <p:cNvGraphicFramePr>
            <a:graphicFrameLocks/>
          </p:cNvGraphicFramePr>
          <p:nvPr>
            <p:extLst>
              <p:ext uri="{D42A27DB-BD31-4B8C-83A1-F6EECF244321}">
                <p14:modId xmlns:p14="http://schemas.microsoft.com/office/powerpoint/2010/main" val="1367297495"/>
              </p:ext>
            </p:extLst>
          </p:nvPr>
        </p:nvGraphicFramePr>
        <p:xfrm>
          <a:off x="3950748" y="898349"/>
          <a:ext cx="4369595" cy="1387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147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892552"/>
          </a:xfrm>
        </p:spPr>
        <p:txBody>
          <a:bodyPr/>
          <a:lstStyle/>
          <a:p>
            <a:r>
              <a:rPr lang="en-US" sz="3200" dirty="0"/>
              <a:t>Ombudsman Complaints</a:t>
            </a:r>
            <a:br>
              <a:rPr lang="en-US" sz="3200" dirty="0"/>
            </a:br>
            <a:r>
              <a:rPr lang="en-US" sz="1800" dirty="0"/>
              <a:t>Total Complaints by Month by Origin</a:t>
            </a:r>
          </a:p>
        </p:txBody>
      </p:sp>
      <p:sp>
        <p:nvSpPr>
          <p:cNvPr id="6" name="TextBox 5"/>
          <p:cNvSpPr txBox="1"/>
          <p:nvPr/>
        </p:nvSpPr>
        <p:spPr>
          <a:xfrm>
            <a:off x="6302" y="6400625"/>
            <a:ext cx="7293708" cy="253916"/>
          </a:xfrm>
          <a:prstGeom prst="rect">
            <a:avLst/>
          </a:prstGeom>
          <a:noFill/>
        </p:spPr>
        <p:txBody>
          <a:bodyPr wrap="square" rtlCol="0">
            <a:spAutoFit/>
          </a:bodyPr>
          <a:lstStyle/>
          <a:p>
            <a:r>
              <a:rPr lang="en-US" sz="1050" i="1" dirty="0"/>
              <a:t>Data Source: DCS Ombudsman Office, through 4.25.2022.  </a:t>
            </a:r>
            <a:endParaRPr lang="en-US" sz="105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304800" y="664995"/>
            <a:ext cx="7628150" cy="41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65650"/>
            <a:ext cx="7693269" cy="39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35442" y="65649"/>
            <a:ext cx="8077200" cy="40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Chart 11"/>
          <p:cNvGraphicFramePr>
            <a:graphicFrameLocks/>
          </p:cNvGraphicFramePr>
          <p:nvPr>
            <p:extLst>
              <p:ext uri="{D42A27DB-BD31-4B8C-83A1-F6EECF244321}">
                <p14:modId xmlns:p14="http://schemas.microsoft.com/office/powerpoint/2010/main" val="1777198789"/>
              </p:ext>
            </p:extLst>
          </p:nvPr>
        </p:nvGraphicFramePr>
        <p:xfrm>
          <a:off x="-35442" y="1131702"/>
          <a:ext cx="8188842" cy="5116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093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4889"/>
            <a:ext cx="7543800" cy="1077218"/>
          </a:xfrm>
        </p:spPr>
        <p:txBody>
          <a:bodyPr/>
          <a:lstStyle/>
          <a:p>
            <a:r>
              <a:rPr lang="en-US" sz="3200" dirty="0"/>
              <a:t>Field Staff</a:t>
            </a:r>
            <a:br>
              <a:rPr lang="en-US" sz="3200" dirty="0"/>
            </a:br>
            <a:r>
              <a:rPr lang="en-US" sz="1600" dirty="0"/>
              <a:t>Number of Field Staff - Managers, Supervisors, Specialists, Trainees and Vacant Specialists</a:t>
            </a:r>
            <a:br>
              <a:rPr lang="en-US" sz="1600" dirty="0"/>
            </a:br>
            <a:endParaRPr lang="en-US" sz="1600" dirty="0"/>
          </a:p>
        </p:txBody>
      </p:sp>
      <p:sp>
        <p:nvSpPr>
          <p:cNvPr id="4" name="TextBox 3"/>
          <p:cNvSpPr txBox="1"/>
          <p:nvPr/>
        </p:nvSpPr>
        <p:spPr>
          <a:xfrm>
            <a:off x="134155" y="6365845"/>
            <a:ext cx="3906839" cy="400110"/>
          </a:xfrm>
          <a:prstGeom prst="rect">
            <a:avLst/>
          </a:prstGeom>
          <a:noFill/>
        </p:spPr>
        <p:txBody>
          <a:bodyPr wrap="none" rtlCol="0">
            <a:spAutoFit/>
          </a:bodyPr>
          <a:lstStyle/>
          <a:p>
            <a:r>
              <a:rPr lang="en-US" sz="1000" i="1" dirty="0"/>
              <a:t>Note: Chart is updated bi-monthly. </a:t>
            </a:r>
            <a:r>
              <a:rPr lang="en-US" sz="1000" dirty="0"/>
              <a:t>Current month data is preliminary.</a:t>
            </a:r>
            <a:endParaRPr lang="en-US" sz="1000" i="1" dirty="0"/>
          </a:p>
          <a:p>
            <a:r>
              <a:rPr lang="en-US" sz="1000" i="1" dirty="0"/>
              <a:t>Data Source: Director’s Monthly Staff Chart via HR Team, 4.18.2022 </a:t>
            </a:r>
          </a:p>
        </p:txBody>
      </p:sp>
      <p:graphicFrame>
        <p:nvGraphicFramePr>
          <p:cNvPr id="5" name="Chart 4">
            <a:extLst>
              <a:ext uri="{FF2B5EF4-FFF2-40B4-BE49-F238E27FC236}">
                <a16:creationId xmlns:a16="http://schemas.microsoft.com/office/drawing/2014/main" xmlns="" id="{00000000-0008-0000-0100-000003000000}"/>
              </a:ext>
            </a:extLst>
          </p:cNvPr>
          <p:cNvGraphicFramePr>
            <a:graphicFrameLocks/>
          </p:cNvGraphicFramePr>
          <p:nvPr>
            <p:extLst>
              <p:ext uri="{D42A27DB-BD31-4B8C-83A1-F6EECF244321}">
                <p14:modId xmlns:p14="http://schemas.microsoft.com/office/powerpoint/2010/main" val="3012900020"/>
              </p:ext>
            </p:extLst>
          </p:nvPr>
        </p:nvGraphicFramePr>
        <p:xfrm>
          <a:off x="76200" y="914400"/>
          <a:ext cx="8534400" cy="5303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234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987" y="61234"/>
            <a:ext cx="7543800" cy="830997"/>
          </a:xfrm>
        </p:spPr>
        <p:txBody>
          <a:bodyPr/>
          <a:lstStyle/>
          <a:p>
            <a:r>
              <a:rPr lang="en-US" sz="3200" dirty="0"/>
              <a:t>Field Specialists in Training</a:t>
            </a:r>
            <a:br>
              <a:rPr lang="en-US" sz="3200" dirty="0"/>
            </a:br>
            <a:r>
              <a:rPr lang="en-US" sz="1600" dirty="0"/>
              <a:t>Number of Field Specialists in Training by Days of Service</a:t>
            </a:r>
            <a:endParaRPr lang="en-US" sz="3200" dirty="0"/>
          </a:p>
        </p:txBody>
      </p:sp>
      <p:sp>
        <p:nvSpPr>
          <p:cNvPr id="4" name="TextBox 3"/>
          <p:cNvSpPr txBox="1"/>
          <p:nvPr/>
        </p:nvSpPr>
        <p:spPr>
          <a:xfrm>
            <a:off x="76200" y="6324600"/>
            <a:ext cx="3166251" cy="400110"/>
          </a:xfrm>
          <a:prstGeom prst="rect">
            <a:avLst/>
          </a:prstGeom>
          <a:noFill/>
        </p:spPr>
        <p:txBody>
          <a:bodyPr wrap="none" rtlCol="0">
            <a:spAutoFit/>
          </a:bodyPr>
          <a:lstStyle/>
          <a:p>
            <a:r>
              <a:rPr lang="en-US" sz="1000" i="1" dirty="0"/>
              <a:t>Note: Chart is updated bi-monthly. </a:t>
            </a:r>
            <a:r>
              <a:rPr lang="en-US" sz="1000" dirty="0"/>
              <a:t>Last update 4.18.2022</a:t>
            </a:r>
            <a:endParaRPr lang="en-US" sz="1000" i="1" dirty="0"/>
          </a:p>
          <a:p>
            <a:r>
              <a:rPr lang="en-US" sz="1000" i="1" dirty="0"/>
              <a:t>Data Source: Director’s Monthly Staff Chart via HR Team</a:t>
            </a:r>
          </a:p>
        </p:txBody>
      </p:sp>
      <p:graphicFrame>
        <p:nvGraphicFramePr>
          <p:cNvPr id="6" name="Chart 5">
            <a:extLst>
              <a:ext uri="{FF2B5EF4-FFF2-40B4-BE49-F238E27FC236}">
                <a16:creationId xmlns:a16="http://schemas.microsoft.com/office/drawing/2014/main" xmlns="" id="{00000000-0008-0000-0100-000004000000}"/>
              </a:ext>
            </a:extLst>
          </p:cNvPr>
          <p:cNvGraphicFramePr>
            <a:graphicFrameLocks/>
          </p:cNvGraphicFramePr>
          <p:nvPr>
            <p:extLst>
              <p:ext uri="{D42A27DB-BD31-4B8C-83A1-F6EECF244321}">
                <p14:modId xmlns:p14="http://schemas.microsoft.com/office/powerpoint/2010/main" val="11361531"/>
              </p:ext>
            </p:extLst>
          </p:nvPr>
        </p:nvGraphicFramePr>
        <p:xfrm>
          <a:off x="76200" y="1070110"/>
          <a:ext cx="8458200" cy="5102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27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46331"/>
          </a:xfrm>
        </p:spPr>
        <p:txBody>
          <a:bodyPr/>
          <a:lstStyle/>
          <a:p>
            <a:r>
              <a:rPr lang="en-US" sz="3600" dirty="0"/>
              <a:t>Agency Turnover and Separation </a:t>
            </a:r>
          </a:p>
        </p:txBody>
      </p:sp>
      <p:sp>
        <p:nvSpPr>
          <p:cNvPr id="6" name="TextBox 5"/>
          <p:cNvSpPr txBox="1"/>
          <p:nvPr/>
        </p:nvSpPr>
        <p:spPr>
          <a:xfrm>
            <a:off x="152400" y="6345798"/>
            <a:ext cx="4876801" cy="400110"/>
          </a:xfrm>
          <a:prstGeom prst="rect">
            <a:avLst/>
          </a:prstGeom>
          <a:noFill/>
        </p:spPr>
        <p:txBody>
          <a:bodyPr wrap="square" rtlCol="0">
            <a:spAutoFit/>
          </a:bodyPr>
          <a:lstStyle/>
          <a:p>
            <a:r>
              <a:rPr lang="en-US" sz="1000" i="1" dirty="0"/>
              <a:t>Note: Chart updated monthly.</a:t>
            </a:r>
          </a:p>
          <a:p>
            <a:r>
              <a:rPr lang="en-US" sz="1000" i="1" dirty="0"/>
              <a:t>Data Source: DCS Monthly Staffing Report via HR Team, 4.18.2022</a:t>
            </a:r>
          </a:p>
        </p:txBody>
      </p:sp>
      <p:graphicFrame>
        <p:nvGraphicFramePr>
          <p:cNvPr id="5" name="Chart 4">
            <a:extLst>
              <a:ext uri="{FF2B5EF4-FFF2-40B4-BE49-F238E27FC236}">
                <a16:creationId xmlns:a16="http://schemas.microsoft.com/office/drawing/2014/main" xmlns="" id="{00000000-0008-0000-0200-000004000000}"/>
              </a:ext>
            </a:extLst>
          </p:cNvPr>
          <p:cNvGraphicFramePr>
            <a:graphicFrameLocks noGrp="1"/>
          </p:cNvGraphicFramePr>
          <p:nvPr>
            <p:extLst>
              <p:ext uri="{D42A27DB-BD31-4B8C-83A1-F6EECF244321}">
                <p14:modId xmlns:p14="http://schemas.microsoft.com/office/powerpoint/2010/main" val="782118149"/>
              </p:ext>
            </p:extLst>
          </p:nvPr>
        </p:nvGraphicFramePr>
        <p:xfrm>
          <a:off x="76199" y="653053"/>
          <a:ext cx="8383693" cy="589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67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200329"/>
          </a:xfrm>
        </p:spPr>
        <p:txBody>
          <a:bodyPr/>
          <a:lstStyle/>
          <a:p>
            <a:r>
              <a:rPr lang="en-US" sz="3600" dirty="0"/>
              <a:t>Agency Turnover and Separation </a:t>
            </a:r>
            <a:br>
              <a:rPr lang="en-US" sz="3600" dirty="0"/>
            </a:br>
            <a:r>
              <a:rPr lang="en-US" sz="3600" dirty="0"/>
              <a:t>by Position</a:t>
            </a:r>
          </a:p>
        </p:txBody>
      </p:sp>
      <p:sp>
        <p:nvSpPr>
          <p:cNvPr id="6" name="TextBox 5"/>
          <p:cNvSpPr txBox="1"/>
          <p:nvPr/>
        </p:nvSpPr>
        <p:spPr>
          <a:xfrm>
            <a:off x="76200" y="6400800"/>
            <a:ext cx="4876801" cy="400110"/>
          </a:xfrm>
          <a:prstGeom prst="rect">
            <a:avLst/>
          </a:prstGeom>
          <a:noFill/>
        </p:spPr>
        <p:txBody>
          <a:bodyPr wrap="square" rtlCol="0">
            <a:spAutoFit/>
          </a:bodyPr>
          <a:lstStyle/>
          <a:p>
            <a:r>
              <a:rPr lang="en-US" sz="1000" i="1" dirty="0"/>
              <a:t>Note: Chart updated monthly</a:t>
            </a:r>
          </a:p>
          <a:p>
            <a:r>
              <a:rPr lang="en-US" sz="1000" i="1" dirty="0"/>
              <a:t>Data Source: DCS Monthly Staffing Report via HR Team, 4.18.2022</a:t>
            </a:r>
          </a:p>
        </p:txBody>
      </p:sp>
      <p:graphicFrame>
        <p:nvGraphicFramePr>
          <p:cNvPr id="7" name="Chart 6">
            <a:extLst>
              <a:ext uri="{FF2B5EF4-FFF2-40B4-BE49-F238E27FC236}">
                <a16:creationId xmlns:a16="http://schemas.microsoft.com/office/drawing/2014/main" xmlns="" id="{00000000-0008-0000-0300-000002000000}"/>
              </a:ext>
            </a:extLst>
          </p:cNvPr>
          <p:cNvGraphicFramePr>
            <a:graphicFrameLocks/>
          </p:cNvGraphicFramePr>
          <p:nvPr>
            <p:extLst>
              <p:ext uri="{D42A27DB-BD31-4B8C-83A1-F6EECF244321}">
                <p14:modId xmlns:p14="http://schemas.microsoft.com/office/powerpoint/2010/main" val="2354595054"/>
              </p:ext>
            </p:extLst>
          </p:nvPr>
        </p:nvGraphicFramePr>
        <p:xfrm>
          <a:off x="76200" y="1251856"/>
          <a:ext cx="8382000" cy="49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257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55" y="163168"/>
            <a:ext cx="7543800" cy="830997"/>
          </a:xfrm>
        </p:spPr>
        <p:txBody>
          <a:bodyPr/>
          <a:lstStyle/>
          <a:p>
            <a:r>
              <a:rPr lang="en-US" sz="3200" dirty="0"/>
              <a:t>Communications &amp; Reports to the Hotline</a:t>
            </a:r>
            <a:br>
              <a:rPr lang="en-US" sz="3200" dirty="0"/>
            </a:br>
            <a:r>
              <a:rPr lang="en-US" sz="1600" dirty="0"/>
              <a:t>by date Intake received</a:t>
            </a:r>
          </a:p>
        </p:txBody>
      </p:sp>
      <p:sp>
        <p:nvSpPr>
          <p:cNvPr id="7" name="TextBox 6"/>
          <p:cNvSpPr txBox="1"/>
          <p:nvPr/>
        </p:nvSpPr>
        <p:spPr>
          <a:xfrm>
            <a:off x="0" y="5996226"/>
            <a:ext cx="8001000" cy="861774"/>
          </a:xfrm>
          <a:prstGeom prst="rect">
            <a:avLst/>
          </a:prstGeom>
          <a:noFill/>
        </p:spPr>
        <p:txBody>
          <a:bodyPr wrap="square" rtlCol="0">
            <a:spAutoFit/>
          </a:bodyPr>
          <a:lstStyle/>
          <a:p>
            <a:r>
              <a:rPr lang="en-US" sz="1000" i="1" dirty="0"/>
              <a:t>Note:  Period reported is based on Intake call date/time. Data refreshed Jan 2021-date. All counts include finalized Intakes. Intake report counts include all dispositions (no jurisdiction, QA review, Action Taken, Field Investigation, null). </a:t>
            </a:r>
            <a:r>
              <a:rPr lang="en-US" sz="1000" dirty="0"/>
              <a:t>Screen In % shows reports as a percentage of total Hotline Communications.</a:t>
            </a:r>
            <a:endParaRPr lang="en-US" sz="1000" i="1" dirty="0"/>
          </a:p>
          <a:p>
            <a:r>
              <a:rPr lang="en-US" sz="1000" i="1" dirty="0"/>
              <a:t>Data Source 1/1/2021 – 5/9/2022: Guardian Advance Find extract.</a:t>
            </a:r>
          </a:p>
          <a:p>
            <a:r>
              <a:rPr lang="en-US" sz="1000" i="1" dirty="0"/>
              <a:t>Data Source through 12/31/2020:</a:t>
            </a:r>
            <a:r>
              <a:rPr lang="en-US" sz="1000" dirty="0"/>
              <a:t> Hotline Scorecard</a:t>
            </a:r>
          </a:p>
        </p:txBody>
      </p:sp>
      <p:graphicFrame>
        <p:nvGraphicFramePr>
          <p:cNvPr id="9" name="Chart 8">
            <a:extLst>
              <a:ext uri="{FF2B5EF4-FFF2-40B4-BE49-F238E27FC236}">
                <a16:creationId xmlns:a16="http://schemas.microsoft.com/office/drawing/2014/main" xmlns="" id="{00000000-0008-0000-0A00-000002000000}"/>
              </a:ext>
            </a:extLst>
          </p:cNvPr>
          <p:cNvGraphicFramePr>
            <a:graphicFrameLocks/>
          </p:cNvGraphicFramePr>
          <p:nvPr>
            <p:extLst>
              <p:ext uri="{D42A27DB-BD31-4B8C-83A1-F6EECF244321}">
                <p14:modId xmlns:p14="http://schemas.microsoft.com/office/powerpoint/2010/main" val="3552386078"/>
              </p:ext>
            </p:extLst>
          </p:nvPr>
        </p:nvGraphicFramePr>
        <p:xfrm>
          <a:off x="0" y="457200"/>
          <a:ext cx="9195406"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947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584775"/>
          </a:xfrm>
        </p:spPr>
        <p:txBody>
          <a:bodyPr/>
          <a:lstStyle/>
          <a:p>
            <a:r>
              <a:rPr lang="en-US" sz="3200" dirty="0"/>
              <a:t>Completed Reports vs. Assigned New Report</a:t>
            </a:r>
          </a:p>
        </p:txBody>
      </p:sp>
      <p:sp>
        <p:nvSpPr>
          <p:cNvPr id="7" name="TextBox 6"/>
          <p:cNvSpPr txBox="1"/>
          <p:nvPr/>
        </p:nvSpPr>
        <p:spPr>
          <a:xfrm>
            <a:off x="0" y="5855473"/>
            <a:ext cx="8001000" cy="861774"/>
          </a:xfrm>
          <a:prstGeom prst="rect">
            <a:avLst/>
          </a:prstGeom>
          <a:noFill/>
        </p:spPr>
        <p:txBody>
          <a:bodyPr wrap="square" rtlCol="0">
            <a:spAutoFit/>
          </a:bodyPr>
          <a:lstStyle/>
          <a:p>
            <a:r>
              <a:rPr lang="en-US" sz="1000" i="1" dirty="0"/>
              <a:t>Note:  Updates to Jan-Sept data resulted in a decrease in closed reports due to Assessments re-opened to complete required process/data entry.  Counts exclude Intake reports with disposition of no jurisdiction, QA review and action taken.</a:t>
            </a:r>
          </a:p>
          <a:p>
            <a:r>
              <a:rPr lang="en-US" sz="1000" i="1" dirty="0"/>
              <a:t>Data Source 1/1/2021 – 5/9/2022: Guardian Advance Find extract. New Intake report period is based on Intake Finalization Date. Closed Reports is based on Assessment End Date. </a:t>
            </a:r>
          </a:p>
          <a:p>
            <a:r>
              <a:rPr lang="en-US" sz="1000" i="1" dirty="0"/>
              <a:t>Data Source through 12/31/2020: Tableau – CPS Reports Open and Closed</a:t>
            </a:r>
            <a:endParaRPr lang="en-US" sz="1000" dirty="0"/>
          </a:p>
        </p:txBody>
      </p:sp>
      <p:graphicFrame>
        <p:nvGraphicFramePr>
          <p:cNvPr id="6" name="Chart 5">
            <a:extLst>
              <a:ext uri="{FF2B5EF4-FFF2-40B4-BE49-F238E27FC236}">
                <a16:creationId xmlns:a16="http://schemas.microsoft.com/office/drawing/2014/main" xmlns="" id="{00000000-0008-0000-0500-000003000000}"/>
              </a:ext>
            </a:extLst>
          </p:cNvPr>
          <p:cNvGraphicFramePr>
            <a:graphicFrameLocks/>
          </p:cNvGraphicFramePr>
          <p:nvPr>
            <p:extLst>
              <p:ext uri="{D42A27DB-BD31-4B8C-83A1-F6EECF244321}">
                <p14:modId xmlns:p14="http://schemas.microsoft.com/office/powerpoint/2010/main" val="4289351908"/>
              </p:ext>
            </p:extLst>
          </p:nvPr>
        </p:nvGraphicFramePr>
        <p:xfrm>
          <a:off x="-685800" y="614364"/>
          <a:ext cx="8839201" cy="5100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6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077218"/>
          </a:xfrm>
        </p:spPr>
        <p:txBody>
          <a:bodyPr/>
          <a:lstStyle/>
          <a:p>
            <a:r>
              <a:rPr lang="en-US" sz="3200" dirty="0"/>
              <a:t>Reports Received - All Sources</a:t>
            </a:r>
            <a:br>
              <a:rPr lang="en-US" sz="3200" dirty="0"/>
            </a:br>
            <a:r>
              <a:rPr lang="en-US" sz="3200" dirty="0"/>
              <a:t>2021 vs. 2022 weekly comparison</a:t>
            </a:r>
          </a:p>
        </p:txBody>
      </p:sp>
      <p:sp>
        <p:nvSpPr>
          <p:cNvPr id="6" name="TextBox 5"/>
          <p:cNvSpPr txBox="1"/>
          <p:nvPr/>
        </p:nvSpPr>
        <p:spPr>
          <a:xfrm>
            <a:off x="152400" y="6477000"/>
            <a:ext cx="5029201" cy="246221"/>
          </a:xfrm>
          <a:prstGeom prst="rect">
            <a:avLst/>
          </a:prstGeom>
          <a:noFill/>
        </p:spPr>
        <p:txBody>
          <a:bodyPr wrap="square" rtlCol="0">
            <a:spAutoFit/>
          </a:bodyPr>
          <a:lstStyle/>
          <a:p>
            <a:r>
              <a:rPr lang="en-US" sz="1000" dirty="0"/>
              <a:t>Data Source: Dynamics CE Advance Find via Intake team 5.9.2022</a:t>
            </a:r>
          </a:p>
        </p:txBody>
      </p:sp>
      <p:graphicFrame>
        <p:nvGraphicFramePr>
          <p:cNvPr id="5" name="Chart 4">
            <a:extLst>
              <a:ext uri="{FF2B5EF4-FFF2-40B4-BE49-F238E27FC236}">
                <a16:creationId xmlns:a16="http://schemas.microsoft.com/office/drawing/2014/main" xmlns="" id="{787C8EF0-1901-4825-A8A2-D500DAAED9D5}"/>
              </a:ext>
            </a:extLst>
          </p:cNvPr>
          <p:cNvGraphicFramePr>
            <a:graphicFrameLocks/>
          </p:cNvGraphicFramePr>
          <p:nvPr>
            <p:extLst>
              <p:ext uri="{D42A27DB-BD31-4B8C-83A1-F6EECF244321}">
                <p14:modId xmlns:p14="http://schemas.microsoft.com/office/powerpoint/2010/main" val="2241102683"/>
              </p:ext>
            </p:extLst>
          </p:nvPr>
        </p:nvGraphicFramePr>
        <p:xfrm>
          <a:off x="-76200" y="1229618"/>
          <a:ext cx="8610600" cy="5018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0218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CS PowerPoint Master FY17 Budget Revie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9F7A952D73AA4FA3743A54B6876537" ma:contentTypeVersion="11" ma:contentTypeDescription="Create a new document." ma:contentTypeScope="" ma:versionID="ce561e70ade5f27062a9344444ad93be">
  <xsd:schema xmlns:xsd="http://www.w3.org/2001/XMLSchema" xmlns:xs="http://www.w3.org/2001/XMLSchema" xmlns:p="http://schemas.microsoft.com/office/2006/metadata/properties" xmlns:ns3="e9cbf2e1-6948-4be5-b552-8fb5a669319f" xmlns:ns4="428b4e48-e622-46cd-bf86-9b4c6683a51f" targetNamespace="http://schemas.microsoft.com/office/2006/metadata/properties" ma:root="true" ma:fieldsID="b708781b81359176bc799a8abaa5a8e6" ns3:_="" ns4:_="">
    <xsd:import namespace="e9cbf2e1-6948-4be5-b552-8fb5a669319f"/>
    <xsd:import namespace="428b4e48-e622-46cd-bf86-9b4c6683a5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bf2e1-6948-4be5-b552-8fb5a6693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8b4e48-e622-46cd-bf86-9b4c6683a51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743067-6AF8-44F4-ADC0-7EFF63504CB1}">
  <ds:schemaRefs>
    <ds:schemaRef ds:uri="http://schemas.microsoft.com/office/infopath/2007/PartnerControls"/>
    <ds:schemaRef ds:uri="http://purl.org/dc/elements/1.1/"/>
    <ds:schemaRef ds:uri="http://purl.org/dc/terms/"/>
    <ds:schemaRef ds:uri="http://schemas.openxmlformats.org/package/2006/metadata/core-properties"/>
    <ds:schemaRef ds:uri="428b4e48-e622-46cd-bf86-9b4c6683a51f"/>
    <ds:schemaRef ds:uri="http://schemas.microsoft.com/office/2006/documentManagement/types"/>
    <ds:schemaRef ds:uri="e9cbf2e1-6948-4be5-b552-8fb5a669319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09A7C49-6D1E-4BCF-91C9-EC6CA02084C9}">
  <ds:schemaRefs>
    <ds:schemaRef ds:uri="http://schemas.microsoft.com/sharepoint/v3/contenttype/forms"/>
  </ds:schemaRefs>
</ds:datastoreItem>
</file>

<file path=customXml/itemProps3.xml><?xml version="1.0" encoding="utf-8"?>
<ds:datastoreItem xmlns:ds="http://schemas.openxmlformats.org/officeDocument/2006/customXml" ds:itemID="{B24AF17B-95BC-4018-A7E2-E148A459B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cbf2e1-6948-4be5-b552-8fb5a669319f"/>
    <ds:schemaRef ds:uri="428b4e48-e622-46cd-bf86-9b4c6683a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73649</TotalTime>
  <Words>1689</Words>
  <Application>Microsoft Office PowerPoint</Application>
  <PresentationFormat>On-screen Show (4:3)</PresentationFormat>
  <Paragraphs>184</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vt:lpstr>
      <vt:lpstr>DCS PowerPoint Master FY17 Budget Review</vt:lpstr>
      <vt:lpstr>Department of Child Safety Weekly Data Charts</vt:lpstr>
      <vt:lpstr>Total Agency Staff</vt:lpstr>
      <vt:lpstr>Field Staff Number of Field Staff - Managers, Supervisors, Specialists, Trainees and Vacant Specialists </vt:lpstr>
      <vt:lpstr>Field Specialists in Training Number of Field Specialists in Training by Days of Service</vt:lpstr>
      <vt:lpstr>Agency Turnover and Separation </vt:lpstr>
      <vt:lpstr>Agency Turnover and Separation  by Position</vt:lpstr>
      <vt:lpstr>Communications &amp; Reports to the Hotline by date Intake received</vt:lpstr>
      <vt:lpstr>Completed Reports vs. Assigned New Report</vt:lpstr>
      <vt:lpstr>Reports Received - All Sources 2021 vs. 2022 weekly comparison</vt:lpstr>
      <vt:lpstr>Reports Received – *School Setting Source 2021 vs. 2022 weekly comparison</vt:lpstr>
      <vt:lpstr>Reports Received – Law Enforcement Source 2021 vs. 2022 weekly comparison</vt:lpstr>
      <vt:lpstr>Reports - Open vs. Overdue</vt:lpstr>
      <vt:lpstr>Count of Workers with 25 or more Open Reports by Section</vt:lpstr>
      <vt:lpstr>Entries &amp; Exits</vt:lpstr>
      <vt:lpstr>Children Receiving In Home Services Children with Case Plan Goal – Remain with Family</vt:lpstr>
      <vt:lpstr>Children in Out-of-Home Care  (0-17 years old) </vt:lpstr>
      <vt:lpstr>PowerPoint Presentation</vt:lpstr>
      <vt:lpstr>Runaway Youth</vt:lpstr>
      <vt:lpstr>Children Missing/Abducted</vt:lpstr>
      <vt:lpstr>Children at Placement Center</vt:lpstr>
      <vt:lpstr>Children Age 0 -17 in Congregate Care</vt:lpstr>
      <vt:lpstr>Young People in Extended Foster Care  (18-21 years old) </vt:lpstr>
      <vt:lpstr>SVO Referrals</vt:lpstr>
      <vt:lpstr>Ombudsman Complaints Total Complaints by Month by Origin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Update</dc:title>
  <dc:creator>Illya Gustav Riske</dc:creator>
  <cp:lastModifiedBy>govuser</cp:lastModifiedBy>
  <cp:revision>4259</cp:revision>
  <cp:lastPrinted>2021-05-14T16:49:20Z</cp:lastPrinted>
  <dcterms:created xsi:type="dcterms:W3CDTF">2015-08-23T23:43:03Z</dcterms:created>
  <dcterms:modified xsi:type="dcterms:W3CDTF">2022-05-17T23:37:40Z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0x010100089F7A952D73AA4FA3743A54B6876537</vt:lpwstr>
  </property>
</Properties>
</file>