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5">
  <p:sldMasterIdLst>
    <p:sldMasterId id="2147483761" r:id="rId4"/>
    <p:sldMasterId id="2147483801" r:id="rId5"/>
  </p:sldMasterIdLst>
  <p:notesMasterIdLst>
    <p:notesMasterId r:id="rId20"/>
  </p:notesMasterIdLst>
  <p:handoutMasterIdLst>
    <p:handoutMasterId r:id="rId21"/>
  </p:handoutMasterIdLst>
  <p:sldIdLst>
    <p:sldId id="5691" r:id="rId6"/>
    <p:sldId id="5706" r:id="rId7"/>
    <p:sldId id="1091" r:id="rId8"/>
    <p:sldId id="5707" r:id="rId9"/>
    <p:sldId id="5708" r:id="rId10"/>
    <p:sldId id="5703" r:id="rId11"/>
    <p:sldId id="5705" r:id="rId12"/>
    <p:sldId id="5696" r:id="rId13"/>
    <p:sldId id="5697" r:id="rId14"/>
    <p:sldId id="1161" r:id="rId15"/>
    <p:sldId id="5698" r:id="rId16"/>
    <p:sldId id="5701" r:id="rId17"/>
    <p:sldId id="5704" r:id="rId18"/>
    <p:sldId id="5695" r:id="rId1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kern="1200">
        <a:solidFill>
          <a:schemeClr val="tx1"/>
        </a:solidFill>
        <a:latin typeface="Times New Roman" pitchFamily="18" charset="0"/>
        <a:ea typeface="+mn-ea"/>
        <a:cs typeface="Arial" pitchFamily="34" charset="0"/>
      </a:defRPr>
    </a:lvl5pPr>
    <a:lvl6pPr marL="2286000" algn="l" defTabSz="914400" rtl="0" eaLnBrk="1" latinLnBrk="0" hangingPunct="1">
      <a:defRPr kern="1200">
        <a:solidFill>
          <a:schemeClr val="tx1"/>
        </a:solidFill>
        <a:latin typeface="Times New Roman" pitchFamily="18" charset="0"/>
        <a:ea typeface="+mn-ea"/>
        <a:cs typeface="Arial" pitchFamily="34" charset="0"/>
      </a:defRPr>
    </a:lvl6pPr>
    <a:lvl7pPr marL="2743200" algn="l" defTabSz="914400" rtl="0" eaLnBrk="1" latinLnBrk="0" hangingPunct="1">
      <a:defRPr kern="1200">
        <a:solidFill>
          <a:schemeClr val="tx1"/>
        </a:solidFill>
        <a:latin typeface="Times New Roman" pitchFamily="18" charset="0"/>
        <a:ea typeface="+mn-ea"/>
        <a:cs typeface="Arial" pitchFamily="34" charset="0"/>
      </a:defRPr>
    </a:lvl7pPr>
    <a:lvl8pPr marL="3200400" algn="l" defTabSz="914400" rtl="0" eaLnBrk="1" latinLnBrk="0" hangingPunct="1">
      <a:defRPr kern="1200">
        <a:solidFill>
          <a:schemeClr val="tx1"/>
        </a:solidFill>
        <a:latin typeface="Times New Roman" pitchFamily="18" charset="0"/>
        <a:ea typeface="+mn-ea"/>
        <a:cs typeface="Arial" pitchFamily="34" charset="0"/>
      </a:defRPr>
    </a:lvl8pPr>
    <a:lvl9pPr marL="3657600" algn="l" defTabSz="914400" rtl="0" eaLnBrk="1" latinLnBrk="0" hangingPunct="1">
      <a:defRPr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37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James M Maj USAF NG AZANG (USA)" initials="T(" lastIdx="1" clrIdx="0">
    <p:extLst>
      <p:ext uri="{19B8F6BF-5375-455C-9EA6-DF929625EA0E}">
        <p15:presenceInfo xmlns:p15="http://schemas.microsoft.com/office/powerpoint/2012/main" userId="S::james.m.taylor96.mil@cvr.mil::57823612-08c9-4c2f-b286-413cf7969718" providerId="AD"/>
      </p:ext>
    </p:extLst>
  </p:cmAuthor>
  <p:cmAuthor id="2" name="Harvey, Matthew N CPT USARMY NG AZARNG (USA)" initials="H(" lastIdx="1" clrIdx="1">
    <p:extLst>
      <p:ext uri="{19B8F6BF-5375-455C-9EA6-DF929625EA0E}">
        <p15:presenceInfo xmlns:p15="http://schemas.microsoft.com/office/powerpoint/2012/main" userId="S::matthew.n.harvey.mil@army.mil::f66d4642-944a-40a6-ae74-08f44d98bf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EB3E"/>
    <a:srgbClr val="000000"/>
    <a:srgbClr val="FA9706"/>
    <a:srgbClr val="E7F3F4"/>
    <a:srgbClr val="EDFAFA"/>
    <a:srgbClr val="F5FFFF"/>
    <a:srgbClr val="F0F7F7"/>
    <a:srgbClr val="C0C0C0"/>
    <a:srgbClr val="CC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1398" y="48"/>
      </p:cViewPr>
      <p:guideLst>
        <p:guide orient="horz" pos="3720"/>
        <p:guide pos="2880"/>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2"/>
          <p:cNvSpPr>
            <a:spLocks noGrp="1" noChangeArrowheads="1"/>
          </p:cNvSpPr>
          <p:nvPr>
            <p:ph type="hdr" sz="quarter"/>
          </p:nvPr>
        </p:nvSpPr>
        <p:spPr bwMode="auto">
          <a:xfrm>
            <a:off x="15" y="9"/>
            <a:ext cx="3037840" cy="465138"/>
          </a:xfrm>
          <a:prstGeom prst="rect">
            <a:avLst/>
          </a:prstGeom>
          <a:noFill/>
          <a:ln w="9525">
            <a:noFill/>
            <a:miter lim="800000"/>
            <a:headEnd/>
            <a:tailEnd/>
          </a:ln>
          <a:effectLst/>
        </p:spPr>
        <p:txBody>
          <a:bodyPr vert="horz" wrap="square" lIns="90730" tIns="45364" rIns="90730" bIns="45364" numCol="1" anchor="t" anchorCtr="0" compatLnSpc="1">
            <a:prstTxWarp prst="textNoShape">
              <a:avLst/>
            </a:prstTxWarp>
          </a:bodyPr>
          <a:lstStyle>
            <a:lvl1pPr defTabSz="907013">
              <a:defRPr sz="1200">
                <a:latin typeface="Arial" charset="0"/>
                <a:cs typeface="+mn-cs"/>
              </a:defRPr>
            </a:lvl1pPr>
          </a:lstStyle>
          <a:p>
            <a:pPr>
              <a:defRPr/>
            </a:pPr>
            <a:endParaRPr lang="en-US"/>
          </a:p>
        </p:txBody>
      </p:sp>
      <p:sp>
        <p:nvSpPr>
          <p:cNvPr id="156675" name="Rectangle 3"/>
          <p:cNvSpPr>
            <a:spLocks noGrp="1" noChangeArrowheads="1"/>
          </p:cNvSpPr>
          <p:nvPr>
            <p:ph type="dt" sz="quarter" idx="1"/>
          </p:nvPr>
        </p:nvSpPr>
        <p:spPr bwMode="auto">
          <a:xfrm>
            <a:off x="3970953" y="9"/>
            <a:ext cx="3037840" cy="465138"/>
          </a:xfrm>
          <a:prstGeom prst="rect">
            <a:avLst/>
          </a:prstGeom>
          <a:noFill/>
          <a:ln w="9525">
            <a:noFill/>
            <a:miter lim="800000"/>
            <a:headEnd/>
            <a:tailEnd/>
          </a:ln>
          <a:effectLst/>
        </p:spPr>
        <p:txBody>
          <a:bodyPr vert="horz" wrap="square" lIns="90730" tIns="45364" rIns="90730" bIns="45364" numCol="1" anchor="t" anchorCtr="0" compatLnSpc="1">
            <a:prstTxWarp prst="textNoShape">
              <a:avLst/>
            </a:prstTxWarp>
          </a:bodyPr>
          <a:lstStyle>
            <a:lvl1pPr algn="r" defTabSz="907013">
              <a:defRPr sz="1200">
                <a:latin typeface="Arial" charset="0"/>
                <a:cs typeface="+mn-cs"/>
              </a:defRPr>
            </a:lvl1pPr>
          </a:lstStyle>
          <a:p>
            <a:pPr>
              <a:defRPr/>
            </a:pPr>
            <a:endParaRPr lang="en-US"/>
          </a:p>
        </p:txBody>
      </p:sp>
      <p:sp>
        <p:nvSpPr>
          <p:cNvPr id="156676" name="Rectangle 4"/>
          <p:cNvSpPr>
            <a:spLocks noGrp="1" noChangeArrowheads="1"/>
          </p:cNvSpPr>
          <p:nvPr>
            <p:ph type="ftr" sz="quarter" idx="2"/>
          </p:nvPr>
        </p:nvSpPr>
        <p:spPr bwMode="auto">
          <a:xfrm>
            <a:off x="15" y="8829676"/>
            <a:ext cx="3037840" cy="465138"/>
          </a:xfrm>
          <a:prstGeom prst="rect">
            <a:avLst/>
          </a:prstGeom>
          <a:noFill/>
          <a:ln w="9525">
            <a:noFill/>
            <a:miter lim="800000"/>
            <a:headEnd/>
            <a:tailEnd/>
          </a:ln>
          <a:effectLst/>
        </p:spPr>
        <p:txBody>
          <a:bodyPr vert="horz" wrap="square" lIns="90730" tIns="45364" rIns="90730" bIns="45364" numCol="1" anchor="b" anchorCtr="0" compatLnSpc="1">
            <a:prstTxWarp prst="textNoShape">
              <a:avLst/>
            </a:prstTxWarp>
          </a:bodyPr>
          <a:lstStyle>
            <a:lvl1pPr defTabSz="907013">
              <a:defRPr sz="1200">
                <a:latin typeface="Arial" charset="0"/>
                <a:cs typeface="+mn-cs"/>
              </a:defRPr>
            </a:lvl1pPr>
          </a:lstStyle>
          <a:p>
            <a:pPr>
              <a:defRPr/>
            </a:pPr>
            <a:endParaRPr lang="en-US"/>
          </a:p>
        </p:txBody>
      </p:sp>
      <p:sp>
        <p:nvSpPr>
          <p:cNvPr id="156677" name="Rectangle 5"/>
          <p:cNvSpPr>
            <a:spLocks noGrp="1" noChangeArrowheads="1"/>
          </p:cNvSpPr>
          <p:nvPr>
            <p:ph type="sldNum" sz="quarter" idx="3"/>
          </p:nvPr>
        </p:nvSpPr>
        <p:spPr bwMode="auto">
          <a:xfrm>
            <a:off x="3970953" y="8829676"/>
            <a:ext cx="3037840" cy="465138"/>
          </a:xfrm>
          <a:prstGeom prst="rect">
            <a:avLst/>
          </a:prstGeom>
          <a:noFill/>
          <a:ln w="9525">
            <a:noFill/>
            <a:miter lim="800000"/>
            <a:headEnd/>
            <a:tailEnd/>
          </a:ln>
          <a:effectLst/>
        </p:spPr>
        <p:txBody>
          <a:bodyPr vert="horz" wrap="square" lIns="90730" tIns="45364" rIns="90730" bIns="45364" numCol="1" anchor="b" anchorCtr="0" compatLnSpc="1">
            <a:prstTxWarp prst="textNoShape">
              <a:avLst/>
            </a:prstTxWarp>
          </a:bodyPr>
          <a:lstStyle>
            <a:lvl1pPr algn="r" defTabSz="907013">
              <a:defRPr sz="1200">
                <a:latin typeface="Arial" charset="0"/>
                <a:cs typeface="+mn-cs"/>
              </a:defRPr>
            </a:lvl1pPr>
          </a:lstStyle>
          <a:p>
            <a:pPr>
              <a:defRPr/>
            </a:pPr>
            <a:fld id="{01C5E774-7376-47F1-9E5B-28C3636B511F}" type="slidenum">
              <a:rPr lang="en-US"/>
              <a:pPr>
                <a:defRPr/>
              </a:pPr>
              <a:t>‹#›</a:t>
            </a:fld>
            <a:endParaRPr lang="en-US"/>
          </a:p>
        </p:txBody>
      </p:sp>
    </p:spTree>
    <p:extLst>
      <p:ext uri="{BB962C8B-B14F-4D97-AF65-F5344CB8AC3E}">
        <p14:creationId xmlns:p14="http://schemas.microsoft.com/office/powerpoint/2010/main" val="1675577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2"/>
          <p:cNvSpPr>
            <a:spLocks noGrp="1" noChangeArrowheads="1"/>
          </p:cNvSpPr>
          <p:nvPr>
            <p:ph type="hdr" sz="quarter"/>
          </p:nvPr>
        </p:nvSpPr>
        <p:spPr bwMode="auto">
          <a:xfrm>
            <a:off x="15" y="9"/>
            <a:ext cx="3037840" cy="465138"/>
          </a:xfrm>
          <a:prstGeom prst="rect">
            <a:avLst/>
          </a:prstGeom>
          <a:noFill/>
          <a:ln w="9525">
            <a:noFill/>
            <a:miter lim="800000"/>
            <a:headEnd/>
            <a:tailEnd/>
          </a:ln>
          <a:effectLst/>
        </p:spPr>
        <p:txBody>
          <a:bodyPr vert="horz" wrap="square" lIns="91727" tIns="45864" rIns="91727" bIns="45864" numCol="1" anchor="t" anchorCtr="0" compatLnSpc="1">
            <a:prstTxWarp prst="textNoShape">
              <a:avLst/>
            </a:prstTxWarp>
          </a:bodyPr>
          <a:lstStyle>
            <a:lvl1pPr defTabSz="916611">
              <a:defRPr sz="1200">
                <a:latin typeface="Arial" charset="0"/>
                <a:cs typeface="+mn-cs"/>
              </a:defRPr>
            </a:lvl1pPr>
          </a:lstStyle>
          <a:p>
            <a:pPr>
              <a:defRPr/>
            </a:pPr>
            <a:endParaRPr lang="en-US"/>
          </a:p>
        </p:txBody>
      </p:sp>
      <p:sp>
        <p:nvSpPr>
          <p:cNvPr id="117763" name="Rectangle 3"/>
          <p:cNvSpPr>
            <a:spLocks noGrp="1" noChangeArrowheads="1"/>
          </p:cNvSpPr>
          <p:nvPr>
            <p:ph type="dt" idx="1"/>
          </p:nvPr>
        </p:nvSpPr>
        <p:spPr bwMode="auto">
          <a:xfrm>
            <a:off x="3970953" y="9"/>
            <a:ext cx="3037840" cy="465138"/>
          </a:xfrm>
          <a:prstGeom prst="rect">
            <a:avLst/>
          </a:prstGeom>
          <a:noFill/>
          <a:ln w="9525">
            <a:noFill/>
            <a:miter lim="800000"/>
            <a:headEnd/>
            <a:tailEnd/>
          </a:ln>
          <a:effectLst/>
        </p:spPr>
        <p:txBody>
          <a:bodyPr vert="horz" wrap="square" lIns="91727" tIns="45864" rIns="91727" bIns="45864" numCol="1" anchor="t" anchorCtr="0" compatLnSpc="1">
            <a:prstTxWarp prst="textNoShape">
              <a:avLst/>
            </a:prstTxWarp>
          </a:bodyPr>
          <a:lstStyle>
            <a:lvl1pPr algn="r" defTabSz="916611">
              <a:defRPr sz="1200">
                <a:latin typeface="Arial" charset="0"/>
                <a:cs typeface="+mn-cs"/>
              </a:defRPr>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p:spPr>
      </p:sp>
      <p:sp>
        <p:nvSpPr>
          <p:cNvPr id="117765" name="Rectangle 5"/>
          <p:cNvSpPr>
            <a:spLocks noGrp="1" noChangeArrowheads="1"/>
          </p:cNvSpPr>
          <p:nvPr>
            <p:ph type="body" sz="quarter" idx="3"/>
          </p:nvPr>
        </p:nvSpPr>
        <p:spPr bwMode="auto">
          <a:xfrm>
            <a:off x="701046" y="4416435"/>
            <a:ext cx="5609943" cy="4183063"/>
          </a:xfrm>
          <a:prstGeom prst="rect">
            <a:avLst/>
          </a:prstGeom>
          <a:noFill/>
          <a:ln w="9525">
            <a:noFill/>
            <a:miter lim="800000"/>
            <a:headEnd/>
            <a:tailEnd/>
          </a:ln>
          <a:effectLst/>
        </p:spPr>
        <p:txBody>
          <a:bodyPr vert="horz" wrap="square" lIns="91727" tIns="45864" rIns="91727" bIns="4586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7766" name="Rectangle 6"/>
          <p:cNvSpPr>
            <a:spLocks noGrp="1" noChangeArrowheads="1"/>
          </p:cNvSpPr>
          <p:nvPr>
            <p:ph type="ftr" sz="quarter" idx="4"/>
          </p:nvPr>
        </p:nvSpPr>
        <p:spPr bwMode="auto">
          <a:xfrm>
            <a:off x="15" y="8829676"/>
            <a:ext cx="3037840" cy="465138"/>
          </a:xfrm>
          <a:prstGeom prst="rect">
            <a:avLst/>
          </a:prstGeom>
          <a:noFill/>
          <a:ln w="9525">
            <a:noFill/>
            <a:miter lim="800000"/>
            <a:headEnd/>
            <a:tailEnd/>
          </a:ln>
          <a:effectLst/>
        </p:spPr>
        <p:txBody>
          <a:bodyPr vert="horz" wrap="square" lIns="91727" tIns="45864" rIns="91727" bIns="45864" numCol="1" anchor="b" anchorCtr="0" compatLnSpc="1">
            <a:prstTxWarp prst="textNoShape">
              <a:avLst/>
            </a:prstTxWarp>
          </a:bodyPr>
          <a:lstStyle>
            <a:lvl1pPr defTabSz="916611">
              <a:defRPr sz="1200">
                <a:latin typeface="Arial" charset="0"/>
                <a:cs typeface="+mn-cs"/>
              </a:defRPr>
            </a:lvl1pPr>
          </a:lstStyle>
          <a:p>
            <a:pPr>
              <a:defRPr/>
            </a:pPr>
            <a:endParaRPr lang="en-US"/>
          </a:p>
        </p:txBody>
      </p:sp>
      <p:sp>
        <p:nvSpPr>
          <p:cNvPr id="117767" name="Rectangle 7"/>
          <p:cNvSpPr>
            <a:spLocks noGrp="1" noChangeArrowheads="1"/>
          </p:cNvSpPr>
          <p:nvPr>
            <p:ph type="sldNum" sz="quarter" idx="5"/>
          </p:nvPr>
        </p:nvSpPr>
        <p:spPr bwMode="auto">
          <a:xfrm>
            <a:off x="3970953" y="8829676"/>
            <a:ext cx="3037840" cy="465138"/>
          </a:xfrm>
          <a:prstGeom prst="rect">
            <a:avLst/>
          </a:prstGeom>
          <a:noFill/>
          <a:ln w="9525">
            <a:noFill/>
            <a:miter lim="800000"/>
            <a:headEnd/>
            <a:tailEnd/>
          </a:ln>
          <a:effectLst/>
        </p:spPr>
        <p:txBody>
          <a:bodyPr vert="horz" wrap="square" lIns="91727" tIns="45864" rIns="91727" bIns="45864" numCol="1" anchor="b" anchorCtr="0" compatLnSpc="1">
            <a:prstTxWarp prst="textNoShape">
              <a:avLst/>
            </a:prstTxWarp>
          </a:bodyPr>
          <a:lstStyle>
            <a:lvl1pPr algn="r" defTabSz="916611">
              <a:defRPr sz="1200">
                <a:latin typeface="Arial" charset="0"/>
                <a:cs typeface="+mn-cs"/>
              </a:defRPr>
            </a:lvl1pPr>
          </a:lstStyle>
          <a:p>
            <a:pPr>
              <a:defRPr/>
            </a:pPr>
            <a:fld id="{0E4212DE-80E1-4AFE-BFDE-D4A6A7878F31}" type="slidenum">
              <a:rPr lang="en-US"/>
              <a:pPr>
                <a:defRPr/>
              </a:pPr>
              <a:t>‹#›</a:t>
            </a:fld>
            <a:endParaRPr lang="en-US"/>
          </a:p>
        </p:txBody>
      </p:sp>
    </p:spTree>
    <p:extLst>
      <p:ext uri="{BB962C8B-B14F-4D97-AF65-F5344CB8AC3E}">
        <p14:creationId xmlns:p14="http://schemas.microsoft.com/office/powerpoint/2010/main" val="32385251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From our Draft NGCD Strategy.</a:t>
            </a:r>
          </a:p>
          <a:p>
            <a:endParaRPr lang="en-US"/>
          </a:p>
          <a:p>
            <a:r>
              <a:rPr lang="en-US"/>
              <a:t>Vision &amp; Mission briefed at 2104-2018 POM in April</a:t>
            </a:r>
          </a:p>
        </p:txBody>
      </p:sp>
    </p:spTree>
    <p:extLst>
      <p:ext uri="{BB962C8B-B14F-4D97-AF65-F5344CB8AC3E}">
        <p14:creationId xmlns:p14="http://schemas.microsoft.com/office/powerpoint/2010/main" val="218726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Brief Explanation of each.  Ask </a:t>
            </a:r>
            <a:r>
              <a:rPr lang="en-US" dirty="0" err="1"/>
              <a:t>Cichon</a:t>
            </a:r>
            <a:r>
              <a:rPr lang="en-US" dirty="0"/>
              <a:t> if she wants to add / accent any points for each mission. </a:t>
            </a:r>
          </a:p>
        </p:txBody>
      </p:sp>
    </p:spTree>
    <p:extLst>
      <p:ext uri="{BB962C8B-B14F-4D97-AF65-F5344CB8AC3E}">
        <p14:creationId xmlns:p14="http://schemas.microsoft.com/office/powerpoint/2010/main" val="1454328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48A69CC-938A-4420-8F71-0A9ECA6CF32B}" type="slidenum">
              <a:rPr lang="en-US" smtClean="0"/>
              <a:pPr>
                <a:defRPr/>
              </a:pPr>
              <a:t>4</a:t>
            </a:fld>
            <a:endParaRPr lang="en-US"/>
          </a:p>
        </p:txBody>
      </p:sp>
    </p:spTree>
    <p:extLst>
      <p:ext uri="{BB962C8B-B14F-4D97-AF65-F5344CB8AC3E}">
        <p14:creationId xmlns:p14="http://schemas.microsoft.com/office/powerpoint/2010/main" val="2867443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78DD0F-48AC-4C46-8F00-EA8E4888A368}" type="slidenum">
              <a:rPr lang="en-US" smtClean="0"/>
              <a:t>10</a:t>
            </a:fld>
            <a:endParaRPr lang="en-US"/>
          </a:p>
        </p:txBody>
      </p:sp>
    </p:spTree>
    <p:extLst>
      <p:ext uri="{BB962C8B-B14F-4D97-AF65-F5344CB8AC3E}">
        <p14:creationId xmlns:p14="http://schemas.microsoft.com/office/powerpoint/2010/main" val="443084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002100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1625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4065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1403510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457200" y="1600202"/>
            <a:ext cx="8229600" cy="4525963"/>
          </a:xfrm>
          <a:prstGeom prst="rect">
            <a:avLst/>
          </a:prstGeom>
        </p:spPr>
        <p:txBody>
          <a:bodyPr/>
          <a:lstStyle/>
          <a:p>
            <a:pPr lvl="0"/>
            <a:endParaRPr lang="en-US" noProof="0"/>
          </a:p>
        </p:txBody>
      </p:sp>
    </p:spTree>
    <p:extLst>
      <p:ext uri="{BB962C8B-B14F-4D97-AF65-F5344CB8AC3E}">
        <p14:creationId xmlns:p14="http://schemas.microsoft.com/office/powerpoint/2010/main" val="1837638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28480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79862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118"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9244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92443"/>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93977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408583358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10" y="152402"/>
            <a:ext cx="1117460" cy="1269841"/>
          </a:xfrm>
          <a:prstGeom prst="rect">
            <a:avLst/>
          </a:prstGeom>
        </p:spPr>
      </p:pic>
    </p:spTree>
    <p:extLst>
      <p:ext uri="{BB962C8B-B14F-4D97-AF65-F5344CB8AC3E}">
        <p14:creationId xmlns:p14="http://schemas.microsoft.com/office/powerpoint/2010/main" val="6320248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836947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69605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883880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964029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00454194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427605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409032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8640943"/>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244659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6447172"/>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a:prstGeom prst="rect">
            <a:avLst/>
          </a:prstGeom>
        </p:spPr>
        <p:txBody>
          <a:bodyPr/>
          <a:lstStyle/>
          <a:p>
            <a:endParaRPr lang="en-US"/>
          </a:p>
        </p:txBody>
      </p:sp>
    </p:spTree>
    <p:extLst>
      <p:ext uri="{BB962C8B-B14F-4D97-AF65-F5344CB8AC3E}">
        <p14:creationId xmlns:p14="http://schemas.microsoft.com/office/powerpoint/2010/main" val="174671544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24941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2428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65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14579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568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7536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21368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496" y="41685"/>
            <a:ext cx="1025607" cy="1002819"/>
          </a:xfrm>
          <a:prstGeom prst="rect">
            <a:avLst/>
          </a:prstGeom>
        </p:spPr>
      </p:pic>
      <p:sp>
        <p:nvSpPr>
          <p:cNvPr id="9" name="Line 9"/>
          <p:cNvSpPr>
            <a:spLocks noChangeShapeType="1"/>
          </p:cNvSpPr>
          <p:nvPr userDrawn="1"/>
        </p:nvSpPr>
        <p:spPr bwMode="auto">
          <a:xfrm>
            <a:off x="0" y="1083719"/>
            <a:ext cx="9144000" cy="0"/>
          </a:xfrm>
          <a:prstGeom prst="line">
            <a:avLst/>
          </a:prstGeom>
          <a:noFill/>
          <a:ln w="38100">
            <a:solidFill>
              <a:srgbClr val="800080"/>
            </a:solidFill>
            <a:round/>
            <a:headEnd/>
            <a:tailEnd/>
          </a:ln>
          <a:effectLst/>
        </p:spPr>
        <p:txBody>
          <a:bodyPr/>
          <a:lstStyle/>
          <a:p>
            <a:pPr fontAlgn="base">
              <a:spcBef>
                <a:spcPct val="0"/>
              </a:spcBef>
              <a:spcAft>
                <a:spcPct val="0"/>
              </a:spcAft>
            </a:pPr>
            <a:endParaRPr lang="en-US">
              <a:solidFill>
                <a:srgbClr val="000000"/>
              </a:solidFill>
              <a:latin typeface="+mn-lt"/>
            </a:endParaRPr>
          </a:p>
        </p:txBody>
      </p:sp>
      <p:sp>
        <p:nvSpPr>
          <p:cNvPr id="10" name="Line 10"/>
          <p:cNvSpPr>
            <a:spLocks noChangeShapeType="1"/>
          </p:cNvSpPr>
          <p:nvPr userDrawn="1"/>
        </p:nvSpPr>
        <p:spPr bwMode="auto">
          <a:xfrm>
            <a:off x="0" y="6248406"/>
            <a:ext cx="9144000" cy="0"/>
          </a:xfrm>
          <a:prstGeom prst="line">
            <a:avLst/>
          </a:prstGeom>
          <a:noFill/>
          <a:ln w="38100">
            <a:solidFill>
              <a:srgbClr val="800080"/>
            </a:solidFill>
            <a:round/>
            <a:headEnd/>
            <a:tailEnd/>
          </a:ln>
          <a:effectLst/>
        </p:spPr>
        <p:txBody>
          <a:bodyPr/>
          <a:lstStyle/>
          <a:p>
            <a:pPr fontAlgn="base">
              <a:spcBef>
                <a:spcPct val="0"/>
              </a:spcBef>
              <a:spcAft>
                <a:spcPct val="0"/>
              </a:spcAft>
            </a:pPr>
            <a:endParaRPr lang="en-US">
              <a:solidFill>
                <a:srgbClr val="000000"/>
              </a:solidFill>
              <a:latin typeface="+mn-lt"/>
            </a:endParaRPr>
          </a:p>
        </p:txBody>
      </p:sp>
      <p:sp>
        <p:nvSpPr>
          <p:cNvPr id="12" name="Text Box 18"/>
          <p:cNvSpPr txBox="1">
            <a:spLocks noChangeArrowheads="1"/>
          </p:cNvSpPr>
          <p:nvPr userDrawn="1"/>
        </p:nvSpPr>
        <p:spPr bwMode="auto">
          <a:xfrm>
            <a:off x="3695701" y="2"/>
            <a:ext cx="1796642" cy="276999"/>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1200">
                <a:solidFill>
                  <a:srgbClr val="33CC33"/>
                </a:solidFill>
                <a:latin typeface="+mn-lt"/>
              </a:rPr>
              <a:t>CUI//LEI//NF</a:t>
            </a:r>
          </a:p>
        </p:txBody>
      </p:sp>
      <p:sp>
        <p:nvSpPr>
          <p:cNvPr id="14" name="TextBox 13"/>
          <p:cNvSpPr txBox="1"/>
          <p:nvPr userDrawn="1"/>
        </p:nvSpPr>
        <p:spPr>
          <a:xfrm>
            <a:off x="1066800" y="6248400"/>
            <a:ext cx="1771650" cy="400110"/>
          </a:xfrm>
          <a:prstGeom prst="rect">
            <a:avLst/>
          </a:prstGeom>
          <a:noFill/>
        </p:spPr>
        <p:txBody>
          <a:bodyPr wrap="square" rtlCol="0">
            <a:spAutoFit/>
          </a:bodyPr>
          <a:lstStyle/>
          <a:p>
            <a:r>
              <a:rPr lang="en-US" sz="2000" b="1" cap="small">
                <a:solidFill>
                  <a:srgbClr val="7030A0"/>
                </a:solidFill>
                <a:latin typeface="+mn-lt"/>
              </a:rPr>
              <a:t>Ready</a:t>
            </a:r>
            <a:r>
              <a:rPr lang="en-US" b="1">
                <a:solidFill>
                  <a:srgbClr val="000000"/>
                </a:solidFill>
                <a:latin typeface="+mn-lt"/>
              </a:rPr>
              <a:t>	</a:t>
            </a:r>
          </a:p>
        </p:txBody>
      </p:sp>
      <p:sp>
        <p:nvSpPr>
          <p:cNvPr id="15" name="TextBox 14"/>
          <p:cNvSpPr txBox="1"/>
          <p:nvPr userDrawn="1"/>
        </p:nvSpPr>
        <p:spPr>
          <a:xfrm>
            <a:off x="3505200" y="6248400"/>
            <a:ext cx="2171700" cy="400110"/>
          </a:xfrm>
          <a:prstGeom prst="rect">
            <a:avLst/>
          </a:prstGeom>
          <a:noFill/>
        </p:spPr>
        <p:txBody>
          <a:bodyPr wrap="square" rtlCol="0">
            <a:spAutoFit/>
          </a:bodyPr>
          <a:lstStyle/>
          <a:p>
            <a:pPr algn="ctr"/>
            <a:r>
              <a:rPr lang="en-US" sz="2000" b="1" cap="small">
                <a:solidFill>
                  <a:srgbClr val="7030A0"/>
                </a:solidFill>
                <a:latin typeface="+mn-lt"/>
              </a:rPr>
              <a:t>Responsive</a:t>
            </a:r>
          </a:p>
        </p:txBody>
      </p:sp>
      <p:sp>
        <p:nvSpPr>
          <p:cNvPr id="16" name="TextBox 15"/>
          <p:cNvSpPr txBox="1"/>
          <p:nvPr userDrawn="1"/>
        </p:nvSpPr>
        <p:spPr>
          <a:xfrm>
            <a:off x="6477000" y="6248400"/>
            <a:ext cx="1600200" cy="400110"/>
          </a:xfrm>
          <a:prstGeom prst="rect">
            <a:avLst/>
          </a:prstGeom>
          <a:noFill/>
        </p:spPr>
        <p:txBody>
          <a:bodyPr wrap="square" rtlCol="0">
            <a:spAutoFit/>
          </a:bodyPr>
          <a:lstStyle/>
          <a:p>
            <a:pPr algn="r"/>
            <a:r>
              <a:rPr lang="en-US" sz="2000" b="1" cap="small">
                <a:solidFill>
                  <a:srgbClr val="7030A0"/>
                </a:solidFill>
                <a:latin typeface="+mn-lt"/>
              </a:rPr>
              <a:t>Reliable</a:t>
            </a:r>
          </a:p>
        </p:txBody>
      </p:sp>
      <p:pic>
        <p:nvPicPr>
          <p:cNvPr id="17" name="Picture 16"/>
          <p:cNvPicPr>
            <a:picLocks noChangeAspect="1"/>
          </p:cNvPicPr>
          <p:nvPr userDrawn="1"/>
        </p:nvPicPr>
        <p:blipFill>
          <a:blip r:embed="rId19"/>
          <a:stretch>
            <a:fillRect/>
          </a:stretch>
        </p:blipFill>
        <p:spPr>
          <a:xfrm>
            <a:off x="7807300" y="9029"/>
            <a:ext cx="1050207" cy="1035475"/>
          </a:xfrm>
          <a:prstGeom prst="rect">
            <a:avLst/>
          </a:prstGeom>
        </p:spPr>
      </p:pic>
      <p:sp>
        <p:nvSpPr>
          <p:cNvPr id="11" name="Text Box 18"/>
          <p:cNvSpPr txBox="1">
            <a:spLocks noChangeArrowheads="1"/>
          </p:cNvSpPr>
          <p:nvPr userDrawn="1"/>
        </p:nvSpPr>
        <p:spPr bwMode="auto">
          <a:xfrm>
            <a:off x="-175259" y="6571562"/>
            <a:ext cx="3680459" cy="276999"/>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1200">
                <a:solidFill>
                  <a:schemeClr val="tx1"/>
                </a:solidFill>
                <a:latin typeface="+mn-lt"/>
              </a:rPr>
              <a:t>AZ Counterdrug Task Force</a:t>
            </a:r>
          </a:p>
        </p:txBody>
      </p:sp>
      <p:sp>
        <p:nvSpPr>
          <p:cNvPr id="18" name="Text Box 18"/>
          <p:cNvSpPr txBox="1">
            <a:spLocks noChangeArrowheads="1"/>
          </p:cNvSpPr>
          <p:nvPr userDrawn="1"/>
        </p:nvSpPr>
        <p:spPr bwMode="auto">
          <a:xfrm>
            <a:off x="3692729" y="6571561"/>
            <a:ext cx="1796642" cy="276999"/>
          </a:xfrm>
          <a:prstGeom prst="rect">
            <a:avLst/>
          </a:prstGeom>
          <a:noFill/>
          <a:ln w="9525">
            <a:noFill/>
            <a:miter lim="800000"/>
            <a:headEnd/>
            <a:tailEnd/>
          </a:ln>
          <a:effectLst/>
        </p:spPr>
        <p:txBody>
          <a:bodyPr wrap="square">
            <a:spAutoFit/>
          </a:bodyPr>
          <a:lstStyle/>
          <a:p>
            <a:pPr algn="ctr" fontAlgn="base">
              <a:spcBef>
                <a:spcPct val="50000"/>
              </a:spcBef>
              <a:spcAft>
                <a:spcPct val="0"/>
              </a:spcAft>
            </a:pPr>
            <a:r>
              <a:rPr lang="en-US" sz="1200">
                <a:solidFill>
                  <a:schemeClr val="tx1"/>
                </a:solidFill>
                <a:latin typeface="+mn-lt"/>
              </a:rPr>
              <a:t>520-750-5897</a:t>
            </a:r>
          </a:p>
        </p:txBody>
      </p:sp>
    </p:spTree>
    <p:extLst>
      <p:ext uri="{BB962C8B-B14F-4D97-AF65-F5344CB8AC3E}">
        <p14:creationId xmlns:p14="http://schemas.microsoft.com/office/powerpoint/2010/main" val="287504903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838" r:id="rId16"/>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3" name="Line 9"/>
          <p:cNvSpPr>
            <a:spLocks noChangeShapeType="1"/>
          </p:cNvSpPr>
          <p:nvPr/>
        </p:nvSpPr>
        <p:spPr bwMode="auto">
          <a:xfrm>
            <a:off x="0" y="1447800"/>
            <a:ext cx="9144000" cy="0"/>
          </a:xfrm>
          <a:prstGeom prst="line">
            <a:avLst/>
          </a:prstGeom>
          <a:noFill/>
          <a:ln w="38100">
            <a:solidFill>
              <a:srgbClr val="800080"/>
            </a:solidFill>
            <a:round/>
            <a:headEnd/>
            <a:tailEnd/>
          </a:ln>
          <a:effectLst/>
        </p:spPr>
        <p:txBody>
          <a:bodyPr/>
          <a:lstStyle/>
          <a:p>
            <a:endParaRPr lang="en-US">
              <a:solidFill>
                <a:srgbClr val="000000"/>
              </a:solidFill>
              <a:cs typeface="+mn-cs"/>
            </a:endParaRPr>
          </a:p>
        </p:txBody>
      </p:sp>
      <p:sp>
        <p:nvSpPr>
          <p:cNvPr id="1034" name="Line 10"/>
          <p:cNvSpPr>
            <a:spLocks noChangeShapeType="1"/>
          </p:cNvSpPr>
          <p:nvPr/>
        </p:nvSpPr>
        <p:spPr bwMode="auto">
          <a:xfrm>
            <a:off x="0" y="6096000"/>
            <a:ext cx="9144000" cy="0"/>
          </a:xfrm>
          <a:prstGeom prst="line">
            <a:avLst/>
          </a:prstGeom>
          <a:noFill/>
          <a:ln w="38100">
            <a:solidFill>
              <a:srgbClr val="800080"/>
            </a:solidFill>
            <a:round/>
            <a:headEnd/>
            <a:tailEnd/>
          </a:ln>
          <a:effectLst/>
        </p:spPr>
        <p:txBody>
          <a:bodyPr/>
          <a:lstStyle/>
          <a:p>
            <a:endParaRPr lang="en-US">
              <a:solidFill>
                <a:srgbClr val="000000"/>
              </a:solidFill>
              <a:cs typeface="+mn-cs"/>
            </a:endParaRPr>
          </a:p>
        </p:txBody>
      </p:sp>
      <p:pic>
        <p:nvPicPr>
          <p:cNvPr id="1038" name="Picture 14" descr="jflogocolor-purple- copy"/>
          <p:cNvPicPr>
            <a:picLocks noChangeAspect="1" noChangeArrowheads="1"/>
          </p:cNvPicPr>
          <p:nvPr/>
        </p:nvPicPr>
        <p:blipFill>
          <a:blip r:embed="rId14" cstate="print"/>
          <a:srcRect/>
          <a:stretch>
            <a:fillRect/>
          </a:stretch>
        </p:blipFill>
        <p:spPr bwMode="auto">
          <a:xfrm>
            <a:off x="7620000" y="2"/>
            <a:ext cx="1524000" cy="1389063"/>
          </a:xfrm>
          <a:prstGeom prst="rect">
            <a:avLst/>
          </a:prstGeom>
          <a:noFill/>
        </p:spPr>
      </p:pic>
      <p:sp>
        <p:nvSpPr>
          <p:cNvPr id="1042" name="Text Box 18"/>
          <p:cNvSpPr txBox="1">
            <a:spLocks noChangeArrowheads="1"/>
          </p:cNvSpPr>
          <p:nvPr/>
        </p:nvSpPr>
        <p:spPr bwMode="auto">
          <a:xfrm>
            <a:off x="3505200" y="0"/>
            <a:ext cx="1752600" cy="274638"/>
          </a:xfrm>
          <a:prstGeom prst="rect">
            <a:avLst/>
          </a:prstGeom>
          <a:noFill/>
          <a:ln w="9525">
            <a:noFill/>
            <a:miter lim="800000"/>
            <a:headEnd/>
            <a:tailEnd/>
          </a:ln>
          <a:effectLst/>
        </p:spPr>
        <p:txBody>
          <a:bodyPr>
            <a:spAutoFit/>
          </a:bodyPr>
          <a:lstStyle/>
          <a:p>
            <a:pPr>
              <a:spcBef>
                <a:spcPct val="50000"/>
              </a:spcBef>
            </a:pPr>
            <a:r>
              <a:rPr lang="en-US" sz="1200">
                <a:solidFill>
                  <a:srgbClr val="33CC33"/>
                </a:solidFill>
                <a:cs typeface="+mn-cs"/>
              </a:rPr>
              <a:t>UNCLASSIFIED/FOUO</a:t>
            </a:r>
          </a:p>
        </p:txBody>
      </p:sp>
      <p:sp>
        <p:nvSpPr>
          <p:cNvPr id="1043" name="Text Box 19"/>
          <p:cNvSpPr txBox="1">
            <a:spLocks noChangeArrowheads="1"/>
          </p:cNvSpPr>
          <p:nvPr/>
        </p:nvSpPr>
        <p:spPr bwMode="auto">
          <a:xfrm>
            <a:off x="3695700" y="6583365"/>
            <a:ext cx="1752600" cy="274637"/>
          </a:xfrm>
          <a:prstGeom prst="rect">
            <a:avLst/>
          </a:prstGeom>
          <a:noFill/>
          <a:ln w="9525">
            <a:noFill/>
            <a:miter lim="800000"/>
            <a:headEnd/>
            <a:tailEnd/>
          </a:ln>
          <a:effectLst/>
        </p:spPr>
        <p:txBody>
          <a:bodyPr>
            <a:spAutoFit/>
          </a:bodyPr>
          <a:lstStyle/>
          <a:p>
            <a:pPr>
              <a:spcBef>
                <a:spcPct val="50000"/>
              </a:spcBef>
            </a:pPr>
            <a:r>
              <a:rPr lang="en-US" sz="1200">
                <a:solidFill>
                  <a:srgbClr val="33CC33"/>
                </a:solidFill>
                <a:cs typeface="+mn-cs"/>
              </a:rPr>
              <a:t>UNCLASSIFIED/FOUO</a:t>
            </a:r>
          </a:p>
        </p:txBody>
      </p:sp>
      <p:sp>
        <p:nvSpPr>
          <p:cNvPr id="10" name="TextBox 9"/>
          <p:cNvSpPr txBox="1"/>
          <p:nvPr/>
        </p:nvSpPr>
        <p:spPr>
          <a:xfrm>
            <a:off x="1066800" y="6248400"/>
            <a:ext cx="1771650" cy="400110"/>
          </a:xfrm>
          <a:prstGeom prst="rect">
            <a:avLst/>
          </a:prstGeom>
          <a:noFill/>
        </p:spPr>
        <p:txBody>
          <a:bodyPr wrap="square" rtlCol="0">
            <a:spAutoFit/>
          </a:bodyPr>
          <a:lstStyle/>
          <a:p>
            <a:pPr fontAlgn="auto">
              <a:spcBef>
                <a:spcPts val="0"/>
              </a:spcBef>
              <a:spcAft>
                <a:spcPts val="0"/>
              </a:spcAft>
            </a:pPr>
            <a:r>
              <a:rPr lang="en-US" sz="2000" cap="small">
                <a:solidFill>
                  <a:srgbClr val="7030A0"/>
                </a:solidFill>
                <a:latin typeface="Arial"/>
                <a:cs typeface="+mn-cs"/>
              </a:rPr>
              <a:t>Ready</a:t>
            </a:r>
            <a:r>
              <a:rPr lang="en-US">
                <a:solidFill>
                  <a:srgbClr val="000000"/>
                </a:solidFill>
                <a:latin typeface="Arial"/>
                <a:cs typeface="+mn-cs"/>
              </a:rPr>
              <a:t>	</a:t>
            </a:r>
          </a:p>
        </p:txBody>
      </p:sp>
      <p:sp>
        <p:nvSpPr>
          <p:cNvPr id="11" name="TextBox 10"/>
          <p:cNvSpPr txBox="1"/>
          <p:nvPr/>
        </p:nvSpPr>
        <p:spPr>
          <a:xfrm>
            <a:off x="3505200" y="6248400"/>
            <a:ext cx="2171700" cy="400110"/>
          </a:xfrm>
          <a:prstGeom prst="rect">
            <a:avLst/>
          </a:prstGeom>
          <a:noFill/>
        </p:spPr>
        <p:txBody>
          <a:bodyPr wrap="square" rtlCol="0">
            <a:spAutoFit/>
          </a:bodyPr>
          <a:lstStyle/>
          <a:p>
            <a:pPr algn="ctr" fontAlgn="auto">
              <a:spcBef>
                <a:spcPts val="0"/>
              </a:spcBef>
              <a:spcAft>
                <a:spcPts val="0"/>
              </a:spcAft>
            </a:pPr>
            <a:r>
              <a:rPr lang="en-US" sz="2000" cap="small">
                <a:solidFill>
                  <a:srgbClr val="7030A0"/>
                </a:solidFill>
                <a:latin typeface="Arial"/>
                <a:cs typeface="+mn-cs"/>
              </a:rPr>
              <a:t>Responsive</a:t>
            </a:r>
          </a:p>
        </p:txBody>
      </p:sp>
      <p:sp>
        <p:nvSpPr>
          <p:cNvPr id="12" name="TextBox 11"/>
          <p:cNvSpPr txBox="1"/>
          <p:nvPr/>
        </p:nvSpPr>
        <p:spPr>
          <a:xfrm>
            <a:off x="6477000" y="6248400"/>
            <a:ext cx="1600200" cy="400110"/>
          </a:xfrm>
          <a:prstGeom prst="rect">
            <a:avLst/>
          </a:prstGeom>
          <a:noFill/>
        </p:spPr>
        <p:txBody>
          <a:bodyPr wrap="square" rtlCol="0">
            <a:spAutoFit/>
          </a:bodyPr>
          <a:lstStyle/>
          <a:p>
            <a:pPr algn="r" fontAlgn="auto">
              <a:spcBef>
                <a:spcPts val="0"/>
              </a:spcBef>
              <a:spcAft>
                <a:spcPts val="0"/>
              </a:spcAft>
            </a:pPr>
            <a:r>
              <a:rPr lang="en-US" sz="2000" cap="small">
                <a:solidFill>
                  <a:srgbClr val="7030A0"/>
                </a:solidFill>
                <a:latin typeface="Arial"/>
                <a:cs typeface="+mn-cs"/>
              </a:rPr>
              <a:t>Reliable</a:t>
            </a:r>
          </a:p>
        </p:txBody>
      </p:sp>
      <p:pic>
        <p:nvPicPr>
          <p:cNvPr id="2" name="Picture 1"/>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6020" y="101761"/>
            <a:ext cx="1117460" cy="1269841"/>
          </a:xfrm>
          <a:prstGeom prst="rect">
            <a:avLst/>
          </a:prstGeom>
        </p:spPr>
      </p:pic>
    </p:spTree>
    <p:extLst>
      <p:ext uri="{BB962C8B-B14F-4D97-AF65-F5344CB8AC3E}">
        <p14:creationId xmlns:p14="http://schemas.microsoft.com/office/powerpoint/2010/main" val="3315101683"/>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656797" y="2347553"/>
            <a:ext cx="5977550" cy="1754326"/>
          </a:xfrm>
          <a:prstGeom prst="rect">
            <a:avLst/>
          </a:prstGeom>
          <a:noFill/>
        </p:spPr>
        <p:txBody>
          <a:bodyPr wrap="square">
            <a:spAutoFit/>
          </a:bodyPr>
          <a:lstStyle/>
          <a:p>
            <a:pPr algn="ctr" eaLnBrk="1" hangingPunct="1">
              <a:lnSpc>
                <a:spcPct val="90000"/>
              </a:lnSpc>
              <a:buNone/>
            </a:pPr>
            <a:r>
              <a:rPr lang="en-US" sz="3600" dirty="0">
                <a:latin typeface="+mj-lt"/>
              </a:rPr>
              <a:t>Counter Drug Task Force</a:t>
            </a:r>
          </a:p>
          <a:p>
            <a:pPr algn="ctr" eaLnBrk="1" hangingPunct="1">
              <a:lnSpc>
                <a:spcPct val="90000"/>
              </a:lnSpc>
              <a:buNone/>
            </a:pPr>
            <a:r>
              <a:rPr lang="en-US" sz="3600" dirty="0">
                <a:latin typeface="+mj-lt"/>
              </a:rPr>
              <a:t>Operations  </a:t>
            </a:r>
          </a:p>
          <a:p>
            <a:pPr algn="ctr" eaLnBrk="1" hangingPunct="1">
              <a:lnSpc>
                <a:spcPct val="90000"/>
              </a:lnSpc>
              <a:buNone/>
            </a:pPr>
            <a:endParaRPr lang="en-US" sz="2400" dirty="0">
              <a:latin typeface="+mj-lt"/>
              <a:cs typeface="Arial"/>
            </a:endParaRPr>
          </a:p>
          <a:p>
            <a:pPr algn="ctr" eaLnBrk="1" hangingPunct="1">
              <a:lnSpc>
                <a:spcPct val="90000"/>
              </a:lnSpc>
              <a:buNone/>
            </a:pPr>
            <a:r>
              <a:rPr lang="en-US" sz="2400" dirty="0">
                <a:latin typeface="+mj-lt"/>
                <a:cs typeface="Arial"/>
              </a:rPr>
              <a:t>1SG Jaime Sotomayor</a:t>
            </a:r>
            <a:endParaRPr lang="en-US" sz="3600" u="sng" dirty="0">
              <a:latin typeface="+mj-lt"/>
            </a:endParaRPr>
          </a:p>
        </p:txBody>
      </p:sp>
    </p:spTree>
    <p:extLst>
      <p:ext uri="{BB962C8B-B14F-4D97-AF65-F5344CB8AC3E}">
        <p14:creationId xmlns:p14="http://schemas.microsoft.com/office/powerpoint/2010/main" val="2512399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1336438" y="268665"/>
            <a:ext cx="6302038" cy="921958"/>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solidFill>
                  <a:schemeClr val="tx1"/>
                </a:solidFill>
                <a:latin typeface="Arial" panose="020B0604020202020204" pitchFamily="34" charset="0"/>
                <a:cs typeface="Arial" panose="020B0604020202020204" pitchFamily="34" charset="0"/>
              </a:rPr>
              <a:t>DDRO Supported CBOs and Agencies by Geography</a:t>
            </a:r>
          </a:p>
        </p:txBody>
      </p:sp>
      <p:sp>
        <p:nvSpPr>
          <p:cNvPr id="9" name="TextBox 3"/>
          <p:cNvSpPr txBox="1"/>
          <p:nvPr/>
        </p:nvSpPr>
        <p:spPr>
          <a:xfrm>
            <a:off x="-14416" y="1113220"/>
            <a:ext cx="4330367" cy="492443"/>
          </a:xfrm>
          <a:prstGeom prst="rect">
            <a:avLst/>
          </a:prstGeom>
          <a:noFill/>
        </p:spPr>
        <p:txBody>
          <a:bodyPr wrap="square" rtlCol="0">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r>
              <a:rPr lang="en-US" sz="1300">
                <a:latin typeface="Arial" panose="020B0604020202020204" pitchFamily="34" charset="0"/>
                <a:cs typeface="Arial" panose="020B0604020202020204" pitchFamily="34" charset="0"/>
              </a:rPr>
              <a:t> </a:t>
            </a:r>
          </a:p>
          <a:p>
            <a:pPr>
              <a:buNone/>
            </a:pPr>
            <a:endParaRPr lang="en-US" sz="1300">
              <a:latin typeface="Arial" panose="020B0604020202020204" pitchFamily="34" charset="0"/>
              <a:cs typeface="Arial" panose="020B0604020202020204" pitchFamily="34" charset="0"/>
            </a:endParaRPr>
          </a:p>
        </p:txBody>
      </p:sp>
      <p:sp>
        <p:nvSpPr>
          <p:cNvPr id="10" name="TextBox 1"/>
          <p:cNvSpPr txBox="1"/>
          <p:nvPr/>
        </p:nvSpPr>
        <p:spPr>
          <a:xfrm>
            <a:off x="309978" y="1359441"/>
            <a:ext cx="5237882" cy="4909036"/>
          </a:xfrm>
          <a:prstGeom prst="rect">
            <a:avLst/>
          </a:prstGeom>
          <a:noFill/>
        </p:spPr>
        <p:txBody>
          <a:bodyPr wrap="square" lIns="91440" tIns="45720" rIns="91440" bIns="45720" rtlCol="0" anchor="t">
            <a:spAutoFit/>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a:lstStyle>
          <a:p>
            <a:r>
              <a:rPr lang="en-US" sz="1400" b="1" u="sng" dirty="0">
                <a:latin typeface="Arial" panose="020B0604020202020204" pitchFamily="34" charset="0"/>
                <a:cs typeface="Arial" panose="020B0604020202020204" pitchFamily="34" charset="0"/>
              </a:rPr>
              <a:t>Community Based Organizations (CBO)</a:t>
            </a:r>
          </a:p>
          <a:p>
            <a:r>
              <a:rPr lang="en-US" sz="1300" dirty="0">
                <a:latin typeface="Arial"/>
                <a:cs typeface="Arial"/>
              </a:rPr>
              <a:t>Arizona Narcotic Officer’s Association</a:t>
            </a:r>
            <a:endParaRPr lang="en-US" dirty="0">
              <a:latin typeface="Arial"/>
              <a:cs typeface="Arial"/>
            </a:endParaRPr>
          </a:p>
          <a:p>
            <a:r>
              <a:rPr lang="en-US" sz="1300" dirty="0">
                <a:latin typeface="Arial" panose="020B0604020202020204" pitchFamily="34" charset="0"/>
                <a:cs typeface="Arial" panose="020B0604020202020204" pitchFamily="34" charset="0"/>
              </a:rPr>
              <a:t>Arizona Health Care Cost Containment System</a:t>
            </a:r>
          </a:p>
          <a:p>
            <a:r>
              <a:rPr lang="en-US" sz="1300" dirty="0">
                <a:latin typeface="Arial" panose="020B0604020202020204" pitchFamily="34" charset="0"/>
                <a:cs typeface="Arial" panose="020B0604020202020204" pitchFamily="34" charset="0"/>
              </a:rPr>
              <a:t>Arizona Narcotic Officer’s Association</a:t>
            </a:r>
          </a:p>
          <a:p>
            <a:r>
              <a:rPr lang="en-US" sz="1300" dirty="0">
                <a:latin typeface="Arial"/>
                <a:cs typeface="Arial"/>
              </a:rPr>
              <a:t>Chandler Coalition on Youth Substance Abuse (CCYSA)</a:t>
            </a:r>
            <a:endParaRPr lang="en-US" sz="1300" dirty="0">
              <a:latin typeface="Times New Roman"/>
              <a:cs typeface="Times New Roman"/>
            </a:endParaRPr>
          </a:p>
          <a:p>
            <a:r>
              <a:rPr lang="en-US" sz="1300" dirty="0">
                <a:latin typeface="Arial"/>
                <a:cs typeface="Arial"/>
              </a:rPr>
              <a:t>Dispose-A-Med </a:t>
            </a:r>
            <a:endParaRPr lang="en-US" sz="1300" dirty="0">
              <a:latin typeface="Times New Roman"/>
              <a:cs typeface="Times New Roman"/>
            </a:endParaRPr>
          </a:p>
          <a:p>
            <a:r>
              <a:rPr lang="en-US" sz="1300" dirty="0">
                <a:latin typeface="Arial"/>
                <a:cs typeface="Arial"/>
              </a:rPr>
              <a:t>Governor's Office of Youth, Faith and Family</a:t>
            </a:r>
          </a:p>
          <a:p>
            <a:r>
              <a:rPr lang="en-US" sz="1300" dirty="0">
                <a:latin typeface="Arial"/>
                <a:cs typeface="Arial"/>
              </a:rPr>
              <a:t>Pima Council on Aging (Be Med Smart)</a:t>
            </a:r>
            <a:endParaRPr lang="en-US" sz="1300" dirty="0">
              <a:latin typeface="Times New Roman"/>
              <a:cs typeface="Times New Roman"/>
            </a:endParaRPr>
          </a:p>
          <a:p>
            <a:r>
              <a:rPr lang="en-US" sz="1300" dirty="0">
                <a:latin typeface="Arial"/>
                <a:cs typeface="Arial"/>
              </a:rPr>
              <a:t>Pima County Counter Narcotics (CNA)</a:t>
            </a:r>
            <a:endParaRPr lang="en-US" dirty="0"/>
          </a:p>
          <a:p>
            <a:r>
              <a:rPr lang="en-US" sz="1300" dirty="0">
                <a:latin typeface="Arial"/>
                <a:cs typeface="Arial"/>
              </a:rPr>
              <a:t>Portable Practical Educational Preparation Inc. (PPEP)</a:t>
            </a:r>
            <a:endParaRPr lang="en-US" dirty="0"/>
          </a:p>
          <a:p>
            <a:r>
              <a:rPr lang="en-US" sz="1300" dirty="0">
                <a:latin typeface="Arial"/>
                <a:cs typeface="Arial"/>
              </a:rPr>
              <a:t>South Eastern Arizona Behavioral Health Services (Douglas)</a:t>
            </a:r>
          </a:p>
          <a:p>
            <a:r>
              <a:rPr lang="en-US" sz="1300" dirty="0">
                <a:latin typeface="Arial"/>
                <a:cs typeface="Arial"/>
              </a:rPr>
              <a:t>Substance Abuse Coalition Leaders of America (</a:t>
            </a:r>
            <a:r>
              <a:rPr lang="en-US" sz="1300" dirty="0" err="1">
                <a:latin typeface="Arial"/>
                <a:cs typeface="Arial"/>
              </a:rPr>
              <a:t>SACLAz</a:t>
            </a:r>
            <a:r>
              <a:rPr lang="en-US" sz="1300" dirty="0">
                <a:latin typeface="Arial"/>
                <a:cs typeface="Arial"/>
              </a:rPr>
              <a:t>) includes:</a:t>
            </a:r>
          </a:p>
          <a:p>
            <a:pPr marL="285750" indent="-285750">
              <a:buFont typeface="Arial,Sans-Serif"/>
              <a:buChar char="•"/>
            </a:pPr>
            <a:r>
              <a:rPr lang="en-US" sz="1300" dirty="0">
                <a:latin typeface="Arial"/>
                <a:cs typeface="Arial"/>
              </a:rPr>
              <a:t>Arizona Youth Partnership</a:t>
            </a:r>
          </a:p>
          <a:p>
            <a:pPr marL="285750" indent="-285750">
              <a:buFont typeface="Arial,Sans-Serif"/>
              <a:buChar char="•"/>
            </a:pPr>
            <a:r>
              <a:rPr lang="en-US" sz="1300" dirty="0" err="1">
                <a:latin typeface="Arial"/>
                <a:cs typeface="Arial"/>
              </a:rPr>
              <a:t>BeMedSmart</a:t>
            </a:r>
            <a:r>
              <a:rPr lang="en-US" sz="1300" dirty="0">
                <a:latin typeface="Arial"/>
                <a:cs typeface="Arial"/>
              </a:rPr>
              <a:t> Coalition</a:t>
            </a:r>
          </a:p>
          <a:p>
            <a:pPr marL="285750" indent="-285750">
              <a:buFont typeface="Arial,Sans-Serif"/>
              <a:buChar char="•"/>
            </a:pPr>
            <a:r>
              <a:rPr lang="en-US" sz="1300" dirty="0">
                <a:latin typeface="Arial"/>
                <a:cs typeface="Arial"/>
              </a:rPr>
              <a:t>South Mountain Coalition</a:t>
            </a:r>
          </a:p>
          <a:p>
            <a:pPr marL="285750" indent="-285750">
              <a:buFont typeface="Arial,Sans-Serif"/>
              <a:buChar char="•"/>
            </a:pPr>
            <a:r>
              <a:rPr lang="en-US" sz="1300" dirty="0">
                <a:latin typeface="Arial"/>
                <a:cs typeface="Arial"/>
              </a:rPr>
              <a:t>Tempe Coalition</a:t>
            </a:r>
          </a:p>
          <a:p>
            <a:pPr marL="285750" indent="-285750">
              <a:buFont typeface="Arial,Sans-Serif"/>
              <a:buChar char="•"/>
            </a:pPr>
            <a:r>
              <a:rPr lang="en-US" sz="1300" dirty="0">
                <a:latin typeface="Arial"/>
                <a:cs typeface="Arial"/>
              </a:rPr>
              <a:t>Yavapai County Substance Abuse Coalition (MATFORCE)</a:t>
            </a:r>
          </a:p>
          <a:p>
            <a:pPr marL="285750" indent="-285750">
              <a:buFont typeface="Arial,Sans-Serif"/>
              <a:buChar char="•"/>
            </a:pPr>
            <a:r>
              <a:rPr lang="en-US" sz="1300" dirty="0">
                <a:latin typeface="Arial"/>
                <a:cs typeface="Arial"/>
              </a:rPr>
              <a:t>Graham County Substance Abuse Coalition</a:t>
            </a:r>
          </a:p>
          <a:p>
            <a:pPr marL="285750" indent="-285750">
              <a:buFont typeface="Arial,Sans-Serif"/>
              <a:buChar char="•"/>
            </a:pPr>
            <a:r>
              <a:rPr lang="en-US" sz="1300" dirty="0">
                <a:latin typeface="Arial"/>
                <a:cs typeface="Arial"/>
              </a:rPr>
              <a:t>Liberty Partnership-Kino Neighborhood Councils</a:t>
            </a:r>
          </a:p>
          <a:p>
            <a:pPr marL="285750" indent="-285750">
              <a:buFont typeface="Arial,Sans-Serif"/>
              <a:buChar char="•"/>
            </a:pPr>
            <a:r>
              <a:rPr lang="en-US" sz="1300" dirty="0">
                <a:latin typeface="Arial"/>
                <a:cs typeface="Arial"/>
              </a:rPr>
              <a:t>Marana Prevention Alliance</a:t>
            </a:r>
          </a:p>
          <a:p>
            <a:pPr marL="285750" indent="-285750">
              <a:buFont typeface="Arial,Sans-Serif"/>
              <a:buChar char="•"/>
            </a:pPr>
            <a:r>
              <a:rPr lang="en-US" sz="1300" dirty="0">
                <a:latin typeface="Arial"/>
                <a:cs typeface="Arial"/>
              </a:rPr>
              <a:t>Pima County Community Prevention Coalition</a:t>
            </a:r>
          </a:p>
          <a:p>
            <a:pPr marL="285750" indent="-285750">
              <a:buFont typeface="Arial,Sans-Serif"/>
              <a:buChar char="•"/>
            </a:pPr>
            <a:r>
              <a:rPr lang="en-US" sz="1300" dirty="0">
                <a:latin typeface="Arial"/>
                <a:cs typeface="Arial"/>
              </a:rPr>
              <a:t>Santa Cruz County Drug Free Community Coalition (DFCC)</a:t>
            </a:r>
          </a:p>
          <a:p>
            <a:pPr marL="285750" indent="-285750">
              <a:buFont typeface="Arial,Sans-Serif"/>
              <a:buChar char="•"/>
            </a:pPr>
            <a:r>
              <a:rPr lang="en-US" sz="1300" dirty="0">
                <a:latin typeface="Arial"/>
                <a:cs typeface="Arial"/>
              </a:rPr>
              <a:t>Stand Up AJ</a:t>
            </a:r>
          </a:p>
          <a:p>
            <a:pPr marL="285750" indent="-285750">
              <a:buFont typeface="Arial,Sans-Serif"/>
              <a:buChar char="•"/>
            </a:pPr>
            <a:r>
              <a:rPr lang="en-US" sz="1300" dirty="0">
                <a:latin typeface="Arial" panose="020B0604020202020204" pitchFamily="34" charset="0"/>
                <a:cs typeface="Arial" panose="020B0604020202020204" pitchFamily="34" charset="0"/>
              </a:rPr>
              <a:t>Way Out West Coalition (WOW Coalition)</a:t>
            </a:r>
            <a:endParaRPr lang="en-US" dirty="0"/>
          </a:p>
        </p:txBody>
      </p:sp>
      <p:pic>
        <p:nvPicPr>
          <p:cNvPr id="2" name="Picture 1">
            <a:extLst>
              <a:ext uri="{FF2B5EF4-FFF2-40B4-BE49-F238E27FC236}">
                <a16:creationId xmlns:a16="http://schemas.microsoft.com/office/drawing/2014/main" id="{D6143F15-7061-43FD-36B9-259C6D5045A8}"/>
              </a:ext>
            </a:extLst>
          </p:cNvPr>
          <p:cNvPicPr>
            <a:picLocks noChangeAspect="1"/>
          </p:cNvPicPr>
          <p:nvPr/>
        </p:nvPicPr>
        <p:blipFill>
          <a:blip r:embed="rId3"/>
          <a:stretch>
            <a:fillRect/>
          </a:stretch>
        </p:blipFill>
        <p:spPr>
          <a:xfrm>
            <a:off x="5547860" y="1747641"/>
            <a:ext cx="3118417" cy="3362717"/>
          </a:xfrm>
          <a:prstGeom prst="rect">
            <a:avLst/>
          </a:prstGeom>
        </p:spPr>
      </p:pic>
    </p:spTree>
    <p:extLst>
      <p:ext uri="{BB962C8B-B14F-4D97-AF65-F5344CB8AC3E}">
        <p14:creationId xmlns:p14="http://schemas.microsoft.com/office/powerpoint/2010/main" val="300245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976400" y="4928286"/>
            <a:ext cx="7182035" cy="1089529"/>
          </a:xfrm>
          <a:prstGeom prst="rect">
            <a:avLst/>
          </a:prstGeom>
          <a:noFill/>
        </p:spPr>
        <p:txBody>
          <a:bodyPr wrap="square">
            <a:spAutoFit/>
          </a:bodyPr>
          <a:lstStyle/>
          <a:p>
            <a:pPr algn="ctr" eaLnBrk="1" hangingPunct="1">
              <a:lnSpc>
                <a:spcPct val="90000"/>
              </a:lnSpc>
            </a:pPr>
            <a:r>
              <a:rPr lang="en-US" sz="2400" dirty="0">
                <a:solidFill>
                  <a:srgbClr val="201F1E"/>
                </a:solidFill>
                <a:effectLst/>
                <a:latin typeface="+mj-lt"/>
                <a:ea typeface="Arial" panose="020B0604020202020204" pitchFamily="34" charset="0"/>
              </a:rPr>
              <a:t>Focused effort toward high risk, high need communities, </a:t>
            </a:r>
            <a:r>
              <a:rPr lang="en-US" sz="2400" dirty="0">
                <a:solidFill>
                  <a:srgbClr val="201F1E"/>
                </a:solidFill>
                <a:latin typeface="+mj-lt"/>
                <a:ea typeface="Arial" panose="020B0604020202020204" pitchFamily="34" charset="0"/>
              </a:rPr>
              <a:t>specifically </a:t>
            </a:r>
            <a:r>
              <a:rPr lang="en-US" sz="2400" dirty="0">
                <a:solidFill>
                  <a:srgbClr val="201F1E"/>
                </a:solidFill>
                <a:effectLst/>
                <a:latin typeface="+mj-lt"/>
                <a:ea typeface="Arial" panose="020B0604020202020204" pitchFamily="34" charset="0"/>
              </a:rPr>
              <a:t>students in the 6-12</a:t>
            </a:r>
            <a:r>
              <a:rPr lang="en-US" sz="2400" baseline="30000" dirty="0">
                <a:solidFill>
                  <a:srgbClr val="201F1E"/>
                </a:solidFill>
                <a:effectLst/>
                <a:latin typeface="+mj-lt"/>
                <a:ea typeface="Arial" panose="020B0604020202020204" pitchFamily="34" charset="0"/>
              </a:rPr>
              <a:t>th</a:t>
            </a:r>
            <a:r>
              <a:rPr lang="en-US" sz="2400" dirty="0">
                <a:solidFill>
                  <a:srgbClr val="201F1E"/>
                </a:solidFill>
                <a:effectLst/>
                <a:latin typeface="+mj-lt"/>
                <a:ea typeface="Arial" panose="020B0604020202020204" pitchFamily="34" charset="0"/>
              </a:rPr>
              <a:t> grade and their parents. </a:t>
            </a:r>
            <a:endParaRPr lang="en-US" sz="2400" u="sng" dirty="0">
              <a:latin typeface="+mj-lt"/>
            </a:endParaRPr>
          </a:p>
        </p:txBody>
      </p:sp>
      <p:sp>
        <p:nvSpPr>
          <p:cNvPr id="7" name="TextBox 6">
            <a:extLst>
              <a:ext uri="{FF2B5EF4-FFF2-40B4-BE49-F238E27FC236}">
                <a16:creationId xmlns:a16="http://schemas.microsoft.com/office/drawing/2014/main" id="{151FDE8C-AEA1-28BC-4111-357CDFA78302}"/>
              </a:ext>
            </a:extLst>
          </p:cNvPr>
          <p:cNvSpPr txBox="1"/>
          <p:nvPr/>
        </p:nvSpPr>
        <p:spPr>
          <a:xfrm>
            <a:off x="1182849" y="1296569"/>
            <a:ext cx="6975586" cy="535531"/>
          </a:xfrm>
          <a:prstGeom prst="rect">
            <a:avLst/>
          </a:prstGeom>
          <a:noFill/>
        </p:spPr>
        <p:txBody>
          <a:bodyPr wrap="square">
            <a:spAutoFit/>
          </a:bodyPr>
          <a:lstStyle/>
          <a:p>
            <a:pPr eaLnBrk="1" hangingPunct="1">
              <a:lnSpc>
                <a:spcPct val="90000"/>
              </a:lnSpc>
            </a:pPr>
            <a:r>
              <a:rPr lang="en-US" sz="3200" dirty="0">
                <a:solidFill>
                  <a:srgbClr val="201F1E"/>
                </a:solidFill>
                <a:effectLst/>
                <a:latin typeface="+mj-lt"/>
                <a:ea typeface="Arial" panose="020B0604020202020204" pitchFamily="34" charset="0"/>
              </a:rPr>
              <a:t>Statewide DDRO Prevention Support</a:t>
            </a:r>
          </a:p>
        </p:txBody>
      </p:sp>
      <p:pic>
        <p:nvPicPr>
          <p:cNvPr id="2" name="Picture 1" descr="Map&#10;&#10;Description automatically generated">
            <a:extLst>
              <a:ext uri="{FF2B5EF4-FFF2-40B4-BE49-F238E27FC236}">
                <a16:creationId xmlns:a16="http://schemas.microsoft.com/office/drawing/2014/main" id="{712ED1B0-1C47-085B-DE4B-8F849F7BAB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6155" y="1913333"/>
            <a:ext cx="4022523" cy="2933720"/>
          </a:xfrm>
          <a:prstGeom prst="rect">
            <a:avLst/>
          </a:prstGeom>
        </p:spPr>
      </p:pic>
    </p:spTree>
    <p:extLst>
      <p:ext uri="{BB962C8B-B14F-4D97-AF65-F5344CB8AC3E}">
        <p14:creationId xmlns:p14="http://schemas.microsoft.com/office/powerpoint/2010/main" val="2608344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583223" y="4559087"/>
            <a:ext cx="5977550" cy="1588127"/>
          </a:xfrm>
          <a:prstGeom prst="rect">
            <a:avLst/>
          </a:prstGeom>
          <a:noFill/>
        </p:spPr>
        <p:txBody>
          <a:bodyPr wrap="square">
            <a:spAutoFit/>
          </a:bodyPr>
          <a:lstStyle/>
          <a:p>
            <a:pPr algn="ctr">
              <a:lnSpc>
                <a:spcPct val="90000"/>
              </a:lnSpc>
            </a:pPr>
            <a:r>
              <a:rPr lang="en-US" dirty="0">
                <a:solidFill>
                  <a:srgbClr val="201F1E"/>
                </a:solidFill>
                <a:latin typeface="+mj-lt"/>
              </a:rPr>
              <a:t>SACLAZ Prevention Coalitions</a:t>
            </a:r>
            <a:endParaRPr lang="en-US" sz="3600" dirty="0">
              <a:latin typeface="+mj-lt"/>
            </a:endParaRPr>
          </a:p>
          <a:p>
            <a:pPr algn="ctr" eaLnBrk="1" hangingPunct="1">
              <a:lnSpc>
                <a:spcPct val="90000"/>
              </a:lnSpc>
              <a:buNone/>
            </a:pPr>
            <a:r>
              <a:rPr lang="en-US" sz="1800" dirty="0">
                <a:solidFill>
                  <a:srgbClr val="201F1E"/>
                </a:solidFill>
                <a:effectLst/>
                <a:latin typeface="+mj-lt"/>
                <a:ea typeface="Arial" panose="020B0604020202020204" pitchFamily="34" charset="0"/>
              </a:rPr>
              <a:t>FY21 Added Glendale, Peoria, Queen Creek, Apache Junction </a:t>
            </a:r>
          </a:p>
          <a:p>
            <a:pPr algn="ctr" eaLnBrk="1" hangingPunct="1">
              <a:lnSpc>
                <a:spcPct val="90000"/>
              </a:lnSpc>
              <a:buNone/>
            </a:pPr>
            <a:r>
              <a:rPr lang="en-US" sz="1800" dirty="0">
                <a:solidFill>
                  <a:srgbClr val="201F1E"/>
                </a:solidFill>
                <a:effectLst/>
                <a:latin typeface="+mj-lt"/>
                <a:ea typeface="Arial" panose="020B0604020202020204" pitchFamily="34" charset="0"/>
              </a:rPr>
              <a:t>FY22 Surprise and El Mirage</a:t>
            </a:r>
          </a:p>
          <a:p>
            <a:pPr algn="ctr" eaLnBrk="1" hangingPunct="1">
              <a:lnSpc>
                <a:spcPct val="90000"/>
              </a:lnSpc>
              <a:buNone/>
            </a:pPr>
            <a:r>
              <a:rPr lang="en-US" dirty="0">
                <a:solidFill>
                  <a:srgbClr val="201F1E"/>
                </a:solidFill>
                <a:latin typeface="+mj-lt"/>
                <a:ea typeface="Arial" panose="020B0604020202020204" pitchFamily="34" charset="0"/>
              </a:rPr>
              <a:t>FY23 Goals:</a:t>
            </a:r>
            <a:r>
              <a:rPr lang="en-US" sz="1800" dirty="0">
                <a:solidFill>
                  <a:srgbClr val="201F1E"/>
                </a:solidFill>
                <a:effectLst/>
                <a:latin typeface="+mj-lt"/>
                <a:ea typeface="Arial" panose="020B0604020202020204" pitchFamily="34" charset="0"/>
              </a:rPr>
              <a:t> Tolleson, Avondale, Laveen </a:t>
            </a:r>
            <a:endParaRPr lang="en-US" sz="3600" u="sng" dirty="0">
              <a:latin typeface="+mj-lt"/>
            </a:endParaRPr>
          </a:p>
        </p:txBody>
      </p:sp>
      <p:pic>
        <p:nvPicPr>
          <p:cNvPr id="2" name="Picture 1">
            <a:extLst>
              <a:ext uri="{FF2B5EF4-FFF2-40B4-BE49-F238E27FC236}">
                <a16:creationId xmlns:a16="http://schemas.microsoft.com/office/drawing/2014/main" id="{03ACD424-2F8B-ECA3-91A8-AE6BC1BA7C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600505" y="1317794"/>
            <a:ext cx="5689528" cy="3370229"/>
          </a:xfrm>
          <a:prstGeom prst="rect">
            <a:avLst/>
          </a:prstGeom>
        </p:spPr>
      </p:pic>
    </p:spTree>
    <p:extLst>
      <p:ext uri="{BB962C8B-B14F-4D97-AF65-F5344CB8AC3E}">
        <p14:creationId xmlns:p14="http://schemas.microsoft.com/office/powerpoint/2010/main" val="20962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1447800" y="274638"/>
            <a:ext cx="6248400" cy="954107"/>
          </a:xfrm>
          <a:prstGeom prst="rect">
            <a:avLst/>
          </a:prstGeom>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latin typeface="Arial" panose="020B0604020202020204" pitchFamily="34" charset="0"/>
                <a:cs typeface="Arial" panose="020B0604020202020204" pitchFamily="34" charset="0"/>
              </a:rPr>
              <a:t>Return of Investment</a:t>
            </a:r>
          </a:p>
          <a:p>
            <a:endParaRPr lang="en-US" sz="2800" kern="0" dirty="0">
              <a:latin typeface="Arial" panose="020B0604020202020204" pitchFamily="34" charset="0"/>
              <a:cs typeface="Arial" panose="020B0604020202020204" pitchFamily="34" charset="0"/>
            </a:endParaRPr>
          </a:p>
        </p:txBody>
      </p:sp>
      <p:pic>
        <p:nvPicPr>
          <p:cNvPr id="4" name="Picture 16">
            <a:extLst>
              <a:ext uri="{FF2B5EF4-FFF2-40B4-BE49-F238E27FC236}">
                <a16:creationId xmlns:a16="http://schemas.microsoft.com/office/drawing/2014/main" id="{262433E8-4110-84A4-51BA-F3997AC1072F}"/>
              </a:ext>
            </a:extLst>
          </p:cNvPr>
          <p:cNvPicPr>
            <a:picLocks noChangeAspect="1"/>
          </p:cNvPicPr>
          <p:nvPr/>
        </p:nvPicPr>
        <p:blipFill>
          <a:blip r:embed="rId2"/>
          <a:stretch>
            <a:fillRect/>
          </a:stretch>
        </p:blipFill>
        <p:spPr>
          <a:xfrm>
            <a:off x="6535361" y="1706611"/>
            <a:ext cx="666627" cy="666627"/>
          </a:xfrm>
          <a:prstGeom prst="rect">
            <a:avLst/>
          </a:prstGeom>
        </p:spPr>
      </p:pic>
      <p:sp>
        <p:nvSpPr>
          <p:cNvPr id="6" name="TextBox 5">
            <a:extLst>
              <a:ext uri="{FF2B5EF4-FFF2-40B4-BE49-F238E27FC236}">
                <a16:creationId xmlns:a16="http://schemas.microsoft.com/office/drawing/2014/main" id="{400FE56D-B792-8082-A721-570F93E0E9FA}"/>
              </a:ext>
            </a:extLst>
          </p:cNvPr>
          <p:cNvSpPr txBox="1"/>
          <p:nvPr/>
        </p:nvSpPr>
        <p:spPr>
          <a:xfrm>
            <a:off x="683536" y="2763248"/>
            <a:ext cx="3791824" cy="984885"/>
          </a:xfrm>
          <a:prstGeom prst="rect">
            <a:avLst/>
          </a:prstGeom>
          <a:noFill/>
        </p:spPr>
        <p:txBody>
          <a:bodyPr wrap="square">
            <a:spAutoFit/>
          </a:bodyPr>
          <a:lstStyle/>
          <a:p>
            <a:r>
              <a:rPr lang="en-US" sz="2000" b="1" dirty="0">
                <a:latin typeface="Arial"/>
                <a:cs typeface="Times New Roman"/>
              </a:rPr>
              <a:t>Adults Trained in Prevention Skills and Knowledge:  </a:t>
            </a:r>
            <a:endParaRPr lang="en-US" sz="2000" dirty="0">
              <a:latin typeface="Arial"/>
            </a:endParaRPr>
          </a:p>
          <a:p>
            <a:r>
              <a:rPr lang="en-US" sz="1800" dirty="0">
                <a:latin typeface="Arial"/>
                <a:cs typeface="Arial"/>
              </a:rPr>
              <a:t>2,833</a:t>
            </a:r>
          </a:p>
        </p:txBody>
      </p:sp>
      <p:sp>
        <p:nvSpPr>
          <p:cNvPr id="12" name="TextBox 11">
            <a:extLst>
              <a:ext uri="{FF2B5EF4-FFF2-40B4-BE49-F238E27FC236}">
                <a16:creationId xmlns:a16="http://schemas.microsoft.com/office/drawing/2014/main" id="{35DEEB07-3F57-0C24-322E-AA153CACF4EB}"/>
              </a:ext>
            </a:extLst>
          </p:cNvPr>
          <p:cNvSpPr txBox="1"/>
          <p:nvPr/>
        </p:nvSpPr>
        <p:spPr>
          <a:xfrm>
            <a:off x="741688" y="1562031"/>
            <a:ext cx="5207608" cy="867930"/>
          </a:xfrm>
          <a:prstGeom prst="rect">
            <a:avLst/>
          </a:prstGeom>
          <a:noFill/>
        </p:spPr>
        <p:txBody>
          <a:bodyPr wrap="square">
            <a:spAutoFit/>
          </a:bodyPr>
          <a:lstStyle/>
          <a:p>
            <a:pPr eaLnBrk="1" hangingPunct="1">
              <a:lnSpc>
                <a:spcPct val="90000"/>
              </a:lnSpc>
              <a:buNone/>
            </a:pPr>
            <a:r>
              <a:rPr lang="en-US" sz="2800" dirty="0">
                <a:solidFill>
                  <a:srgbClr val="201F1E"/>
                </a:solidFill>
                <a:effectLst/>
                <a:latin typeface="+mj-lt"/>
                <a:ea typeface="Arial" panose="020B0604020202020204" pitchFamily="34" charset="0"/>
              </a:rPr>
              <a:t>DDRO direct support since FY21: </a:t>
            </a:r>
          </a:p>
        </p:txBody>
      </p:sp>
      <p:sp>
        <p:nvSpPr>
          <p:cNvPr id="14" name="TextBox 13">
            <a:extLst>
              <a:ext uri="{FF2B5EF4-FFF2-40B4-BE49-F238E27FC236}">
                <a16:creationId xmlns:a16="http://schemas.microsoft.com/office/drawing/2014/main" id="{C8E2D676-B586-3D56-81BC-EFD815E46B36}"/>
              </a:ext>
            </a:extLst>
          </p:cNvPr>
          <p:cNvSpPr txBox="1"/>
          <p:nvPr/>
        </p:nvSpPr>
        <p:spPr>
          <a:xfrm>
            <a:off x="741688" y="4275929"/>
            <a:ext cx="4672668" cy="1292662"/>
          </a:xfrm>
          <a:prstGeom prst="rect">
            <a:avLst/>
          </a:prstGeom>
          <a:noFill/>
        </p:spPr>
        <p:txBody>
          <a:bodyPr wrap="square">
            <a:spAutoFit/>
          </a:bodyPr>
          <a:lstStyle/>
          <a:p>
            <a:r>
              <a:rPr lang="en-US" sz="2000" b="1" dirty="0">
                <a:latin typeface="Arial"/>
                <a:cs typeface="Times New Roman"/>
              </a:rPr>
              <a:t>Youth Educated Through </a:t>
            </a:r>
          </a:p>
          <a:p>
            <a:r>
              <a:rPr lang="en-US" sz="2000" b="1" dirty="0">
                <a:latin typeface="Arial"/>
                <a:cs typeface="Times New Roman"/>
              </a:rPr>
              <a:t>Evidence Based/ Informed Curriculum:</a:t>
            </a:r>
            <a:endParaRPr lang="en-US" sz="2000" dirty="0">
              <a:latin typeface="Arial"/>
            </a:endParaRPr>
          </a:p>
          <a:p>
            <a:r>
              <a:rPr lang="en-US" sz="1800" dirty="0">
                <a:latin typeface="Arial"/>
                <a:cs typeface="Arial"/>
              </a:rPr>
              <a:t>23,072</a:t>
            </a:r>
          </a:p>
        </p:txBody>
      </p:sp>
      <p:sp>
        <p:nvSpPr>
          <p:cNvPr id="16" name="TextBox 15">
            <a:extLst>
              <a:ext uri="{FF2B5EF4-FFF2-40B4-BE49-F238E27FC236}">
                <a16:creationId xmlns:a16="http://schemas.microsoft.com/office/drawing/2014/main" id="{951712A7-4D4E-E0AA-EAFA-11D3A47E0122}"/>
              </a:ext>
            </a:extLst>
          </p:cNvPr>
          <p:cNvSpPr txBox="1"/>
          <p:nvPr/>
        </p:nvSpPr>
        <p:spPr>
          <a:xfrm>
            <a:off x="4668642" y="4291318"/>
            <a:ext cx="3791824" cy="984885"/>
          </a:xfrm>
          <a:prstGeom prst="rect">
            <a:avLst/>
          </a:prstGeom>
          <a:noFill/>
        </p:spPr>
        <p:txBody>
          <a:bodyPr wrap="square">
            <a:spAutoFit/>
          </a:bodyPr>
          <a:lstStyle/>
          <a:p>
            <a:r>
              <a:rPr lang="en-US" sz="2000" b="1" dirty="0">
                <a:latin typeface="Arial"/>
                <a:cs typeface="Times New Roman"/>
              </a:rPr>
              <a:t>Supported Collection of Prescription Medication:    </a:t>
            </a:r>
            <a:endParaRPr lang="en-US" sz="2000" dirty="0">
              <a:latin typeface="Arial"/>
            </a:endParaRPr>
          </a:p>
          <a:p>
            <a:r>
              <a:rPr lang="en-US" dirty="0">
                <a:latin typeface="Arial"/>
                <a:cs typeface="Arial"/>
              </a:rPr>
              <a:t>17,137 lbs. </a:t>
            </a:r>
            <a:endParaRPr lang="en-US" sz="1800" dirty="0">
              <a:latin typeface="Arial"/>
              <a:cs typeface="Arial"/>
            </a:endParaRPr>
          </a:p>
        </p:txBody>
      </p:sp>
      <p:sp>
        <p:nvSpPr>
          <p:cNvPr id="17" name="TextBox 16">
            <a:extLst>
              <a:ext uri="{FF2B5EF4-FFF2-40B4-BE49-F238E27FC236}">
                <a16:creationId xmlns:a16="http://schemas.microsoft.com/office/drawing/2014/main" id="{CCDA3531-088E-3212-AFE4-6A670B370F21}"/>
              </a:ext>
            </a:extLst>
          </p:cNvPr>
          <p:cNvSpPr txBox="1"/>
          <p:nvPr/>
        </p:nvSpPr>
        <p:spPr>
          <a:xfrm>
            <a:off x="4668642" y="2711587"/>
            <a:ext cx="3791824" cy="1292662"/>
          </a:xfrm>
          <a:prstGeom prst="rect">
            <a:avLst/>
          </a:prstGeom>
          <a:noFill/>
        </p:spPr>
        <p:txBody>
          <a:bodyPr wrap="square">
            <a:spAutoFit/>
          </a:bodyPr>
          <a:lstStyle/>
          <a:p>
            <a:r>
              <a:rPr lang="en-US" sz="2000" b="1" dirty="0">
                <a:latin typeface="Arial"/>
                <a:cs typeface="Times New Roman"/>
              </a:rPr>
              <a:t>Prevention Funds Awarded Through Grant Writing Support:  </a:t>
            </a:r>
            <a:endParaRPr lang="en-US" sz="2000" dirty="0">
              <a:latin typeface="Arial"/>
            </a:endParaRPr>
          </a:p>
          <a:p>
            <a:r>
              <a:rPr lang="en-US" sz="1800" dirty="0">
                <a:latin typeface="Arial"/>
                <a:cs typeface="Arial"/>
              </a:rPr>
              <a:t>$5,690,000</a:t>
            </a:r>
          </a:p>
        </p:txBody>
      </p:sp>
    </p:spTree>
    <p:extLst>
      <p:ext uri="{BB962C8B-B14F-4D97-AF65-F5344CB8AC3E}">
        <p14:creationId xmlns:p14="http://schemas.microsoft.com/office/powerpoint/2010/main" val="3707300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2AA8-6357-889B-BD0A-DF2BEC175C4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EBA92D2-6F37-F2D7-36F3-C09B65EB78A0}"/>
              </a:ext>
            </a:extLst>
          </p:cNvPr>
          <p:cNvSpPr>
            <a:spLocks noGrp="1"/>
          </p:cNvSpPr>
          <p:nvPr>
            <p:ph idx="1"/>
          </p:nvPr>
        </p:nvSpPr>
        <p:spPr/>
        <p:txBody>
          <a:bodyPr/>
          <a:lstStyle/>
          <a:p>
            <a:r>
              <a:rPr lang="en-US" dirty="0"/>
              <a:t>RRW Storyboard </a:t>
            </a:r>
          </a:p>
        </p:txBody>
      </p:sp>
      <p:pic>
        <p:nvPicPr>
          <p:cNvPr id="1026" name="Picture 2">
            <a:extLst>
              <a:ext uri="{FF2B5EF4-FFF2-40B4-BE49-F238E27FC236}">
                <a16:creationId xmlns:a16="http://schemas.microsoft.com/office/drawing/2014/main" id="{717494B2-744D-DB91-83EC-6F0A7111F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189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1447800" y="244415"/>
            <a:ext cx="6248400" cy="914400"/>
          </a:xfrm>
          <a:prstGeom prst="rect">
            <a:avLst/>
          </a:prstGeom>
          <a:noFill/>
          <a:ln w="9525">
            <a:noFill/>
            <a:miter lim="800000"/>
            <a:headEnd/>
            <a:tailEnd/>
          </a:ln>
        </p:spPr>
        <p:txBody>
          <a:bodyPr anchor="ctr"/>
          <a:lstStyle/>
          <a:p>
            <a:pPr algn="ctr"/>
            <a:r>
              <a:rPr lang="en-US" sz="2800" b="1" dirty="0">
                <a:solidFill>
                  <a:schemeClr val="tx2"/>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Arizona Counterdrug </a:t>
            </a:r>
          </a:p>
          <a:p>
            <a:pPr algn="ctr"/>
            <a:r>
              <a:rPr lang="en-US" sz="2400" dirty="0">
                <a:latin typeface="Arial" panose="020B0604020202020204" pitchFamily="34" charset="0"/>
                <a:cs typeface="Arial" panose="020B0604020202020204" pitchFamily="34" charset="0"/>
              </a:rPr>
              <a:t>Mission Statement</a:t>
            </a:r>
            <a:endParaRPr lang="en-US" sz="2400" dirty="0">
              <a:solidFill>
                <a:schemeClr val="tx2"/>
              </a:solidFill>
              <a:latin typeface="Arial" panose="020B0604020202020204" pitchFamily="34" charset="0"/>
              <a:cs typeface="Arial" panose="020B0604020202020204" pitchFamily="34" charset="0"/>
            </a:endParaRPr>
          </a:p>
        </p:txBody>
      </p:sp>
      <p:sp>
        <p:nvSpPr>
          <p:cNvPr id="5" name="Content Placeholder 3"/>
          <p:cNvSpPr>
            <a:spLocks noGrp="1"/>
          </p:cNvSpPr>
          <p:nvPr>
            <p:ph idx="1"/>
          </p:nvPr>
        </p:nvSpPr>
        <p:spPr>
          <a:xfrm>
            <a:off x="228600" y="1524000"/>
            <a:ext cx="8686800" cy="4876800"/>
          </a:xfrm>
        </p:spPr>
        <p:txBody>
          <a:bodyPr wrap="square">
            <a:normAutofit/>
          </a:bodyPr>
          <a:lstStyle/>
          <a:p>
            <a:pPr>
              <a:buNone/>
            </a:pPr>
            <a:endParaRPr lang="en-US" sz="2000" b="1" dirty="0">
              <a:ea typeface="Calibri" pitchFamily="34" charset="0"/>
            </a:endParaRPr>
          </a:p>
          <a:p>
            <a:pPr marL="0" indent="0">
              <a:buNone/>
            </a:pPr>
            <a:r>
              <a:rPr lang="en-US" sz="2800" b="1" dirty="0">
                <a:ea typeface="Calibri" pitchFamily="34" charset="0"/>
              </a:rPr>
              <a:t>Mission:  </a:t>
            </a:r>
            <a:r>
              <a:rPr lang="en-US" sz="2800" dirty="0"/>
              <a:t>The Arizona National Guard Counterdrug Program aligns with the Deputy Assistant Secretary of Defense (DASD) Counternarcotics and Stabilization Policy (CNSP) guidance to utilize military personnel, equipment, and military skills in compliance with approved Title 32, U.S. Code 112 activities to support state, local, tribal and federal law enforcement agencies.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0" y="1431175"/>
            <a:ext cx="7086600" cy="3657600"/>
          </a:xfrm>
        </p:spPr>
        <p:txBody>
          <a:bodyPr lIns="91440" tIns="45720" rIns="91440" bIns="45720" anchor="t"/>
          <a:lstStyle/>
          <a:p>
            <a:pPr eaLnBrk="1" hangingPunct="1">
              <a:lnSpc>
                <a:spcPct val="90000"/>
              </a:lnSpc>
              <a:buNone/>
            </a:pPr>
            <a:endParaRPr lang="en-US" sz="1800" b="1" dirty="0">
              <a:latin typeface="Arial"/>
              <a:cs typeface="Arial"/>
            </a:endParaRPr>
          </a:p>
          <a:p>
            <a:pPr marL="233045" lvl="1" indent="-233045" eaLnBrk="1" hangingPunct="1">
              <a:lnSpc>
                <a:spcPct val="90000"/>
              </a:lnSpc>
              <a:buFont typeface="Arial" panose="020B0604020202020204" pitchFamily="34" charset="0"/>
              <a:buChar char="•"/>
            </a:pPr>
            <a:r>
              <a:rPr lang="en-US" sz="1800" dirty="0"/>
              <a:t>Focus on four core competencies:</a:t>
            </a:r>
          </a:p>
          <a:p>
            <a:pPr marL="633095" lvl="2" indent="-233045" eaLnBrk="1" hangingPunct="1">
              <a:lnSpc>
                <a:spcPct val="90000"/>
              </a:lnSpc>
              <a:buFont typeface="Arial" panose="020B0604020202020204" pitchFamily="34" charset="0"/>
              <a:buChar char="•"/>
            </a:pPr>
            <a:r>
              <a:rPr lang="en-US" sz="1400" dirty="0"/>
              <a:t> Link Analysis</a:t>
            </a:r>
          </a:p>
          <a:p>
            <a:pPr marL="633095" lvl="2" indent="-233045" eaLnBrk="1" hangingPunct="1">
              <a:lnSpc>
                <a:spcPct val="90000"/>
              </a:lnSpc>
              <a:buFont typeface="Arial" panose="020B0604020202020204" pitchFamily="34" charset="0"/>
              <a:buChar char="•"/>
            </a:pPr>
            <a:r>
              <a:rPr lang="en-US" sz="1400" dirty="0"/>
              <a:t> Document exploitation </a:t>
            </a:r>
          </a:p>
          <a:p>
            <a:pPr marL="633095" lvl="2" indent="-233045" eaLnBrk="1" hangingPunct="1">
              <a:lnSpc>
                <a:spcPct val="90000"/>
              </a:lnSpc>
              <a:buFont typeface="Arial" panose="020B0604020202020204" pitchFamily="34" charset="0"/>
              <a:buChar char="•"/>
            </a:pPr>
            <a:r>
              <a:rPr lang="en-US" sz="1400" dirty="0"/>
              <a:t> Commodity-Illicit financial analysis </a:t>
            </a:r>
          </a:p>
          <a:p>
            <a:pPr marL="633095" lvl="2" indent="-233045" eaLnBrk="1" hangingPunct="1">
              <a:lnSpc>
                <a:spcPct val="90000"/>
              </a:lnSpc>
              <a:buFont typeface="Arial" panose="020B0604020202020204" pitchFamily="34" charset="0"/>
              <a:buChar char="•"/>
            </a:pPr>
            <a:r>
              <a:rPr lang="en-US" sz="1400" dirty="0"/>
              <a:t> Case construction</a:t>
            </a:r>
          </a:p>
          <a:p>
            <a:pPr eaLnBrk="1" hangingPunct="1">
              <a:lnSpc>
                <a:spcPct val="90000"/>
              </a:lnSpc>
              <a:buNone/>
            </a:pPr>
            <a:endParaRPr lang="en-US" sz="1400" b="1" dirty="0"/>
          </a:p>
          <a:p>
            <a:pPr lvl="1">
              <a:buFont typeface="Arial" panose="020B0604020202020204" pitchFamily="34" charset="0"/>
              <a:buChar char="•"/>
            </a:pPr>
            <a:endParaRPr lang="en-US" sz="1400" dirty="0"/>
          </a:p>
          <a:p>
            <a:pPr marL="457200" lvl="1" indent="0">
              <a:buNone/>
            </a:pPr>
            <a:endParaRPr lang="en-US" sz="800" dirty="0"/>
          </a:p>
          <a:p>
            <a:pPr>
              <a:buNone/>
            </a:pPr>
            <a:r>
              <a:rPr lang="en-US" sz="1400" b="1" dirty="0">
                <a:solidFill>
                  <a:srgbClr val="000000"/>
                </a:solidFill>
                <a:latin typeface="Arial"/>
                <a:cs typeface="Arial"/>
              </a:rPr>
              <a:t>	</a:t>
            </a:r>
            <a:endParaRPr lang="en-US" sz="1400" dirty="0">
              <a:latin typeface="Arial"/>
              <a:cs typeface="Arial"/>
            </a:endParaRPr>
          </a:p>
          <a:p>
            <a:pPr>
              <a:buNone/>
            </a:pPr>
            <a:endParaRPr lang="en-US" sz="1400" dirty="0"/>
          </a:p>
          <a:p>
            <a:pPr>
              <a:buNone/>
            </a:pPr>
            <a:endParaRPr lang="en-US" sz="1400" dirty="0"/>
          </a:p>
        </p:txBody>
      </p:sp>
      <p:sp>
        <p:nvSpPr>
          <p:cNvPr id="3" name="Title 2"/>
          <p:cNvSpPr>
            <a:spLocks noGrp="1"/>
          </p:cNvSpPr>
          <p:nvPr>
            <p:ph type="title"/>
          </p:nvPr>
        </p:nvSpPr>
        <p:spPr>
          <a:xfrm>
            <a:off x="457200" y="152400"/>
            <a:ext cx="8229600" cy="1143000"/>
          </a:xfrm>
        </p:spPr>
        <p:txBody>
          <a:bodyPr/>
          <a:lstStyle/>
          <a:p>
            <a:r>
              <a:rPr lang="en-US" sz="3200">
                <a:latin typeface="Arial" panose="020B0604020202020204" pitchFamily="34" charset="0"/>
                <a:cs typeface="Arial" panose="020B0604020202020204" pitchFamily="34" charset="0"/>
              </a:rPr>
              <a:t>Authorized Activities</a:t>
            </a:r>
            <a:br>
              <a:rPr lang="en-US" sz="3200">
                <a:latin typeface="Arial" panose="020B0604020202020204" pitchFamily="34" charset="0"/>
                <a:cs typeface="Arial" panose="020B0604020202020204" pitchFamily="34" charset="0"/>
              </a:rPr>
            </a:br>
            <a:r>
              <a:rPr lang="en-US" sz="3200">
                <a:latin typeface="Arial" panose="020B0604020202020204" pitchFamily="34" charset="0"/>
                <a:cs typeface="Arial" panose="020B0604020202020204" pitchFamily="34" charset="0"/>
              </a:rPr>
              <a:t>Analyst Support</a:t>
            </a:r>
            <a:br>
              <a:rPr lang="en-US" sz="3600" b="1"/>
            </a:br>
            <a:endParaRPr lang="en-US" sz="3600">
              <a:latin typeface="Arial" panose="020B0604020202020204" pitchFamily="34" charset="0"/>
              <a:cs typeface="Arial" panose="020B0604020202020204" pitchFamily="34" charset="0"/>
            </a:endParaRPr>
          </a:p>
        </p:txBody>
      </p:sp>
      <p:pic>
        <p:nvPicPr>
          <p:cNvPr id="5" name="Picture 1"/>
          <p:cNvPicPr>
            <a:picLocks noChangeAspect="1" noChangeArrowheads="1"/>
          </p:cNvPicPr>
          <p:nvPr/>
        </p:nvPicPr>
        <p:blipFill>
          <a:blip r:embed="rId3" cstate="screen"/>
          <a:srcRect/>
          <a:stretch>
            <a:fillRect/>
          </a:stretch>
        </p:blipFill>
        <p:spPr bwMode="auto">
          <a:xfrm>
            <a:off x="4339772" y="2057673"/>
            <a:ext cx="4492171" cy="3369152"/>
          </a:xfrm>
          <a:prstGeom prst="rect">
            <a:avLst/>
          </a:prstGeom>
          <a:noFill/>
          <a:ln w="9525">
            <a:noFill/>
            <a:miter lim="800000"/>
            <a:headEnd/>
            <a:tailEnd/>
          </a:ln>
        </p:spPr>
      </p:pic>
      <p:pic>
        <p:nvPicPr>
          <p:cNvPr id="7" name="Picture 6"/>
          <p:cNvPicPr>
            <a:picLocks noChangeAspect="1"/>
          </p:cNvPicPr>
          <p:nvPr/>
        </p:nvPicPr>
        <p:blipFill>
          <a:blip r:embed="rId4"/>
          <a:stretch>
            <a:fillRect/>
          </a:stretch>
        </p:blipFill>
        <p:spPr>
          <a:xfrm>
            <a:off x="390072" y="3742249"/>
            <a:ext cx="3559628" cy="1916939"/>
          </a:xfrm>
          <a:prstGeom prst="rect">
            <a:avLst/>
          </a:prstGeom>
        </p:spPr>
      </p:pic>
    </p:spTree>
    <p:extLst>
      <p:ext uri="{BB962C8B-B14F-4D97-AF65-F5344CB8AC3E}">
        <p14:creationId xmlns:p14="http://schemas.microsoft.com/office/powerpoint/2010/main" val="199017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0575" y="1687485"/>
            <a:ext cx="4117020" cy="4031873"/>
          </a:xfrm>
          <a:prstGeom prst="rect">
            <a:avLst/>
          </a:prstGeom>
          <a:noFill/>
        </p:spPr>
        <p:txBody>
          <a:bodyPr wrap="square" lIns="91440" tIns="45720" rIns="91440" bIns="45720" rtlCol="0" anchor="t">
            <a:spAutoFit/>
          </a:bodyPr>
          <a:lstStyle/>
          <a:p>
            <a:r>
              <a:rPr lang="en-US" sz="1600" dirty="0">
                <a:latin typeface="Arial"/>
                <a:cs typeface="Arial"/>
              </a:rPr>
              <a:t>Assist Law Enforcement in the successful interdiction of narcotics through low visibility reconnaissance and observation activities.  </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a:cs typeface="Arial"/>
              </a:rPr>
              <a:t>Underlying priority of all operations is preservation of human life and officer Safety.</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a:cs typeface="Arial"/>
              </a:rPr>
              <a:t>Capable of operating in arduous terrain and conditions covertly in rural and urban environments.</a:t>
            </a:r>
            <a:endParaRPr lang="en-US" sz="1600" dirty="0">
              <a:latin typeface="Arial" panose="020B0604020202020204" pitchFamily="34" charset="0"/>
              <a:cs typeface="Arial" panose="020B0604020202020204" pitchFamily="34" charset="0"/>
            </a:endParaRPr>
          </a:p>
          <a:p>
            <a:endParaRPr lang="en-US" sz="1600" dirty="0">
              <a:latin typeface="Arial" panose="020B0604020202020204" pitchFamily="34" charset="0"/>
              <a:cs typeface="Arial" panose="020B0604020202020204" pitchFamily="34" charset="0"/>
            </a:endParaRPr>
          </a:p>
          <a:p>
            <a:r>
              <a:rPr lang="en-US" sz="1600" dirty="0">
                <a:latin typeface="Arial"/>
                <a:cs typeface="Arial"/>
              </a:rPr>
              <a:t>Always in a support role at the direction of the LEAs.</a:t>
            </a:r>
            <a:endParaRPr lang="en-US" sz="1600" dirty="0">
              <a:latin typeface="Arial" panose="020B0604020202020204" pitchFamily="34" charset="0"/>
              <a:cs typeface="Arial" panose="020B0604020202020204" pitchFamily="34" charset="0"/>
            </a:endParaRPr>
          </a:p>
          <a:p>
            <a:endParaRPr lang="en-US" sz="1600" dirty="0"/>
          </a:p>
        </p:txBody>
      </p:sp>
      <p:sp>
        <p:nvSpPr>
          <p:cNvPr id="7" name="Title 7"/>
          <p:cNvSpPr txBox="1">
            <a:spLocks/>
          </p:cNvSpPr>
          <p:nvPr/>
        </p:nvSpPr>
        <p:spPr>
          <a:xfrm>
            <a:off x="1447800" y="274638"/>
            <a:ext cx="6248400" cy="954107"/>
          </a:xfrm>
          <a:prstGeom prst="rect">
            <a:avLst/>
          </a:prstGeom>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latin typeface="Arial" panose="020B0604020202020204" pitchFamily="34" charset="0"/>
                <a:cs typeface="Arial" panose="020B0604020202020204" pitchFamily="34" charset="0"/>
              </a:rPr>
              <a:t>Ground and Aerial Reconnaissance and Observation</a:t>
            </a:r>
          </a:p>
        </p:txBody>
      </p:sp>
      <p:pic>
        <p:nvPicPr>
          <p:cNvPr id="6" name="Content Placeholder 5" descr="0048.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4257595" y="1858779"/>
            <a:ext cx="1879476" cy="1415280"/>
          </a:xfrm>
          <a:prstGeom prst="rect">
            <a:avLst/>
          </a:prstGeom>
        </p:spPr>
      </p:pic>
      <p:pic>
        <p:nvPicPr>
          <p:cNvPr id="4" name="Picture 3">
            <a:extLst>
              <a:ext uri="{FF2B5EF4-FFF2-40B4-BE49-F238E27FC236}">
                <a16:creationId xmlns:a16="http://schemas.microsoft.com/office/drawing/2014/main" id="{C9C4DA34-80BC-8AA3-81D0-CEA6F2D33170}"/>
              </a:ext>
            </a:extLst>
          </p:cNvPr>
          <p:cNvPicPr>
            <a:picLocks noChangeAspect="1"/>
          </p:cNvPicPr>
          <p:nvPr/>
        </p:nvPicPr>
        <p:blipFill>
          <a:blip r:embed="rId4"/>
          <a:stretch>
            <a:fillRect/>
          </a:stretch>
        </p:blipFill>
        <p:spPr>
          <a:xfrm>
            <a:off x="6395453" y="1858779"/>
            <a:ext cx="2601495" cy="1415279"/>
          </a:xfrm>
          <a:prstGeom prst="rect">
            <a:avLst/>
          </a:prstGeom>
        </p:spPr>
      </p:pic>
      <p:pic>
        <p:nvPicPr>
          <p:cNvPr id="2" name="Picture 1">
            <a:extLst>
              <a:ext uri="{FF2B5EF4-FFF2-40B4-BE49-F238E27FC236}">
                <a16:creationId xmlns:a16="http://schemas.microsoft.com/office/drawing/2014/main" id="{F1A2719A-7B14-14E6-A60E-BEB44CA6CFA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84464" y="3703421"/>
            <a:ext cx="3400042" cy="1912524"/>
          </a:xfrm>
          <a:prstGeom prst="rect">
            <a:avLst/>
          </a:prstGeom>
          <a:ln w="12700">
            <a:solidFill>
              <a:schemeClr val="tx1"/>
            </a:solidFill>
          </a:ln>
        </p:spPr>
      </p:pic>
    </p:spTree>
    <p:extLst>
      <p:ext uri="{BB962C8B-B14F-4D97-AF65-F5344CB8AC3E}">
        <p14:creationId xmlns:p14="http://schemas.microsoft.com/office/powerpoint/2010/main" val="83345367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p:cNvSpPr txBox="1">
            <a:spLocks/>
          </p:cNvSpPr>
          <p:nvPr/>
        </p:nvSpPr>
        <p:spPr>
          <a:xfrm>
            <a:off x="1189007" y="536993"/>
            <a:ext cx="6248400" cy="954107"/>
          </a:xfrm>
          <a:prstGeom prst="rect">
            <a:avLst/>
          </a:prstGeom>
        </p:spPr>
        <p:txBody>
          <a:bodyPr wrap="square">
            <a:sp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sz="2800" kern="0" dirty="0">
                <a:latin typeface="Arial" panose="020B0604020202020204" pitchFamily="34" charset="0"/>
                <a:cs typeface="Arial" panose="020B0604020202020204" pitchFamily="34" charset="0"/>
              </a:rPr>
              <a:t>Effectiveness</a:t>
            </a:r>
          </a:p>
          <a:p>
            <a:endParaRPr lang="en-US" sz="2800" kern="0" dirty="0">
              <a:latin typeface="Arial" panose="020B0604020202020204" pitchFamily="34" charset="0"/>
              <a:cs typeface="Arial" panose="020B0604020202020204" pitchFamily="34" charset="0"/>
            </a:endParaRPr>
          </a:p>
        </p:txBody>
      </p:sp>
      <p:pic>
        <p:nvPicPr>
          <p:cNvPr id="3" name="Picture 17">
            <a:extLst>
              <a:ext uri="{FF2B5EF4-FFF2-40B4-BE49-F238E27FC236}">
                <a16:creationId xmlns:a16="http://schemas.microsoft.com/office/drawing/2014/main" id="{3593886C-08C4-6E35-4CF9-DBC0AB380627}"/>
              </a:ext>
            </a:extLst>
          </p:cNvPr>
          <p:cNvPicPr>
            <a:picLocks noChangeAspect="1"/>
          </p:cNvPicPr>
          <p:nvPr/>
        </p:nvPicPr>
        <p:blipFill>
          <a:blip r:embed="rId2"/>
          <a:stretch>
            <a:fillRect/>
          </a:stretch>
        </p:blipFill>
        <p:spPr>
          <a:xfrm>
            <a:off x="5729952" y="405627"/>
            <a:ext cx="833750" cy="796807"/>
          </a:xfrm>
          <a:prstGeom prst="rect">
            <a:avLst/>
          </a:prstGeom>
        </p:spPr>
      </p:pic>
      <p:pic>
        <p:nvPicPr>
          <p:cNvPr id="4" name="Picture 16">
            <a:extLst>
              <a:ext uri="{FF2B5EF4-FFF2-40B4-BE49-F238E27FC236}">
                <a16:creationId xmlns:a16="http://schemas.microsoft.com/office/drawing/2014/main" id="{262433E8-4110-84A4-51BA-F3997AC1072F}"/>
              </a:ext>
            </a:extLst>
          </p:cNvPr>
          <p:cNvPicPr>
            <a:picLocks noChangeAspect="1"/>
          </p:cNvPicPr>
          <p:nvPr/>
        </p:nvPicPr>
        <p:blipFill>
          <a:blip r:embed="rId3"/>
          <a:stretch>
            <a:fillRect/>
          </a:stretch>
        </p:blipFill>
        <p:spPr>
          <a:xfrm>
            <a:off x="7854157" y="2063964"/>
            <a:ext cx="666627" cy="666627"/>
          </a:xfrm>
          <a:prstGeom prst="rect">
            <a:avLst/>
          </a:prstGeom>
        </p:spPr>
      </p:pic>
      <p:sp>
        <p:nvSpPr>
          <p:cNvPr id="6" name="TextBox 5">
            <a:extLst>
              <a:ext uri="{FF2B5EF4-FFF2-40B4-BE49-F238E27FC236}">
                <a16:creationId xmlns:a16="http://schemas.microsoft.com/office/drawing/2014/main" id="{400FE56D-B792-8082-A721-570F93E0E9FA}"/>
              </a:ext>
            </a:extLst>
          </p:cNvPr>
          <p:cNvSpPr txBox="1"/>
          <p:nvPr/>
        </p:nvSpPr>
        <p:spPr>
          <a:xfrm>
            <a:off x="137525" y="1661136"/>
            <a:ext cx="5088579" cy="2462213"/>
          </a:xfrm>
          <a:prstGeom prst="rect">
            <a:avLst/>
          </a:prstGeom>
          <a:noFill/>
        </p:spPr>
        <p:txBody>
          <a:bodyPr wrap="square">
            <a:spAutoFit/>
          </a:bodyPr>
          <a:lstStyle/>
          <a:p>
            <a:r>
              <a:rPr lang="en-US" sz="2000" b="1" dirty="0">
                <a:latin typeface="Arial"/>
                <a:cs typeface="Times New Roman"/>
              </a:rPr>
              <a:t>FY 22 </a:t>
            </a:r>
            <a:endParaRPr lang="en-US" sz="2000" dirty="0">
              <a:latin typeface="Arial"/>
            </a:endParaRPr>
          </a:p>
          <a:p>
            <a:r>
              <a:rPr lang="en-US" sz="1600" dirty="0">
                <a:latin typeface="Arial"/>
                <a:cs typeface="Arial"/>
              </a:rPr>
              <a:t>Meth: 9,460 </a:t>
            </a:r>
            <a:r>
              <a:rPr lang="en-US" sz="1600" dirty="0" err="1">
                <a:latin typeface="Arial"/>
                <a:cs typeface="Arial"/>
              </a:rPr>
              <a:t>lbs</a:t>
            </a:r>
            <a:endParaRPr lang="en-US" sz="1600" dirty="0">
              <a:latin typeface="Arial"/>
              <a:cs typeface="Arial"/>
            </a:endParaRPr>
          </a:p>
          <a:p>
            <a:r>
              <a:rPr lang="en-US" sz="1600" dirty="0">
                <a:latin typeface="Arial"/>
                <a:cs typeface="Arial"/>
              </a:rPr>
              <a:t>Cocaine : 13,350 </a:t>
            </a:r>
            <a:r>
              <a:rPr lang="en-US" sz="1600" dirty="0" err="1">
                <a:latin typeface="Arial"/>
                <a:cs typeface="Arial"/>
              </a:rPr>
              <a:t>lbs</a:t>
            </a:r>
            <a:endParaRPr lang="en-US" sz="1600" dirty="0">
              <a:latin typeface="Arial"/>
              <a:cs typeface="Arial"/>
            </a:endParaRPr>
          </a:p>
          <a:p>
            <a:r>
              <a:rPr lang="en-US" sz="1600" dirty="0">
                <a:latin typeface="Arial"/>
                <a:cs typeface="Arial"/>
              </a:rPr>
              <a:t>Heroin: 98 </a:t>
            </a:r>
            <a:r>
              <a:rPr lang="en-US" sz="1600" dirty="0" err="1">
                <a:latin typeface="Arial"/>
                <a:cs typeface="Arial"/>
              </a:rPr>
              <a:t>lbs</a:t>
            </a:r>
            <a:endParaRPr lang="en-US" sz="1600" dirty="0">
              <a:latin typeface="Arial"/>
              <a:cs typeface="Arial"/>
            </a:endParaRPr>
          </a:p>
          <a:p>
            <a:r>
              <a:rPr lang="en-US" sz="1600" dirty="0">
                <a:latin typeface="Arial"/>
                <a:cs typeface="Arial"/>
              </a:rPr>
              <a:t>Fentanyl: 13,176,750 pills</a:t>
            </a:r>
          </a:p>
          <a:p>
            <a:r>
              <a:rPr lang="en-US" sz="1600" dirty="0">
                <a:latin typeface="Arial"/>
                <a:cs typeface="Arial"/>
              </a:rPr>
              <a:t>Overall Worth of Total Seizures: $86,084,985</a:t>
            </a:r>
          </a:p>
          <a:p>
            <a:endParaRPr lang="en-US" dirty="0">
              <a:latin typeface="Arial"/>
              <a:cs typeface="Arial"/>
            </a:endParaRPr>
          </a:p>
          <a:p>
            <a:endParaRPr lang="en-US" sz="1800" dirty="0">
              <a:latin typeface="Arial"/>
              <a:cs typeface="Arial"/>
            </a:endParaRPr>
          </a:p>
          <a:p>
            <a:endParaRPr lang="en-US" sz="1800" dirty="0">
              <a:latin typeface="Arial"/>
              <a:cs typeface="Arial"/>
            </a:endParaRPr>
          </a:p>
        </p:txBody>
      </p:sp>
      <p:sp>
        <p:nvSpPr>
          <p:cNvPr id="2" name="TextBox 1">
            <a:extLst>
              <a:ext uri="{FF2B5EF4-FFF2-40B4-BE49-F238E27FC236}">
                <a16:creationId xmlns:a16="http://schemas.microsoft.com/office/drawing/2014/main" id="{F4713E9F-E5F6-75F0-D2F4-B9903D194538}"/>
              </a:ext>
            </a:extLst>
          </p:cNvPr>
          <p:cNvSpPr txBox="1"/>
          <p:nvPr/>
        </p:nvSpPr>
        <p:spPr>
          <a:xfrm>
            <a:off x="4572000" y="1694560"/>
            <a:ext cx="4924677" cy="1631216"/>
          </a:xfrm>
          <a:prstGeom prst="rect">
            <a:avLst/>
          </a:prstGeom>
          <a:noFill/>
        </p:spPr>
        <p:txBody>
          <a:bodyPr wrap="square">
            <a:spAutoFit/>
          </a:bodyPr>
          <a:lstStyle/>
          <a:p>
            <a:r>
              <a:rPr lang="en-US" sz="2000" b="1" dirty="0">
                <a:latin typeface="Arial"/>
                <a:cs typeface="Times New Roman"/>
              </a:rPr>
              <a:t>FY 21 </a:t>
            </a:r>
            <a:endParaRPr lang="en-US" sz="2000" dirty="0">
              <a:latin typeface="Arial"/>
            </a:endParaRPr>
          </a:p>
          <a:p>
            <a:r>
              <a:rPr lang="en-US" sz="1600" dirty="0">
                <a:latin typeface="Arial"/>
                <a:cs typeface="Arial"/>
              </a:rPr>
              <a:t>Meth: 3,107 </a:t>
            </a:r>
            <a:r>
              <a:rPr lang="en-US" sz="1600" dirty="0" err="1">
                <a:latin typeface="Arial"/>
                <a:cs typeface="Arial"/>
              </a:rPr>
              <a:t>lbs</a:t>
            </a:r>
            <a:endParaRPr lang="en-US" sz="1600" dirty="0">
              <a:latin typeface="Arial"/>
              <a:cs typeface="Arial"/>
            </a:endParaRPr>
          </a:p>
          <a:p>
            <a:r>
              <a:rPr lang="en-US" sz="1600" dirty="0">
                <a:latin typeface="Arial"/>
                <a:cs typeface="Arial"/>
              </a:rPr>
              <a:t>Cocaine: 959 </a:t>
            </a:r>
            <a:r>
              <a:rPr lang="en-US" sz="1600" dirty="0" err="1">
                <a:latin typeface="Arial"/>
                <a:cs typeface="Arial"/>
              </a:rPr>
              <a:t>lbs</a:t>
            </a:r>
            <a:endParaRPr lang="en-US" sz="1600" dirty="0">
              <a:latin typeface="Arial"/>
              <a:cs typeface="Arial"/>
            </a:endParaRPr>
          </a:p>
          <a:p>
            <a:r>
              <a:rPr lang="en-US" sz="1600" dirty="0">
                <a:latin typeface="Arial"/>
                <a:cs typeface="Arial"/>
              </a:rPr>
              <a:t>Heroin: 64 </a:t>
            </a:r>
            <a:r>
              <a:rPr lang="en-US" sz="1600" dirty="0" err="1">
                <a:latin typeface="Arial"/>
                <a:cs typeface="Arial"/>
              </a:rPr>
              <a:t>lbs</a:t>
            </a:r>
            <a:endParaRPr lang="en-US" sz="1600" dirty="0">
              <a:latin typeface="Arial"/>
              <a:cs typeface="Arial"/>
            </a:endParaRPr>
          </a:p>
          <a:p>
            <a:r>
              <a:rPr lang="en-US" sz="1600" dirty="0">
                <a:latin typeface="Arial"/>
                <a:cs typeface="Arial"/>
              </a:rPr>
              <a:t>Fentanyl: 3,279,379 pills</a:t>
            </a:r>
          </a:p>
          <a:p>
            <a:r>
              <a:rPr lang="en-US" sz="1600" dirty="0">
                <a:latin typeface="Arial"/>
                <a:cs typeface="Arial"/>
              </a:rPr>
              <a:t>Overall Worth of Total Seizures: $45,051,364</a:t>
            </a:r>
          </a:p>
        </p:txBody>
      </p:sp>
      <p:sp>
        <p:nvSpPr>
          <p:cNvPr id="5" name="TextBox 4">
            <a:extLst>
              <a:ext uri="{FF2B5EF4-FFF2-40B4-BE49-F238E27FC236}">
                <a16:creationId xmlns:a16="http://schemas.microsoft.com/office/drawing/2014/main" id="{ACD8B3B9-9F1C-F673-D578-7625DA4B96B6}"/>
              </a:ext>
            </a:extLst>
          </p:cNvPr>
          <p:cNvSpPr txBox="1"/>
          <p:nvPr/>
        </p:nvSpPr>
        <p:spPr>
          <a:xfrm>
            <a:off x="137525" y="3545371"/>
            <a:ext cx="4261849" cy="1631216"/>
          </a:xfrm>
          <a:prstGeom prst="rect">
            <a:avLst/>
          </a:prstGeom>
          <a:noFill/>
        </p:spPr>
        <p:txBody>
          <a:bodyPr wrap="square">
            <a:spAutoFit/>
          </a:bodyPr>
          <a:lstStyle/>
          <a:p>
            <a:r>
              <a:rPr lang="en-US" sz="2000" b="1" dirty="0">
                <a:latin typeface="Arial"/>
                <a:cs typeface="Times New Roman"/>
              </a:rPr>
              <a:t>FY 20 </a:t>
            </a:r>
            <a:endParaRPr lang="en-US" sz="2000" dirty="0">
              <a:latin typeface="Arial"/>
            </a:endParaRPr>
          </a:p>
          <a:p>
            <a:r>
              <a:rPr lang="en-US" sz="1600" dirty="0">
                <a:latin typeface="Arial"/>
                <a:cs typeface="Arial"/>
              </a:rPr>
              <a:t>Meth: 2,300 </a:t>
            </a:r>
            <a:r>
              <a:rPr lang="en-US" sz="1600" dirty="0" err="1">
                <a:latin typeface="Arial"/>
                <a:cs typeface="Arial"/>
              </a:rPr>
              <a:t>lbs</a:t>
            </a:r>
            <a:endParaRPr lang="en-US" sz="1600" dirty="0">
              <a:latin typeface="Arial"/>
              <a:cs typeface="Arial"/>
            </a:endParaRPr>
          </a:p>
          <a:p>
            <a:r>
              <a:rPr lang="en-US" sz="1600" dirty="0">
                <a:latin typeface="Arial"/>
                <a:cs typeface="Arial"/>
              </a:rPr>
              <a:t>Cocaine: 233 </a:t>
            </a:r>
            <a:r>
              <a:rPr lang="en-US" sz="1600" dirty="0" err="1">
                <a:latin typeface="Arial"/>
                <a:cs typeface="Arial"/>
              </a:rPr>
              <a:t>lbs</a:t>
            </a:r>
            <a:endParaRPr lang="en-US" sz="1600" dirty="0">
              <a:latin typeface="Arial"/>
              <a:cs typeface="Arial"/>
            </a:endParaRPr>
          </a:p>
          <a:p>
            <a:r>
              <a:rPr lang="en-US" sz="1600" dirty="0">
                <a:latin typeface="Arial"/>
                <a:cs typeface="Arial"/>
              </a:rPr>
              <a:t>Heroin: 222 </a:t>
            </a:r>
            <a:r>
              <a:rPr lang="en-US" sz="1600" dirty="0" err="1">
                <a:latin typeface="Arial"/>
                <a:cs typeface="Arial"/>
              </a:rPr>
              <a:t>lbs</a:t>
            </a:r>
            <a:endParaRPr lang="en-US" sz="1600" dirty="0">
              <a:latin typeface="Arial"/>
              <a:cs typeface="Arial"/>
            </a:endParaRPr>
          </a:p>
          <a:p>
            <a:r>
              <a:rPr lang="en-US" sz="1600" dirty="0">
                <a:latin typeface="Arial"/>
                <a:cs typeface="Arial"/>
              </a:rPr>
              <a:t>Fentanyl: 1,143,771 pills</a:t>
            </a:r>
          </a:p>
          <a:p>
            <a:r>
              <a:rPr lang="en-US" sz="1600" dirty="0">
                <a:latin typeface="Arial"/>
                <a:cs typeface="Arial"/>
              </a:rPr>
              <a:t>Overall Worth of Total Seizures: $37,208,655</a:t>
            </a:r>
          </a:p>
        </p:txBody>
      </p:sp>
      <p:sp>
        <p:nvSpPr>
          <p:cNvPr id="9" name="TextBox 8">
            <a:extLst>
              <a:ext uri="{FF2B5EF4-FFF2-40B4-BE49-F238E27FC236}">
                <a16:creationId xmlns:a16="http://schemas.microsoft.com/office/drawing/2014/main" id="{F0967A2A-C6D0-0BD1-0339-5219A1080A3E}"/>
              </a:ext>
            </a:extLst>
          </p:cNvPr>
          <p:cNvSpPr txBox="1"/>
          <p:nvPr/>
        </p:nvSpPr>
        <p:spPr>
          <a:xfrm>
            <a:off x="4572000" y="3570243"/>
            <a:ext cx="4261849" cy="1631216"/>
          </a:xfrm>
          <a:prstGeom prst="rect">
            <a:avLst/>
          </a:prstGeom>
          <a:noFill/>
        </p:spPr>
        <p:txBody>
          <a:bodyPr wrap="square">
            <a:spAutoFit/>
          </a:bodyPr>
          <a:lstStyle/>
          <a:p>
            <a:r>
              <a:rPr lang="en-US" sz="2000" b="1" dirty="0">
                <a:latin typeface="Arial"/>
                <a:cs typeface="Times New Roman"/>
              </a:rPr>
              <a:t>FY 19 </a:t>
            </a:r>
            <a:endParaRPr lang="en-US" sz="1800" dirty="0">
              <a:latin typeface="Arial"/>
              <a:cs typeface="Arial"/>
            </a:endParaRPr>
          </a:p>
          <a:p>
            <a:r>
              <a:rPr lang="en-US" sz="1600" dirty="0">
                <a:latin typeface="Arial"/>
                <a:cs typeface="Arial"/>
              </a:rPr>
              <a:t>Meth: 1,684 </a:t>
            </a:r>
            <a:r>
              <a:rPr lang="en-US" sz="1600" dirty="0" err="1">
                <a:latin typeface="Arial"/>
                <a:cs typeface="Arial"/>
              </a:rPr>
              <a:t>lbs</a:t>
            </a:r>
            <a:endParaRPr lang="en-US" sz="1600" dirty="0">
              <a:latin typeface="Arial"/>
              <a:cs typeface="Arial"/>
            </a:endParaRPr>
          </a:p>
          <a:p>
            <a:r>
              <a:rPr lang="en-US" sz="1600" dirty="0">
                <a:latin typeface="Arial"/>
                <a:cs typeface="Arial"/>
              </a:rPr>
              <a:t>Cocaine: 124 </a:t>
            </a:r>
            <a:r>
              <a:rPr lang="en-US" sz="1600" dirty="0" err="1">
                <a:latin typeface="Arial"/>
                <a:cs typeface="Arial"/>
              </a:rPr>
              <a:t>lbs</a:t>
            </a:r>
            <a:endParaRPr lang="en-US" sz="1600" dirty="0">
              <a:latin typeface="Arial"/>
              <a:cs typeface="Arial"/>
            </a:endParaRPr>
          </a:p>
          <a:p>
            <a:r>
              <a:rPr lang="en-US" sz="1600" dirty="0">
                <a:latin typeface="Arial"/>
                <a:cs typeface="Arial"/>
              </a:rPr>
              <a:t>Heroin: 252 </a:t>
            </a:r>
            <a:r>
              <a:rPr lang="en-US" sz="1600" dirty="0" err="1">
                <a:latin typeface="Arial"/>
                <a:cs typeface="Arial"/>
              </a:rPr>
              <a:t>lbs</a:t>
            </a:r>
            <a:endParaRPr lang="en-US" sz="1600" dirty="0">
              <a:latin typeface="Arial"/>
              <a:cs typeface="Arial"/>
            </a:endParaRPr>
          </a:p>
          <a:p>
            <a:r>
              <a:rPr lang="en-US" sz="1600" dirty="0">
                <a:latin typeface="Arial"/>
                <a:cs typeface="Arial"/>
              </a:rPr>
              <a:t>Fentanyl: 374,570 pills</a:t>
            </a:r>
          </a:p>
          <a:p>
            <a:r>
              <a:rPr lang="en-US" sz="1600" dirty="0">
                <a:latin typeface="Arial"/>
                <a:cs typeface="Arial"/>
              </a:rPr>
              <a:t>Overall Worth of Total Seizures: $26,319,733</a:t>
            </a:r>
          </a:p>
        </p:txBody>
      </p:sp>
    </p:spTree>
    <p:extLst>
      <p:ext uri="{BB962C8B-B14F-4D97-AF65-F5344CB8AC3E}">
        <p14:creationId xmlns:p14="http://schemas.microsoft.com/office/powerpoint/2010/main" val="332848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656797" y="2347553"/>
            <a:ext cx="5977550" cy="2252924"/>
          </a:xfrm>
          <a:prstGeom prst="rect">
            <a:avLst/>
          </a:prstGeom>
          <a:noFill/>
        </p:spPr>
        <p:txBody>
          <a:bodyPr wrap="square">
            <a:spAutoFit/>
          </a:bodyPr>
          <a:lstStyle/>
          <a:p>
            <a:pPr algn="ctr" eaLnBrk="1" hangingPunct="1">
              <a:lnSpc>
                <a:spcPct val="90000"/>
              </a:lnSpc>
              <a:buNone/>
            </a:pPr>
            <a:r>
              <a:rPr lang="en-US" sz="3600" dirty="0">
                <a:latin typeface="+mj-lt"/>
              </a:rPr>
              <a:t>Drug Demand Reduction and Outreach (DDRO)</a:t>
            </a:r>
          </a:p>
          <a:p>
            <a:pPr algn="ctr" eaLnBrk="1" hangingPunct="1">
              <a:lnSpc>
                <a:spcPct val="90000"/>
              </a:lnSpc>
              <a:buNone/>
            </a:pPr>
            <a:endParaRPr lang="en-US" sz="3600" dirty="0">
              <a:latin typeface="+mj-lt"/>
              <a:cs typeface="Arial"/>
            </a:endParaRPr>
          </a:p>
          <a:p>
            <a:pPr algn="ctr" eaLnBrk="1" hangingPunct="1">
              <a:lnSpc>
                <a:spcPct val="90000"/>
              </a:lnSpc>
              <a:buNone/>
            </a:pPr>
            <a:r>
              <a:rPr lang="en-US" sz="2400" dirty="0">
                <a:latin typeface="+mj-lt"/>
                <a:cs typeface="Arial"/>
              </a:rPr>
              <a:t>CPT Matt Harvey</a:t>
            </a:r>
          </a:p>
          <a:p>
            <a:pPr algn="ctr" eaLnBrk="1" hangingPunct="1">
              <a:lnSpc>
                <a:spcPct val="90000"/>
              </a:lnSpc>
              <a:buNone/>
            </a:pPr>
            <a:r>
              <a:rPr lang="en-US" sz="2400" dirty="0">
                <a:latin typeface="+mj-lt"/>
                <a:cs typeface="Arial"/>
              </a:rPr>
              <a:t>SMSgt Michael Gunderson</a:t>
            </a:r>
            <a:endParaRPr lang="en-US" sz="3600" u="sng" dirty="0">
              <a:latin typeface="+mj-lt"/>
            </a:endParaRPr>
          </a:p>
        </p:txBody>
      </p:sp>
    </p:spTree>
    <p:extLst>
      <p:ext uri="{BB962C8B-B14F-4D97-AF65-F5344CB8AC3E}">
        <p14:creationId xmlns:p14="http://schemas.microsoft.com/office/powerpoint/2010/main" val="2467908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656797" y="2347553"/>
            <a:ext cx="5977550" cy="2585323"/>
          </a:xfrm>
          <a:prstGeom prst="rect">
            <a:avLst/>
          </a:prstGeom>
          <a:noFill/>
        </p:spPr>
        <p:txBody>
          <a:bodyPr wrap="square">
            <a:spAutoFit/>
          </a:bodyPr>
          <a:lstStyle/>
          <a:p>
            <a:pPr algn="ctr" eaLnBrk="1" hangingPunct="1">
              <a:lnSpc>
                <a:spcPct val="90000"/>
              </a:lnSpc>
              <a:buNone/>
            </a:pPr>
            <a:r>
              <a:rPr lang="en-US" sz="3600" dirty="0">
                <a:latin typeface="+mj-lt"/>
              </a:rPr>
              <a:t>Drug Demand Reduction and Outreach (DDRO)</a:t>
            </a:r>
          </a:p>
          <a:p>
            <a:pPr algn="ctr" eaLnBrk="1" hangingPunct="1">
              <a:lnSpc>
                <a:spcPct val="90000"/>
              </a:lnSpc>
              <a:buNone/>
            </a:pPr>
            <a:endParaRPr lang="en-US" sz="3600" dirty="0">
              <a:latin typeface="+mj-lt"/>
            </a:endParaRPr>
          </a:p>
          <a:p>
            <a:pPr marL="285750" indent="-285750" eaLnBrk="1" hangingPunct="1">
              <a:lnSpc>
                <a:spcPct val="90000"/>
              </a:lnSpc>
              <a:buFont typeface="Arial" panose="020B0604020202020204" pitchFamily="34" charset="0"/>
              <a:buChar char="•"/>
            </a:pPr>
            <a:r>
              <a:rPr lang="en-US" sz="2400" dirty="0">
                <a:solidFill>
                  <a:srgbClr val="201F1E"/>
                </a:solidFill>
                <a:effectLst/>
                <a:latin typeface="+mj-lt"/>
                <a:ea typeface="Arial" panose="020B0604020202020204" pitchFamily="34" charset="0"/>
              </a:rPr>
              <a:t>Started</a:t>
            </a:r>
            <a:r>
              <a:rPr lang="en-US" sz="2400" dirty="0">
                <a:solidFill>
                  <a:srgbClr val="201F1E"/>
                </a:solidFill>
                <a:latin typeface="+mj-lt"/>
                <a:ea typeface="Arial" panose="020B0604020202020204" pitchFamily="34" charset="0"/>
              </a:rPr>
              <a:t> </a:t>
            </a:r>
            <a:r>
              <a:rPr lang="en-US" sz="2400" dirty="0">
                <a:solidFill>
                  <a:srgbClr val="201F1E"/>
                </a:solidFill>
                <a:effectLst/>
                <a:latin typeface="+mj-lt"/>
                <a:ea typeface="Arial" panose="020B0604020202020204" pitchFamily="34" charset="0"/>
              </a:rPr>
              <a:t>March of 2018 with 3 personnel. </a:t>
            </a:r>
          </a:p>
          <a:p>
            <a:pPr marL="285750" indent="-285750" eaLnBrk="1" hangingPunct="1">
              <a:lnSpc>
                <a:spcPct val="90000"/>
              </a:lnSpc>
              <a:buFont typeface="Arial" panose="020B0604020202020204" pitchFamily="34" charset="0"/>
              <a:buChar char="•"/>
            </a:pPr>
            <a:r>
              <a:rPr lang="en-US" sz="2400" dirty="0">
                <a:solidFill>
                  <a:srgbClr val="201F1E"/>
                </a:solidFill>
                <a:effectLst/>
                <a:latin typeface="+mj-lt"/>
                <a:ea typeface="Arial" panose="020B0604020202020204" pitchFamily="34" charset="0"/>
              </a:rPr>
              <a:t>Currently sustaining </a:t>
            </a:r>
            <a:r>
              <a:rPr lang="en-US" sz="2400" dirty="0">
                <a:solidFill>
                  <a:srgbClr val="201F1E"/>
                </a:solidFill>
                <a:latin typeface="+mj-lt"/>
                <a:ea typeface="Arial" panose="020B0604020202020204" pitchFamily="34" charset="0"/>
              </a:rPr>
              <a:t>18</a:t>
            </a:r>
            <a:r>
              <a:rPr lang="en-US" sz="2400" dirty="0">
                <a:solidFill>
                  <a:srgbClr val="201F1E"/>
                </a:solidFill>
                <a:effectLst/>
                <a:latin typeface="+mj-lt"/>
                <a:ea typeface="Arial" panose="020B0604020202020204" pitchFamily="34" charset="0"/>
              </a:rPr>
              <a:t> full time personnel. </a:t>
            </a:r>
            <a:endParaRPr lang="en-US" sz="2400" u="sng" dirty="0">
              <a:latin typeface="+mj-lt"/>
            </a:endParaRPr>
          </a:p>
        </p:txBody>
      </p:sp>
    </p:spTree>
    <p:extLst>
      <p:ext uri="{BB962C8B-B14F-4D97-AF65-F5344CB8AC3E}">
        <p14:creationId xmlns:p14="http://schemas.microsoft.com/office/powerpoint/2010/main" val="163894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412536" y="1554640"/>
            <a:ext cx="5977550" cy="3416320"/>
          </a:xfrm>
          <a:prstGeom prst="rect">
            <a:avLst/>
          </a:prstGeom>
          <a:noFill/>
        </p:spPr>
        <p:txBody>
          <a:bodyPr wrap="square">
            <a:spAutoFit/>
          </a:bodyPr>
          <a:lstStyle/>
          <a:p>
            <a:pPr algn="ctr" eaLnBrk="1" hangingPunct="1">
              <a:lnSpc>
                <a:spcPct val="90000"/>
              </a:lnSpc>
              <a:buNone/>
            </a:pPr>
            <a:r>
              <a:rPr lang="en-US" sz="3600" dirty="0">
                <a:solidFill>
                  <a:srgbClr val="201F1E"/>
                </a:solidFill>
                <a:effectLst/>
                <a:latin typeface="+mj-lt"/>
                <a:ea typeface="Arial" panose="020B0604020202020204" pitchFamily="34" charset="0"/>
              </a:rPr>
              <a:t>DDRO Mission </a:t>
            </a:r>
          </a:p>
          <a:p>
            <a:pPr algn="ctr" eaLnBrk="1" hangingPunct="1">
              <a:lnSpc>
                <a:spcPct val="90000"/>
              </a:lnSpc>
              <a:buNone/>
            </a:pPr>
            <a:endParaRPr lang="en-US" sz="3600" dirty="0">
              <a:solidFill>
                <a:srgbClr val="201F1E"/>
              </a:solidFill>
              <a:effectLst/>
              <a:latin typeface="+mj-lt"/>
              <a:ea typeface="Arial" panose="020B0604020202020204" pitchFamily="34" charset="0"/>
            </a:endParaRPr>
          </a:p>
          <a:p>
            <a:pPr algn="ctr" eaLnBrk="1" hangingPunct="1">
              <a:lnSpc>
                <a:spcPct val="90000"/>
              </a:lnSpc>
              <a:buNone/>
            </a:pPr>
            <a:r>
              <a:rPr lang="en-US" sz="2400" dirty="0">
                <a:solidFill>
                  <a:srgbClr val="201F1E"/>
                </a:solidFill>
                <a:effectLst/>
                <a:latin typeface="+mj-lt"/>
                <a:ea typeface="Arial" panose="020B0604020202020204" pitchFamily="34" charset="0"/>
              </a:rPr>
              <a:t>To enhance supported coalitions and community-based organizations, partnering with local, state, and tribal organizations</a:t>
            </a:r>
            <a:r>
              <a:rPr lang="en-US" sz="2400" dirty="0">
                <a:solidFill>
                  <a:srgbClr val="201F1E"/>
                </a:solidFill>
                <a:latin typeface="+mj-lt"/>
                <a:ea typeface="Arial" panose="020B0604020202020204" pitchFamily="34" charset="0"/>
              </a:rPr>
              <a:t> in the </a:t>
            </a:r>
            <a:r>
              <a:rPr lang="en-US" sz="2400" dirty="0">
                <a:solidFill>
                  <a:srgbClr val="201F1E"/>
                </a:solidFill>
                <a:effectLst/>
                <a:latin typeface="+mj-lt"/>
                <a:ea typeface="Arial" panose="020B0604020202020204" pitchFamily="34" charset="0"/>
              </a:rPr>
              <a:t>delivery of prevention leadership, expertise, and evidence-based initiatives to minimize Arizona’s demand for drugs, substance abuse, and misuse.</a:t>
            </a:r>
            <a:endParaRPr lang="en-US" sz="2400" u="sng" dirty="0">
              <a:latin typeface="+mj-lt"/>
            </a:endParaRPr>
          </a:p>
        </p:txBody>
      </p:sp>
    </p:spTree>
    <p:extLst>
      <p:ext uri="{BB962C8B-B14F-4D97-AF65-F5344CB8AC3E}">
        <p14:creationId xmlns:p14="http://schemas.microsoft.com/office/powerpoint/2010/main" val="3710344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19">
            <a:extLst>
              <a:ext uri="{FF2B5EF4-FFF2-40B4-BE49-F238E27FC236}">
                <a16:creationId xmlns:a16="http://schemas.microsoft.com/office/drawing/2014/main" id="{76CDCCF1-DC1C-4B1B-BE26-E62721BD5AD8}"/>
              </a:ext>
            </a:extLst>
          </p:cNvPr>
          <p:cNvSpPr txBox="1">
            <a:spLocks noGrp="1"/>
          </p:cNvSpPr>
          <p:nvPr>
            <p:ph type="title"/>
          </p:nvPr>
        </p:nvSpPr>
        <p:spPr>
          <a:xfrm>
            <a:off x="976400" y="326891"/>
            <a:ext cx="6849822" cy="443711"/>
          </a:xfrm>
          <a:prstGeom prst="rect">
            <a:avLst/>
          </a:prstGeom>
        </p:spPr>
        <p:txBody>
          <a:bodyPr vert="horz" wrap="square" lIns="0" tIns="12700" rIns="0" bIns="0" rtlCol="0">
            <a:spAutoFit/>
          </a:bodyPr>
          <a:lstStyle/>
          <a:p>
            <a:pPr marL="12700">
              <a:lnSpc>
                <a:spcPct val="100000"/>
              </a:lnSpc>
              <a:spcBef>
                <a:spcPts val="100"/>
              </a:spcBef>
            </a:pPr>
            <a:r>
              <a:rPr lang="en-US" sz="2800" b="1" dirty="0"/>
              <a:t>Counter Drug </a:t>
            </a:r>
            <a:r>
              <a:rPr lang="en-US" sz="2800" b="1" spc="-5" dirty="0"/>
              <a:t>Task </a:t>
            </a:r>
            <a:r>
              <a:rPr lang="en-US" sz="2800" b="1" dirty="0"/>
              <a:t>Force</a:t>
            </a:r>
            <a:r>
              <a:rPr lang="en-US" sz="2800" b="1" spc="-70" dirty="0"/>
              <a:t> </a:t>
            </a:r>
            <a:r>
              <a:rPr lang="en-US" sz="2800" b="1" dirty="0"/>
              <a:t>(CDTF)</a:t>
            </a:r>
          </a:p>
        </p:txBody>
      </p:sp>
      <p:sp>
        <p:nvSpPr>
          <p:cNvPr id="3" name="TextBox 2">
            <a:extLst>
              <a:ext uri="{FF2B5EF4-FFF2-40B4-BE49-F238E27FC236}">
                <a16:creationId xmlns:a16="http://schemas.microsoft.com/office/drawing/2014/main" id="{F9EF573F-C92E-C0F2-539B-B282E97DA47F}"/>
              </a:ext>
            </a:extLst>
          </p:cNvPr>
          <p:cNvSpPr txBox="1"/>
          <p:nvPr/>
        </p:nvSpPr>
        <p:spPr>
          <a:xfrm>
            <a:off x="1041131" y="1646524"/>
            <a:ext cx="6924582" cy="3831818"/>
          </a:xfrm>
          <a:prstGeom prst="rect">
            <a:avLst/>
          </a:prstGeom>
          <a:noFill/>
        </p:spPr>
        <p:txBody>
          <a:bodyPr wrap="square">
            <a:spAutoFit/>
          </a:bodyPr>
          <a:lstStyle/>
          <a:p>
            <a:pPr algn="ctr" eaLnBrk="1" hangingPunct="1">
              <a:lnSpc>
                <a:spcPct val="90000"/>
              </a:lnSpc>
              <a:buNone/>
            </a:pPr>
            <a:r>
              <a:rPr lang="en-US" sz="3600" dirty="0">
                <a:solidFill>
                  <a:srgbClr val="201F1E"/>
                </a:solidFill>
                <a:effectLst/>
                <a:latin typeface="+mj-lt"/>
                <a:ea typeface="Arial" panose="020B0604020202020204" pitchFamily="34" charset="0"/>
              </a:rPr>
              <a:t>DDRO </a:t>
            </a:r>
            <a:r>
              <a:rPr lang="en-US" sz="3600" dirty="0">
                <a:solidFill>
                  <a:srgbClr val="201F1E"/>
                </a:solidFill>
                <a:latin typeface="+mj-lt"/>
                <a:ea typeface="Arial" panose="020B0604020202020204" pitchFamily="34" charset="0"/>
              </a:rPr>
              <a:t>L</a:t>
            </a:r>
            <a:r>
              <a:rPr lang="en-US" sz="3600" dirty="0">
                <a:solidFill>
                  <a:srgbClr val="201F1E"/>
                </a:solidFill>
                <a:effectLst/>
                <a:latin typeface="+mj-lt"/>
                <a:ea typeface="Arial" panose="020B0604020202020204" pitchFamily="34" charset="0"/>
              </a:rPr>
              <a:t>ines of Effort:</a:t>
            </a:r>
          </a:p>
          <a:p>
            <a:pPr eaLnBrk="1" hangingPunct="1">
              <a:lnSpc>
                <a:spcPct val="90000"/>
              </a:lnSpc>
              <a:buNone/>
            </a:pPr>
            <a:r>
              <a:rPr lang="en-US" sz="1800" dirty="0">
                <a:solidFill>
                  <a:srgbClr val="201F1E"/>
                </a:solidFill>
                <a:effectLst/>
                <a:latin typeface="+mj-lt"/>
                <a:ea typeface="Arial" panose="020B0604020202020204" pitchFamily="34" charset="0"/>
              </a:rPr>
              <a:t> </a:t>
            </a:r>
          </a:p>
          <a:p>
            <a:pPr marL="285750" indent="-285750" eaLnBrk="1" hangingPunct="1">
              <a:lnSpc>
                <a:spcPct val="90000"/>
              </a:lnSpc>
              <a:buFont typeface="Arial" panose="020B0604020202020204" pitchFamily="34" charset="0"/>
              <a:buChar char="•"/>
            </a:pPr>
            <a:r>
              <a:rPr lang="en-US" sz="2400" dirty="0">
                <a:solidFill>
                  <a:srgbClr val="201F1E"/>
                </a:solidFill>
                <a:latin typeface="+mj-lt"/>
                <a:ea typeface="Arial" panose="020B0604020202020204" pitchFamily="34" charset="0"/>
              </a:rPr>
              <a:t>Support i</a:t>
            </a:r>
            <a:r>
              <a:rPr lang="en-US" sz="2400" dirty="0">
                <a:solidFill>
                  <a:srgbClr val="201F1E"/>
                </a:solidFill>
                <a:effectLst/>
                <a:latin typeface="+mj-lt"/>
                <a:ea typeface="Arial" panose="020B0604020202020204" pitchFamily="34" charset="0"/>
              </a:rPr>
              <a:t>ncreased prevention efforts in critical need areas</a:t>
            </a:r>
          </a:p>
          <a:p>
            <a:pPr eaLnBrk="1" hangingPunct="1">
              <a:lnSpc>
                <a:spcPct val="90000"/>
              </a:lnSpc>
            </a:pPr>
            <a:endParaRPr lang="en-US" sz="2400" dirty="0">
              <a:solidFill>
                <a:srgbClr val="201F1E"/>
              </a:solidFill>
              <a:effectLst/>
              <a:latin typeface="+mj-lt"/>
              <a:ea typeface="Arial" panose="020B0604020202020204" pitchFamily="34" charset="0"/>
            </a:endParaRPr>
          </a:p>
          <a:p>
            <a:pPr marL="285750" indent="-285750" eaLnBrk="1" hangingPunct="1">
              <a:lnSpc>
                <a:spcPct val="90000"/>
              </a:lnSpc>
              <a:buFont typeface="Arial" panose="020B0604020202020204" pitchFamily="34" charset="0"/>
              <a:buChar char="•"/>
            </a:pPr>
            <a:r>
              <a:rPr lang="en-US" sz="2400" dirty="0">
                <a:solidFill>
                  <a:srgbClr val="201F1E"/>
                </a:solidFill>
                <a:latin typeface="+mj-lt"/>
                <a:ea typeface="Arial" panose="020B0604020202020204" pitchFamily="34" charset="0"/>
              </a:rPr>
              <a:t>Support f</a:t>
            </a:r>
            <a:r>
              <a:rPr lang="en-US" sz="2400" dirty="0">
                <a:solidFill>
                  <a:srgbClr val="201F1E"/>
                </a:solidFill>
                <a:effectLst/>
                <a:latin typeface="+mj-lt"/>
                <a:ea typeface="Arial" panose="020B0604020202020204" pitchFamily="34" charset="0"/>
              </a:rPr>
              <a:t>acilitation of evidence-based/ evidence-informed programming in schools across Arizona </a:t>
            </a:r>
          </a:p>
          <a:p>
            <a:pPr eaLnBrk="1" hangingPunct="1">
              <a:lnSpc>
                <a:spcPct val="90000"/>
              </a:lnSpc>
            </a:pPr>
            <a:endParaRPr lang="en-US" sz="2400" dirty="0">
              <a:solidFill>
                <a:srgbClr val="201F1E"/>
              </a:solidFill>
              <a:effectLst/>
              <a:latin typeface="+mj-lt"/>
              <a:ea typeface="Arial" panose="020B0604020202020204" pitchFamily="34" charset="0"/>
            </a:endParaRPr>
          </a:p>
          <a:p>
            <a:pPr marL="285750" indent="-285750" eaLnBrk="1" hangingPunct="1">
              <a:lnSpc>
                <a:spcPct val="90000"/>
              </a:lnSpc>
              <a:buFont typeface="Arial" panose="020B0604020202020204" pitchFamily="34" charset="0"/>
              <a:buChar char="•"/>
            </a:pPr>
            <a:r>
              <a:rPr lang="en-US" sz="2400" dirty="0">
                <a:solidFill>
                  <a:srgbClr val="201F1E"/>
                </a:solidFill>
                <a:latin typeface="+mj-lt"/>
                <a:ea typeface="Arial" panose="020B0604020202020204" pitchFamily="34" charset="0"/>
              </a:rPr>
              <a:t>Promote i</a:t>
            </a:r>
            <a:r>
              <a:rPr lang="en-US" sz="2400" dirty="0">
                <a:solidFill>
                  <a:srgbClr val="201F1E"/>
                </a:solidFill>
                <a:effectLst/>
                <a:latin typeface="+mj-lt"/>
                <a:ea typeface="Arial" panose="020B0604020202020204" pitchFamily="34" charset="0"/>
              </a:rPr>
              <a:t>ncreased perception of harm associated with substance abus</a:t>
            </a:r>
            <a:r>
              <a:rPr lang="en-US" sz="2400" dirty="0">
                <a:solidFill>
                  <a:srgbClr val="201F1E"/>
                </a:solidFill>
                <a:latin typeface="+mj-lt"/>
                <a:ea typeface="Arial" panose="020B0604020202020204" pitchFamily="34" charset="0"/>
              </a:rPr>
              <a:t>e and </a:t>
            </a:r>
            <a:r>
              <a:rPr lang="en-US" sz="2400" dirty="0">
                <a:solidFill>
                  <a:srgbClr val="201F1E"/>
                </a:solidFill>
                <a:effectLst/>
                <a:latin typeface="+mj-lt"/>
                <a:ea typeface="Arial" panose="020B0604020202020204" pitchFamily="34" charset="0"/>
              </a:rPr>
              <a:t>misuse </a:t>
            </a:r>
            <a:endParaRPr lang="en-US" sz="2400" u="sng" dirty="0">
              <a:latin typeface="+mj-lt"/>
            </a:endParaRPr>
          </a:p>
        </p:txBody>
      </p:sp>
    </p:spTree>
    <p:extLst>
      <p:ext uri="{BB962C8B-B14F-4D97-AF65-F5344CB8AC3E}">
        <p14:creationId xmlns:p14="http://schemas.microsoft.com/office/powerpoint/2010/main" val="1284801080"/>
      </p:ext>
    </p:extLst>
  </p:cSld>
  <p:clrMapOvr>
    <a:masterClrMapping/>
  </p:clrMapOvr>
</p:sld>
</file>

<file path=ppt/theme/theme1.xml><?xml version="1.0" encoding="utf-8"?>
<a:theme xmlns:a="http://schemas.openxmlformats.org/drawingml/2006/main" name="1_MasterUSAF">
  <a:themeElements>
    <a:clrScheme name="MasterUSA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USA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USA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USA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USA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USA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USA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USA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USA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USA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USA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USA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USA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asterUSAF">
  <a:themeElements>
    <a:clrScheme name="MasterUSA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terUSA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terUSA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terUSA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terUSA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terUSA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terUSA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terUSA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terUSA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terUSA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terUSA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terUSA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terUSA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terUSA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pc="http://schemas.microsoft.com/office/infopath/2007/PartnerControls" xmlns:xsi="http://www.w3.org/2001/XMLSchema-instance">
  <documentManagement>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4" ma:contentTypeDescription="Create a new document." ma:contentTypeScope="" ma:versionID="dfa984fa5b9b92bad929a9b3b1af0a0f">
  <xsd:schema xmlns:xsd="http://www.w3.org/2001/XMLSchema" xmlns:xs="http://www.w3.org/2001/XMLSchema" xmlns:p="http://schemas.microsoft.com/office/2006/metadata/properties" xmlns:ns2="4233fc49-3339-4531-8895-cee7bd229291" xmlns:ns3="c93905bf-b08c-430b-8630-76f4d352397a" targetNamespace="http://schemas.microsoft.com/office/2006/metadata/properties" ma:root="true" ma:fieldsID="694ce3a9a354c48679a1f297503b030b" ns2:_="" ns3:_="">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c0141ff-5249-4251-8bb1-7a5567c66f72}"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C58C34D-8F32-49D1-BD37-1F2A7AAEEF0E}">
  <ds:schemaRefs>
    <ds:schemaRef ds:uri="http://schemas.microsoft.com/sharepoint/v3/contenttype/forms"/>
  </ds:schemaRefs>
</ds:datastoreItem>
</file>

<file path=customXml/itemProps2.xml><?xml version="1.0" encoding="utf-8"?>
<ds:datastoreItem xmlns:ds="http://schemas.openxmlformats.org/officeDocument/2006/customXml" ds:itemID="{A27DDE66-9830-43BE-9C7E-121A46F110CF}">
  <ds:schemaRefs>
    <ds:schemaRef ds:uri="4233fc49-3339-4531-8895-cee7bd229291"/>
    <ds:schemaRef ds:uri="c93905bf-b08c-430b-8630-76f4d352397a"/>
    <ds:schemaRef ds:uri="http://schemas.microsoft.com/office/2006/metadata/properties"/>
    <ds:schemaRef ds:uri="http://schemas.microsoft.com/office/infopath/2007/PartnerControls"/>
    <ds:schemaRef ds:uri="http://www.w3.org/2000/xmlns/"/>
    <ds:schemaRef ds:uri="http://www.w3.org/2001/XMLSchema-instance"/>
  </ds:schemaRefs>
</ds:datastoreItem>
</file>

<file path=customXml/itemProps3.xml><?xml version="1.0" encoding="utf-8"?>
<ds:datastoreItem xmlns:ds="http://schemas.openxmlformats.org/officeDocument/2006/customXml" ds:itemID="{B05F1AEB-7D5C-49C4-B42E-027FFEFFC9F3}">
  <ds:schemaRefs>
    <ds:schemaRef ds:uri="4233fc49-3339-4531-8895-cee7bd229291"/>
    <ds:schemaRef ds:uri="c93905bf-b08c-430b-8630-76f4d35239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4608</TotalTime>
  <Words>722</Words>
  <Application>Microsoft Office PowerPoint</Application>
  <PresentationFormat>On-screen Show (4:3)</PresentationFormat>
  <Paragraphs>128</Paragraphs>
  <Slides>14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Arial</vt:lpstr>
      <vt:lpstr>Arial,Sans-Serif</vt:lpstr>
      <vt:lpstr>Times New Roman</vt:lpstr>
      <vt:lpstr>1_MasterUSAF</vt:lpstr>
      <vt:lpstr>2_MasterUSAF</vt:lpstr>
      <vt:lpstr>Counter Drug Task Force (CDTF)</vt:lpstr>
      <vt:lpstr>PowerPoint Presentation</vt:lpstr>
      <vt:lpstr>Authorized Activities Analyst Support </vt:lpstr>
      <vt:lpstr>PowerPoint Presentation</vt:lpstr>
      <vt:lpstr>PowerPoint Presentation</vt:lpstr>
      <vt:lpstr>Counter Drug Task Force (CDTF)</vt:lpstr>
      <vt:lpstr>Counter Drug Task Force (CDTF)</vt:lpstr>
      <vt:lpstr>Counter Drug Task Force (CDTF)</vt:lpstr>
      <vt:lpstr>Counter Drug Task Force (CDTF)</vt:lpstr>
      <vt:lpstr>PowerPoint Presentation</vt:lpstr>
      <vt:lpstr>Counter Drug Task Force (CDTF)</vt:lpstr>
      <vt:lpstr>Counter Drug Task Force (CDTF)</vt:lpstr>
      <vt:lpstr>PowerPoint Presentation</vt:lpstr>
      <vt:lpstr>PowerPoint Presentation</vt:lpstr>
    </vt:vector>
  </TitlesOfParts>
  <Company>AZANG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mangeng</dc:creator>
  <cp:lastModifiedBy>Deb Stoks</cp:lastModifiedBy>
  <cp:revision>10</cp:revision>
  <cp:lastPrinted>2020-09-30T17:17:08Z</cp:lastPrinted>
  <dcterms:created xsi:type="dcterms:W3CDTF">2005-07-14T19:11:58Z</dcterms:created>
  <dcterms:modified xsi:type="dcterms:W3CDTF">2022-11-30T18:22:10Z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_dlc_DocIdItemGuid">
    <vt:lpwstr>144c8e62-6ec4-4990-8161-7902467ef03a</vt:lpwstr>
  </property>
  <property fmtid="{D5CDD505-2E9C-101B-9397-08002B2CF9AE}" pid="4" name="FileLeafRef">
    <vt:lpwstr>JCNTF DUB.pptx</vt:lpwstr>
  </property>
  <property fmtid="{D5CDD505-2E9C-101B-9397-08002B2CF9AE}" pid="5" name="Created By">
    <vt:lpwstr>NG\chad.dixon</vt:lpwstr>
  </property>
  <property fmtid="{D5CDD505-2E9C-101B-9397-08002B2CF9AE}" pid="6" name="Modified By">
    <vt:lpwstr>NG\1159521180.MIL</vt:lpwstr>
  </property>
  <property fmtid="{D5CDD505-2E9C-101B-9397-08002B2CF9AE}" pid="7" name="source_item_id">
    <vt:i4>8</vt:i4>
  </property>
  <property fmtid="{D5CDD505-2E9C-101B-9397-08002B2CF9AE}" pid="8" name="MediaServiceImageTags">
    <vt:lpwstr/>
  </property>
</Properties>
</file>