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2" r:id="rId3"/>
  </p:sldMasterIdLst>
  <p:notesMasterIdLst>
    <p:notesMasterId r:id="rId11"/>
  </p:notesMasterIdLst>
  <p:sldIdLst>
    <p:sldId id="256" r:id="rId4"/>
    <p:sldId id="258" r:id="rId5"/>
    <p:sldId id="259" r:id="rId6"/>
    <p:sldId id="260" r:id="rId7"/>
    <p:sldId id="264" r:id="rId8"/>
    <p:sldId id="262" r:id="rId9"/>
    <p:sldId id="257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51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66D8-DE43-4288-A677-E81DB3DBA20B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425BD-2A84-4878-95C9-CF764CC8F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9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DCB8B2-ADC9-4EC4-8A1D-05A05EA418D1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4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2037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45FACC2-3F5C-45B3-8FD8-4EBF3C21D47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4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6963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DCB8B2-ADC9-4EC4-8A1D-05A05EA418D1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4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97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45FACC2-3F5C-45B3-8FD8-4EBF3C21D47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819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4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1202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DCB8B2-ADC9-4EC4-8A1D-05A05EA418D1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614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4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3266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5447" y="-15249"/>
            <a:ext cx="8833104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11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360" y="1121879"/>
            <a:ext cx="685728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360" y="3601819"/>
            <a:ext cx="685728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26" indent="0" algn="ctr">
              <a:buNone/>
              <a:defRPr sz="1814"/>
            </a:lvl2pPr>
            <a:lvl3pPr marL="829452" indent="0" algn="ctr">
              <a:buNone/>
              <a:defRPr sz="1633"/>
            </a:lvl3pPr>
            <a:lvl4pPr marL="1244178" indent="0" algn="ctr">
              <a:buNone/>
              <a:defRPr sz="1451"/>
            </a:lvl4pPr>
            <a:lvl5pPr marL="1658904" indent="0" algn="ctr">
              <a:buNone/>
              <a:defRPr sz="1451"/>
            </a:lvl5pPr>
            <a:lvl6pPr marL="2073631" indent="0" algn="ctr">
              <a:buNone/>
              <a:defRPr sz="1451"/>
            </a:lvl6pPr>
            <a:lvl7pPr marL="2488357" indent="0" algn="ctr">
              <a:buNone/>
              <a:defRPr sz="1451"/>
            </a:lvl7pPr>
            <a:lvl8pPr marL="2903083" indent="0" algn="ctr">
              <a:buNone/>
              <a:defRPr sz="1451"/>
            </a:lvl8pPr>
            <a:lvl9pPr marL="3317809" indent="0" algn="ctr">
              <a:buNone/>
              <a:defRPr sz="145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1EB39-F8D5-499A-8FCF-C7D731425F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275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025DA-576E-46BF-BD11-017E5C43F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313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21" y="1709460"/>
            <a:ext cx="7886880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521" y="4589763"/>
            <a:ext cx="7886880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26" indent="0">
              <a:buNone/>
              <a:defRPr sz="1814"/>
            </a:lvl2pPr>
            <a:lvl3pPr marL="829452" indent="0">
              <a:buNone/>
              <a:defRPr sz="1633"/>
            </a:lvl3pPr>
            <a:lvl4pPr marL="1244178" indent="0">
              <a:buNone/>
              <a:defRPr sz="1451"/>
            </a:lvl4pPr>
            <a:lvl5pPr marL="1658904" indent="0">
              <a:buNone/>
              <a:defRPr sz="1451"/>
            </a:lvl5pPr>
            <a:lvl6pPr marL="2073631" indent="0">
              <a:buNone/>
              <a:defRPr sz="1451"/>
            </a:lvl6pPr>
            <a:lvl7pPr marL="2488357" indent="0">
              <a:buNone/>
              <a:defRPr sz="1451"/>
            </a:lvl7pPr>
            <a:lvl8pPr marL="2903083" indent="0">
              <a:buNone/>
              <a:defRPr sz="1451"/>
            </a:lvl8pPr>
            <a:lvl9pPr marL="3317809" indent="0">
              <a:buNone/>
              <a:defRPr sz="14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1EDF4-555E-457C-A841-D024BDA1E3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28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35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240" y="1604329"/>
            <a:ext cx="4043520" cy="45235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39418-CD59-49F1-98DB-4F73553FBE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312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281" y="365798"/>
            <a:ext cx="7886880" cy="13249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280" y="1680657"/>
            <a:ext cx="3869280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26" indent="0">
              <a:buNone/>
              <a:defRPr sz="1814" b="1"/>
            </a:lvl2pPr>
            <a:lvl3pPr marL="829452" indent="0">
              <a:buNone/>
              <a:defRPr sz="1633" b="1"/>
            </a:lvl3pPr>
            <a:lvl4pPr marL="1244178" indent="0">
              <a:buNone/>
              <a:defRPr sz="1451" b="1"/>
            </a:lvl4pPr>
            <a:lvl5pPr marL="1658904" indent="0">
              <a:buNone/>
              <a:defRPr sz="1451" b="1"/>
            </a:lvl5pPr>
            <a:lvl6pPr marL="2073631" indent="0">
              <a:buNone/>
              <a:defRPr sz="1451" b="1"/>
            </a:lvl6pPr>
            <a:lvl7pPr marL="2488357" indent="0">
              <a:buNone/>
              <a:defRPr sz="1451" b="1"/>
            </a:lvl7pPr>
            <a:lvl8pPr marL="2903083" indent="0">
              <a:buNone/>
              <a:defRPr sz="1451" b="1"/>
            </a:lvl8pPr>
            <a:lvl9pPr marL="3317809" indent="0">
              <a:buNone/>
              <a:defRPr sz="145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80" y="2504424"/>
            <a:ext cx="3869280" cy="3685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600" y="1680657"/>
            <a:ext cx="3886560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26" indent="0">
              <a:buNone/>
              <a:defRPr sz="1814" b="1"/>
            </a:lvl2pPr>
            <a:lvl3pPr marL="829452" indent="0">
              <a:buNone/>
              <a:defRPr sz="1633" b="1"/>
            </a:lvl3pPr>
            <a:lvl4pPr marL="1244178" indent="0">
              <a:buNone/>
              <a:defRPr sz="1451" b="1"/>
            </a:lvl4pPr>
            <a:lvl5pPr marL="1658904" indent="0">
              <a:buNone/>
              <a:defRPr sz="1451" b="1"/>
            </a:lvl5pPr>
            <a:lvl6pPr marL="2073631" indent="0">
              <a:buNone/>
              <a:defRPr sz="1451" b="1"/>
            </a:lvl6pPr>
            <a:lvl7pPr marL="2488357" indent="0">
              <a:buNone/>
              <a:defRPr sz="1451" b="1"/>
            </a:lvl7pPr>
            <a:lvl8pPr marL="2903083" indent="0">
              <a:buNone/>
              <a:defRPr sz="1451" b="1"/>
            </a:lvl8pPr>
            <a:lvl9pPr marL="3317809" indent="0">
              <a:buNone/>
              <a:defRPr sz="145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600" y="2504424"/>
            <a:ext cx="3886560" cy="3685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32FC-ABE7-4079-BEA2-CF58DD02B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166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C86CB-6C14-4FFA-A03B-CC3F999488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674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C4D7F-7276-40E8-9538-F3C50E6D8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890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280" y="456528"/>
            <a:ext cx="294912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000" y="987944"/>
            <a:ext cx="462816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280" y="2057977"/>
            <a:ext cx="2949120" cy="3810640"/>
          </a:xfrm>
        </p:spPr>
        <p:txBody>
          <a:bodyPr/>
          <a:lstStyle>
            <a:lvl1pPr marL="0" indent="0">
              <a:buNone/>
              <a:defRPr sz="1451"/>
            </a:lvl1pPr>
            <a:lvl2pPr marL="414726" indent="0">
              <a:buNone/>
              <a:defRPr sz="1270"/>
            </a:lvl2pPr>
            <a:lvl3pPr marL="829452" indent="0">
              <a:buNone/>
              <a:defRPr sz="1089"/>
            </a:lvl3pPr>
            <a:lvl4pPr marL="1244178" indent="0">
              <a:buNone/>
              <a:defRPr sz="907"/>
            </a:lvl4pPr>
            <a:lvl5pPr marL="1658904" indent="0">
              <a:buNone/>
              <a:defRPr sz="907"/>
            </a:lvl5pPr>
            <a:lvl6pPr marL="2073631" indent="0">
              <a:buNone/>
              <a:defRPr sz="907"/>
            </a:lvl6pPr>
            <a:lvl7pPr marL="2488357" indent="0">
              <a:buNone/>
              <a:defRPr sz="907"/>
            </a:lvl7pPr>
            <a:lvl8pPr marL="2903083" indent="0">
              <a:buNone/>
              <a:defRPr sz="907"/>
            </a:lvl8pPr>
            <a:lvl9pPr marL="3317809" indent="0">
              <a:buNone/>
              <a:defRPr sz="9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107B1-B610-4548-B71F-976EA214B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703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280" y="456528"/>
            <a:ext cx="294912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8000" y="987944"/>
            <a:ext cx="462816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26" indent="0">
              <a:buNone/>
              <a:defRPr sz="2540"/>
            </a:lvl2pPr>
            <a:lvl3pPr marL="829452" indent="0">
              <a:buNone/>
              <a:defRPr sz="2177"/>
            </a:lvl3pPr>
            <a:lvl4pPr marL="1244178" indent="0">
              <a:buNone/>
              <a:defRPr sz="1814"/>
            </a:lvl4pPr>
            <a:lvl5pPr marL="1658904" indent="0">
              <a:buNone/>
              <a:defRPr sz="1814"/>
            </a:lvl5pPr>
            <a:lvl6pPr marL="2073631" indent="0">
              <a:buNone/>
              <a:defRPr sz="1814"/>
            </a:lvl6pPr>
            <a:lvl7pPr marL="2488357" indent="0">
              <a:buNone/>
              <a:defRPr sz="1814"/>
            </a:lvl7pPr>
            <a:lvl8pPr marL="2903083" indent="0">
              <a:buNone/>
              <a:defRPr sz="1814"/>
            </a:lvl8pPr>
            <a:lvl9pPr marL="3317809" indent="0">
              <a:buNone/>
              <a:defRPr sz="181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280" y="2057977"/>
            <a:ext cx="2949120" cy="3810640"/>
          </a:xfrm>
        </p:spPr>
        <p:txBody>
          <a:bodyPr/>
          <a:lstStyle>
            <a:lvl1pPr marL="0" indent="0">
              <a:buNone/>
              <a:defRPr sz="1451"/>
            </a:lvl1pPr>
            <a:lvl2pPr marL="414726" indent="0">
              <a:buNone/>
              <a:defRPr sz="1270"/>
            </a:lvl2pPr>
            <a:lvl3pPr marL="829452" indent="0">
              <a:buNone/>
              <a:defRPr sz="1089"/>
            </a:lvl3pPr>
            <a:lvl4pPr marL="1244178" indent="0">
              <a:buNone/>
              <a:defRPr sz="907"/>
            </a:lvl4pPr>
            <a:lvl5pPr marL="1658904" indent="0">
              <a:buNone/>
              <a:defRPr sz="907"/>
            </a:lvl5pPr>
            <a:lvl6pPr marL="2073631" indent="0">
              <a:buNone/>
              <a:defRPr sz="907"/>
            </a:lvl6pPr>
            <a:lvl7pPr marL="2488357" indent="0">
              <a:buNone/>
              <a:defRPr sz="907"/>
            </a:lvl7pPr>
            <a:lvl8pPr marL="2903083" indent="0">
              <a:buNone/>
              <a:defRPr sz="907"/>
            </a:lvl8pPr>
            <a:lvl9pPr marL="3317809" indent="0">
              <a:buNone/>
              <a:defRPr sz="9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176BD-80EB-488D-AD90-5FC2D91AE3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82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BE6A7-6593-406D-999B-B65EE6ED41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519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5440" y="273629"/>
            <a:ext cx="2056320" cy="58542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0720" cy="58542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E01C5-54B1-45A7-A734-B45ADC6489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584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25280" cy="1142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86D3E-50AF-44F0-B237-D1E607A128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10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6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736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68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03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333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8600" y="2617012"/>
            <a:ext cx="8686800" cy="40233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33358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8600" y="219456"/>
            <a:ext cx="8686800" cy="64008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51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3629"/>
            <a:ext cx="8225280" cy="1142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9"/>
            <a:ext cx="8225280" cy="4523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6880" cy="46948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  <a:defRPr>
                <a:solidFill>
                  <a:srgbClr val="000000"/>
                </a:solidFill>
              </a:defRPr>
            </a:lvl1pPr>
          </a:lstStyle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1" y="6247376"/>
            <a:ext cx="2895840" cy="46948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  <a:defRPr>
                <a:solidFill>
                  <a:srgbClr val="000000"/>
                </a:solidFill>
              </a:defRPr>
            </a:lvl1pPr>
          </a:lstStyle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6880" cy="46948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0E8F723-D52C-40DB-95A1-F9977772CC53}" type="slidenum">
              <a:rPr lang="en-US" altLang="en-US" smtClean="0"/>
              <a:pPr defTabSz="414726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38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147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280994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695720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110446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525172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9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11045" indent="-311045" algn="l" defTabSz="414726" rtl="0" eaLnBrk="0" fontAlgn="base" hangingPunct="0">
        <a:lnSpc>
          <a:spcPct val="93000"/>
        </a:lnSpc>
        <a:spcBef>
          <a:spcPct val="0"/>
        </a:spcBef>
        <a:spcAft>
          <a:spcPts val="1282"/>
        </a:spcAft>
        <a:buClr>
          <a:srgbClr val="000000"/>
        </a:buClr>
        <a:buSzPct val="100000"/>
        <a:buFont typeface="Times New Roman" panose="02020603050405020304" pitchFamily="18" charset="0"/>
        <a:defRPr sz="2903" kern="1200">
          <a:solidFill>
            <a:srgbClr val="000000"/>
          </a:solidFill>
          <a:latin typeface="+mn-lt"/>
          <a:ea typeface="+mn-ea"/>
          <a:cs typeface="+mn-cs"/>
        </a:defRPr>
      </a:lvl1pPr>
      <a:lvl2pPr marL="673930" indent="-259204" algn="l" defTabSz="414726" rtl="0" eaLnBrk="0" fontAlgn="base" hangingPunct="0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anose="02020603050405020304" pitchFamily="18" charset="0"/>
        <a:defRPr sz="2540" kern="12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14726" rtl="0" eaLnBrk="0" fontAlgn="base" hangingPunct="0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anose="02020603050405020304" pitchFamily="18" charset="0"/>
        <a:defRPr sz="2177" kern="1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14726" rtl="0" eaLnBrk="0" fontAlgn="base" hangingPunct="0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anose="02020603050405020304" pitchFamily="18" charset="0"/>
        <a:defRPr sz="1814" kern="12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14726" rtl="0" eaLnBrk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anose="02020603050405020304" pitchFamily="18" charset="0"/>
        <a:defRPr sz="1814" kern="12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5720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446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172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5900" y="2056888"/>
            <a:ext cx="49593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0" spc="-25" dirty="0">
                <a:solidFill>
                  <a:srgbClr val="FFFFFF"/>
                </a:solidFill>
                <a:latin typeface="Gotham Medium"/>
                <a:cs typeface="Gotham Medium"/>
              </a:rPr>
              <a:t>Arizona</a:t>
            </a:r>
            <a:r>
              <a:rPr sz="2100" b="0" spc="-10" dirty="0">
                <a:solidFill>
                  <a:srgbClr val="FFFFFF"/>
                </a:solidFill>
                <a:latin typeface="Gotham Medium"/>
                <a:cs typeface="Gotham Medium"/>
              </a:rPr>
              <a:t> </a:t>
            </a:r>
            <a:r>
              <a:rPr sz="2100" b="0" spc="-15" dirty="0">
                <a:solidFill>
                  <a:srgbClr val="FFFFFF"/>
                </a:solidFill>
                <a:latin typeface="Gotham Medium"/>
                <a:cs typeface="Gotham Medium"/>
              </a:rPr>
              <a:t>Criminal</a:t>
            </a:r>
            <a:r>
              <a:rPr sz="2100" b="0" spc="-10" dirty="0">
                <a:solidFill>
                  <a:srgbClr val="FFFFFF"/>
                </a:solidFill>
                <a:latin typeface="Gotham Medium"/>
                <a:cs typeface="Gotham Medium"/>
              </a:rPr>
              <a:t> </a:t>
            </a:r>
            <a:r>
              <a:rPr sz="2100" b="0" spc="-15" dirty="0">
                <a:solidFill>
                  <a:srgbClr val="FFFFFF"/>
                </a:solidFill>
                <a:latin typeface="Gotham Medium"/>
                <a:cs typeface="Gotham Medium"/>
              </a:rPr>
              <a:t>Justice</a:t>
            </a:r>
            <a:r>
              <a:rPr sz="2100" b="0" spc="-5" dirty="0">
                <a:solidFill>
                  <a:srgbClr val="FFFFFF"/>
                </a:solidFill>
                <a:latin typeface="Gotham Medium"/>
                <a:cs typeface="Gotham Medium"/>
              </a:rPr>
              <a:t> </a:t>
            </a:r>
            <a:r>
              <a:rPr sz="2100" b="0" spc="-10" dirty="0">
                <a:solidFill>
                  <a:srgbClr val="FFFFFF"/>
                </a:solidFill>
                <a:latin typeface="Gotham Medium"/>
                <a:cs typeface="Gotham Medium"/>
              </a:rPr>
              <a:t>Commission</a:t>
            </a:r>
            <a:endParaRPr sz="2100" dirty="0">
              <a:latin typeface="Gotham Medium"/>
              <a:cs typeface="Gotham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5447" y="0"/>
            <a:ext cx="7312153" cy="1720984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 marR="5080">
              <a:lnSpc>
                <a:spcPts val="6100"/>
              </a:lnSpc>
              <a:spcBef>
                <a:spcPts val="1220"/>
              </a:spcBef>
            </a:pPr>
            <a:r>
              <a:rPr lang="en-US" sz="3200" b="1" spc="-95" dirty="0" smtClean="0">
                <a:solidFill>
                  <a:srgbClr val="FFFFFF"/>
                </a:solidFill>
                <a:latin typeface="Gotham Medium"/>
                <a:cs typeface="Gotham Medium"/>
              </a:rPr>
              <a:t>Mentoring Youth Affected by the Opioid Crisis and Substance Abuse Grant</a:t>
            </a:r>
            <a:endParaRPr sz="3200" b="1" dirty="0">
              <a:latin typeface="Gotham Medium"/>
              <a:cs typeface="Gotham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39451" y="208278"/>
            <a:ext cx="923330" cy="2194049"/>
          </a:xfrm>
          <a:prstGeom prst="rect">
            <a:avLst/>
          </a:prstGeom>
        </p:spPr>
        <p:txBody>
          <a:bodyPr vert="vert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6000" b="1" spc="-55" dirty="0" smtClean="0">
                <a:solidFill>
                  <a:srgbClr val="FFFFFF"/>
                </a:solidFill>
                <a:latin typeface="Gotham Black"/>
                <a:cs typeface="Gotham Black"/>
              </a:rPr>
              <a:t>2</a:t>
            </a:r>
            <a:r>
              <a:rPr sz="6000" b="1" spc="-160" dirty="0" smtClean="0">
                <a:solidFill>
                  <a:srgbClr val="FFFFFF"/>
                </a:solidFill>
                <a:latin typeface="Gotham Black"/>
                <a:cs typeface="Gotham Black"/>
              </a:rPr>
              <a:t>0</a:t>
            </a:r>
            <a:r>
              <a:rPr sz="6000" b="1" spc="-95" dirty="0" smtClean="0">
                <a:solidFill>
                  <a:srgbClr val="FFFFFF"/>
                </a:solidFill>
                <a:latin typeface="Gotham Black"/>
                <a:cs typeface="Gotham Black"/>
              </a:rPr>
              <a:t>2</a:t>
            </a:r>
            <a:r>
              <a:rPr lang="en-US" sz="6000" b="1" spc="-95" dirty="0" smtClean="0">
                <a:solidFill>
                  <a:srgbClr val="FFFFFF"/>
                </a:solidFill>
                <a:latin typeface="Gotham Black"/>
                <a:cs typeface="Gotham Black"/>
              </a:rPr>
              <a:t>2</a:t>
            </a:r>
            <a:endParaRPr sz="6000" dirty="0">
              <a:latin typeface="Gotham Black"/>
              <a:cs typeface="Gotham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2514600" y="685800"/>
            <a:ext cx="6172200" cy="58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38" tIns="40819" rIns="81638" bIns="40819">
            <a:spAutoFit/>
          </a:bodyPr>
          <a:lstStyle>
            <a:lvl1pPr>
              <a:lnSpc>
                <a:spcPct val="93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66" b="1" dirty="0" smtClean="0"/>
              <a:t>Rational for Seeking the Grant</a:t>
            </a:r>
            <a:endParaRPr lang="en-US" altLang="en-US" sz="3266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1371600"/>
            <a:ext cx="5867400" cy="494960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1638" tIns="40819" rIns="81638" bIns="40819">
            <a:spAutoFit/>
          </a:bodyPr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00" dirty="0" smtClean="0"/>
              <a:t>CDC, SAMHSA, USDA have identified rural, isolated communities as being disproportionately affected by the opioid epidemic </a:t>
            </a:r>
            <a:r>
              <a:rPr lang="en-US" altLang="en-US" sz="1600" dirty="0" smtClean="0">
                <a:sym typeface="Wingdings" panose="05000000000000000000" pitchFamily="2" charset="2"/>
              </a:rPr>
              <a:t> this describes Arizona’s 13 counties that are not named Maricopa or Pima.</a:t>
            </a:r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000" dirty="0">
              <a:sym typeface="Wingdings" panose="05000000000000000000" pitchFamily="2" charset="2"/>
            </a:endParaRPr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00" dirty="0" smtClean="0"/>
              <a:t>The majority of overdoses are occurring among 25-44 year olds (parent-age) </a:t>
            </a:r>
            <a:r>
              <a:rPr lang="en-US" altLang="en-US" sz="1600" dirty="0" smtClean="0">
                <a:sym typeface="Wingdings" panose="05000000000000000000" pitchFamily="2" charset="2"/>
              </a:rPr>
              <a:t> leading to more Arizona youth being faced with increasing amounts of trauma as the live with parents/caregivers struggling with opioid use.</a:t>
            </a:r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000" dirty="0" smtClean="0">
              <a:sym typeface="Wingdings" panose="05000000000000000000" pitchFamily="2" charset="2"/>
            </a:endParaRPr>
          </a:p>
          <a:p>
            <a:pPr marL="985837" lvl="2" indent="-285750" defTabSz="414726" fontAlgn="base"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400" dirty="0" smtClean="0"/>
              <a:t>Witnessing a parent’s overdose</a:t>
            </a:r>
          </a:p>
          <a:p>
            <a:pPr marL="985837" lvl="2" indent="-285750" defTabSz="414726" fontAlgn="base"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400" dirty="0" smtClean="0"/>
              <a:t>Getting separated from the primary caregiver due to incarceration or child-welfare involvement</a:t>
            </a:r>
          </a:p>
          <a:p>
            <a:pPr marL="985837" lvl="2" indent="-285750" defTabSz="414726" fontAlgn="base"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400" dirty="0" smtClean="0"/>
              <a:t>Chronic toxic stress of living with a parent/caregiver that is emotionally unavailable and often unable to meet their basic daily needs</a:t>
            </a:r>
            <a:endParaRPr lang="en-US" altLang="en-US" sz="1400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633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00" dirty="0" smtClean="0"/>
              <a:t>We know that unmitigated Adverse Childhood Experiences (ACES) can lead to:</a:t>
            </a:r>
          </a:p>
          <a:p>
            <a:pPr marL="985837" lvl="2" indent="-285750" defTabSz="414726" fontAlgn="base"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400" dirty="0" smtClean="0"/>
              <a:t>Early initiation of substance use</a:t>
            </a:r>
          </a:p>
          <a:p>
            <a:pPr marL="985837" lvl="2" indent="-285750" defTabSz="414726" fontAlgn="base"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400" dirty="0" smtClean="0"/>
              <a:t>Later patterns of addiction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12756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81000" y="1371600"/>
            <a:ext cx="8210880" cy="3626547"/>
          </a:xfrm>
          <a:prstGeom prst="rect">
            <a:avLst/>
          </a:prstGeom>
          <a:noFill/>
          <a:ln>
            <a:noFill/>
          </a:ln>
          <a:effectLst/>
        </p:spPr>
        <p:txBody>
          <a:bodyPr lIns="81638" tIns="40819" rIns="81638" bIns="40819">
            <a:spAutoFit/>
          </a:bodyPr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00" dirty="0" smtClean="0"/>
              <a:t>Arizona youth who are currently affected by their parent/caregiver’s use are also at elevated risk for engaging in substance use themselves.</a:t>
            </a:r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000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00" dirty="0" smtClean="0"/>
              <a:t>Because of the way that trauma impacts children’s brains, bodies, and behaviors, traditional universal substance use primary prevention methods and programs alone are likely to have a limited capacity for addressing the complex needs of these children in a way that decreases their risk for substance abuse</a:t>
            </a:r>
            <a:endParaRPr lang="en-US" altLang="en-US" sz="1600" dirty="0"/>
          </a:p>
          <a:p>
            <a:pPr marL="1440" indent="0" defTabSz="414726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altLang="en-US" sz="1000" dirty="0"/>
          </a:p>
          <a:p>
            <a:pPr marL="1440" indent="0" defTabSz="414726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altLang="en-US" sz="1633" dirty="0" smtClean="0"/>
              <a:t>Successfully mitigating the impact of trauma:</a:t>
            </a:r>
          </a:p>
          <a:p>
            <a:pPr marL="985690" lvl="2" indent="-285750" defTabSz="414726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  <a:defRPr/>
            </a:pPr>
            <a:r>
              <a:rPr lang="en-US" altLang="en-US" sz="1633" dirty="0" smtClean="0"/>
              <a:t>Involves the presence of safe, secure and trusting adult relationships</a:t>
            </a:r>
          </a:p>
          <a:p>
            <a:pPr marL="985690" lvl="2" indent="-285750" defTabSz="414726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  <a:defRPr/>
            </a:pPr>
            <a:r>
              <a:rPr lang="en-US" altLang="en-US" sz="1633" dirty="0" smtClean="0"/>
              <a:t>Requires building resiliency skills that </a:t>
            </a:r>
            <a:endParaRPr lang="en-US" altLang="en-US" sz="1633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633" dirty="0" smtClean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33" dirty="0" smtClean="0"/>
              <a:t>Introducing a mentor to youth identified as being affected by th</a:t>
            </a:r>
            <a:r>
              <a:rPr lang="en-US" altLang="en-US" sz="1633" dirty="0" smtClean="0"/>
              <a:t>e opioid crisis begins the process for children to re-train their brain to see that there ae safe adults, safe experiences, and ways to manage situations when they feel treats to their safety.</a:t>
            </a:r>
            <a:endParaRPr lang="en-US" altLang="en-US" sz="1633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498240" y="582121"/>
            <a:ext cx="5391360" cy="58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0819" rIns="81638" bIns="40819">
            <a:spAutoFit/>
          </a:bodyPr>
          <a:lstStyle>
            <a:lvl1pPr>
              <a:lnSpc>
                <a:spcPct val="93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66" b="1" dirty="0" smtClean="0"/>
              <a:t>Why the Mentoring Model</a:t>
            </a:r>
            <a:endParaRPr lang="en-US" altLang="en-US" sz="3266" b="1" dirty="0"/>
          </a:p>
        </p:txBody>
      </p:sp>
    </p:spTree>
    <p:extLst>
      <p:ext uri="{BB962C8B-B14F-4D97-AF65-F5344CB8AC3E}">
        <p14:creationId xmlns:p14="http://schemas.microsoft.com/office/powerpoint/2010/main" val="747020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2438400" y="457200"/>
            <a:ext cx="6248400" cy="58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38" tIns="40819" rIns="81638" bIns="40819">
            <a:spAutoFit/>
          </a:bodyPr>
          <a:lstStyle>
            <a:lvl1pPr>
              <a:lnSpc>
                <a:spcPct val="93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66" b="1" dirty="0" smtClean="0"/>
              <a:t>Arizona Mentoring Partnership</a:t>
            </a:r>
            <a:endParaRPr lang="en-US" altLang="en-US" sz="3266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743200" y="1056258"/>
            <a:ext cx="5391360" cy="3006313"/>
          </a:xfrm>
          <a:prstGeom prst="rect">
            <a:avLst/>
          </a:prstGeom>
          <a:noFill/>
          <a:ln>
            <a:noFill/>
          </a:ln>
          <a:effectLst/>
        </p:spPr>
        <p:txBody>
          <a:bodyPr lIns="81638" tIns="40819" rIns="81638" bIns="40819">
            <a:spAutoFit/>
          </a:bodyPr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00" dirty="0" smtClean="0"/>
              <a:t>Thre</a:t>
            </a:r>
            <a:r>
              <a:rPr lang="en-US" altLang="en-US" sz="1600" dirty="0" smtClean="0"/>
              <a:t>e rural counties chosen as pilot sites</a:t>
            </a:r>
            <a:endParaRPr lang="en-US" altLang="en-US" sz="1600" dirty="0"/>
          </a:p>
          <a:p>
            <a:pPr marL="435703" lvl="1" indent="-192963" defTabSz="414726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en-US" altLang="en-US" sz="1400" dirty="0" smtClean="0"/>
              <a:t>Graham </a:t>
            </a:r>
            <a:r>
              <a:rPr lang="en-US" altLang="en-US" sz="1400" dirty="0" smtClean="0">
                <a:sym typeface="Wingdings" panose="05000000000000000000" pitchFamily="2" charset="2"/>
              </a:rPr>
              <a:t> Graham County Substance Abuse Coalition</a:t>
            </a:r>
            <a:endParaRPr lang="en-US" altLang="en-US" sz="1400" dirty="0"/>
          </a:p>
          <a:p>
            <a:pPr marL="435703" lvl="1" indent="-192963" defTabSz="414726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en-US" altLang="en-US" sz="1400" dirty="0" smtClean="0"/>
              <a:t>Mohave </a:t>
            </a:r>
            <a:r>
              <a:rPr lang="en-US" altLang="en-US" sz="1400" dirty="0" smtClean="0">
                <a:sym typeface="Wingdings" panose="05000000000000000000" pitchFamily="2" charset="2"/>
              </a:rPr>
              <a:t> MSTEPP</a:t>
            </a:r>
            <a:endParaRPr lang="en-US" altLang="en-US" sz="1400" dirty="0"/>
          </a:p>
          <a:p>
            <a:pPr marL="435703" lvl="1" indent="-192963" defTabSz="414726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en-US" altLang="en-US" sz="1400" dirty="0" smtClean="0"/>
              <a:t>Yavapai </a:t>
            </a:r>
            <a:r>
              <a:rPr lang="en-US" altLang="en-US" sz="1400" dirty="0" smtClean="0">
                <a:sym typeface="Wingdings" panose="05000000000000000000" pitchFamily="2" charset="2"/>
              </a:rPr>
              <a:t> MATFORCE</a:t>
            </a:r>
            <a:endParaRPr lang="en-US" altLang="en-US" sz="1400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000" dirty="0" smtClean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1600" dirty="0"/>
              <a:t>Hub and Spoke </a:t>
            </a:r>
            <a:r>
              <a:rPr lang="en-US" sz="1600" dirty="0" smtClean="0"/>
              <a:t>model where </a:t>
            </a:r>
            <a:r>
              <a:rPr lang="en-US" sz="1600" dirty="0"/>
              <a:t>the </a:t>
            </a:r>
            <a:r>
              <a:rPr lang="en-US" sz="1600" dirty="0" smtClean="0"/>
              <a:t>substance </a:t>
            </a:r>
            <a:r>
              <a:rPr lang="en-US" sz="1600" dirty="0"/>
              <a:t>use </a:t>
            </a:r>
            <a:r>
              <a:rPr lang="en-US" sz="1600" dirty="0" smtClean="0"/>
              <a:t>coalition </a:t>
            </a:r>
            <a:r>
              <a:rPr lang="en-US" sz="1600" dirty="0"/>
              <a:t>serves as the Hub and </a:t>
            </a:r>
            <a:r>
              <a:rPr lang="en-US" sz="1600" dirty="0" smtClean="0"/>
              <a:t>will </a:t>
            </a:r>
            <a:r>
              <a:rPr lang="en-US" sz="1600" dirty="0"/>
              <a:t>coordinate a team of Spokes </a:t>
            </a:r>
            <a:r>
              <a:rPr lang="en-US" sz="1600" dirty="0" smtClean="0"/>
              <a:t>needed </a:t>
            </a:r>
            <a:r>
              <a:rPr lang="en-US" sz="1600" dirty="0"/>
              <a:t>to holistically wrap around the </a:t>
            </a:r>
            <a:r>
              <a:rPr lang="en-US" sz="1600" dirty="0" smtClean="0"/>
              <a:t>youth.</a:t>
            </a:r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sz="1000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1600" dirty="0" smtClean="0"/>
              <a:t>Uses an </a:t>
            </a:r>
            <a:r>
              <a:rPr lang="en-US" sz="1600" dirty="0"/>
              <a:t>intensive case-management style </a:t>
            </a:r>
            <a:r>
              <a:rPr lang="en-US" sz="1600" dirty="0" smtClean="0"/>
              <a:t>mentoring (6-12 months) </a:t>
            </a:r>
            <a:r>
              <a:rPr lang="en-US" sz="1600" dirty="0"/>
              <a:t>that then transitions to a community mentoring </a:t>
            </a:r>
            <a:r>
              <a:rPr lang="en-US" sz="1600" dirty="0" smtClean="0"/>
              <a:t>approach once the youth has reached a stability point. </a:t>
            </a:r>
            <a:endParaRPr lang="en-US" altLang="en-US" sz="1633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4046140"/>
            <a:ext cx="4953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020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14721" y="1659241"/>
            <a:ext cx="8210880" cy="836296"/>
          </a:xfrm>
          <a:prstGeom prst="rect">
            <a:avLst/>
          </a:prstGeom>
          <a:noFill/>
          <a:ln>
            <a:noFill/>
          </a:ln>
          <a:effectLst/>
        </p:spPr>
        <p:txBody>
          <a:bodyPr lIns="81638" tIns="40819" rIns="81638" bIns="40819">
            <a:spAutoFit/>
          </a:bodyPr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33" dirty="0" smtClean="0"/>
              <a:t>Merilee Fowler, Executive Director of MATFORCE</a:t>
            </a:r>
            <a:endParaRPr lang="en-US" altLang="en-US" sz="1633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633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633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498240" y="582121"/>
            <a:ext cx="7655160" cy="58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38" tIns="40819" rIns="81638" bIns="40819">
            <a:spAutoFit/>
          </a:bodyPr>
          <a:lstStyle>
            <a:lvl1pPr>
              <a:lnSpc>
                <a:spcPct val="93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66" b="1" dirty="0" smtClean="0"/>
              <a:t>A View From One of the Project Sites</a:t>
            </a:r>
            <a:endParaRPr lang="en-US" altLang="en-US" sz="3266" b="1" dirty="0"/>
          </a:p>
        </p:txBody>
      </p:sp>
    </p:spTree>
    <p:extLst>
      <p:ext uri="{BB962C8B-B14F-4D97-AF65-F5344CB8AC3E}">
        <p14:creationId xmlns:p14="http://schemas.microsoft.com/office/powerpoint/2010/main" val="2592404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2737441" y="747721"/>
            <a:ext cx="5391360" cy="58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0819" rIns="81638" bIns="40819">
            <a:spAutoFit/>
          </a:bodyPr>
          <a:lstStyle>
            <a:lvl1pPr>
              <a:lnSpc>
                <a:spcPct val="93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66" b="1" dirty="0" smtClean="0"/>
              <a:t>Questions</a:t>
            </a:r>
            <a:endParaRPr lang="en-US" altLang="en-US" sz="3266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737441" y="1990441"/>
            <a:ext cx="5391360" cy="2092729"/>
          </a:xfrm>
          <a:prstGeom prst="rect">
            <a:avLst/>
          </a:prstGeom>
          <a:noFill/>
          <a:ln>
            <a:noFill/>
          </a:ln>
          <a:effectLst/>
        </p:spPr>
        <p:txBody>
          <a:bodyPr lIns="81638" tIns="40819" rIns="81638" bIns="40819">
            <a:spAutoFit/>
          </a:bodyPr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33" dirty="0" smtClean="0"/>
              <a:t>Andrew T. </a:t>
            </a:r>
            <a:r>
              <a:rPr lang="en-US" altLang="en-US" sz="1633" dirty="0" err="1" smtClean="0"/>
              <a:t>LeFevre</a:t>
            </a:r>
            <a:endParaRPr lang="en-US" altLang="en-US" sz="1633" dirty="0" smtClean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33" dirty="0" smtClean="0"/>
              <a:t>Executive Director</a:t>
            </a:r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33" dirty="0" smtClean="0"/>
              <a:t>Arizona Criminal Justice Commission</a:t>
            </a:r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633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33" dirty="0" smtClean="0"/>
              <a:t>alefevre@azcjc.gov</a:t>
            </a:r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altLang="en-US" sz="1633" dirty="0" smtClean="0"/>
              <a:t>602-364-1156</a:t>
            </a:r>
            <a:endParaRPr lang="en-US" altLang="en-US" sz="1633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633" dirty="0"/>
          </a:p>
          <a:p>
            <a:pPr defTabSz="414726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 altLang="en-US" sz="1633" dirty="0"/>
          </a:p>
        </p:txBody>
      </p:sp>
    </p:spTree>
    <p:extLst>
      <p:ext uri="{BB962C8B-B14F-4D97-AF65-F5344CB8AC3E}">
        <p14:creationId xmlns:p14="http://schemas.microsoft.com/office/powerpoint/2010/main" val="2138255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40390" y="3536696"/>
            <a:ext cx="923330" cy="2102104"/>
          </a:xfrm>
          <a:prstGeom prst="rect">
            <a:avLst/>
          </a:prstGeom>
        </p:spPr>
        <p:txBody>
          <a:bodyPr vert="vert" wrap="square" lIns="0" tIns="45085" rIns="0" bIns="0" rtlCol="0">
            <a:spAutoFit/>
          </a:bodyPr>
          <a:lstStyle/>
          <a:p>
            <a:pPr marL="12700">
              <a:spcBef>
                <a:spcPts val="355"/>
              </a:spcBef>
            </a:pPr>
            <a:r>
              <a:rPr sz="6000" b="1" spc="-55" dirty="0" smtClean="0">
                <a:solidFill>
                  <a:srgbClr val="FFFFFF"/>
                </a:solidFill>
                <a:latin typeface="Gotham Black"/>
                <a:cs typeface="Gotham Black"/>
              </a:rPr>
              <a:t>2</a:t>
            </a:r>
            <a:r>
              <a:rPr sz="6000" b="1" spc="-160" dirty="0" smtClean="0">
                <a:solidFill>
                  <a:srgbClr val="FFFFFF"/>
                </a:solidFill>
                <a:latin typeface="Gotham Black"/>
                <a:cs typeface="Gotham Black"/>
              </a:rPr>
              <a:t>0</a:t>
            </a:r>
            <a:r>
              <a:rPr sz="6000" b="1" spc="-95" dirty="0" smtClean="0">
                <a:solidFill>
                  <a:srgbClr val="FFFFFF"/>
                </a:solidFill>
                <a:latin typeface="Gotham Black"/>
                <a:cs typeface="Gotham Black"/>
              </a:rPr>
              <a:t>2</a:t>
            </a:r>
            <a:r>
              <a:rPr lang="en-US" sz="6000" b="1" dirty="0">
                <a:solidFill>
                  <a:srgbClr val="FFFFFF"/>
                </a:solidFill>
                <a:latin typeface="Gotham Black"/>
                <a:cs typeface="Gotham Black"/>
              </a:rPr>
              <a:t>2</a:t>
            </a:r>
            <a:endParaRPr sz="6000" dirty="0">
              <a:solidFill>
                <a:prstClr val="black"/>
              </a:solidFill>
              <a:latin typeface="Gotham Black"/>
              <a:cs typeface="Gotham Black"/>
            </a:endParaRPr>
          </a:p>
        </p:txBody>
      </p:sp>
    </p:spTree>
    <p:extLst>
      <p:ext uri="{BB962C8B-B14F-4D97-AF65-F5344CB8AC3E}">
        <p14:creationId xmlns:p14="http://schemas.microsoft.com/office/powerpoint/2010/main" val="2641422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409</Words>
  <Application>Microsoft Office PowerPoint</Application>
  <PresentationFormat>On-screen Show (4:3)</PresentationFormat>
  <Paragraphs>49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SimSun</vt:lpstr>
      <vt:lpstr>Arial</vt:lpstr>
      <vt:lpstr>Calibri</vt:lpstr>
      <vt:lpstr>Gotham Black</vt:lpstr>
      <vt:lpstr>Gotham Medium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E Edwards</dc:creator>
  <cp:lastModifiedBy>Andrew Lefevre</cp:lastModifiedBy>
  <cp:revision>14</cp:revision>
  <dcterms:created xsi:type="dcterms:W3CDTF">2021-09-10T16:36:57Z</dcterms:created>
  <dcterms:modified xsi:type="dcterms:W3CDTF">2022-08-31T20:15:01Z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2021-09-10T00:00:00Z</vt:filetime>
  </property>
  <property fmtid="{D5CDD505-2E9C-101B-9397-08002B2CF9AE}" pid="3" name="Creator">
    <vt:lpwstr>Adobe InDesign 16.3 (Windows)</vt:lpwstr>
  </property>
  <property fmtid="{D5CDD505-2E9C-101B-9397-08002B2CF9AE}" pid="4" name="LastSaved">
    <vt:filetime>2021-09-10T00:00:00Z</vt:filetime>
  </property>
</Properties>
</file>