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omic Sans MS" panose="030F0702030302020204" pitchFamily="66" charset="0"/>
      <p:regular r:id="rId14"/>
      <p:bold r:id="rId15"/>
      <p:italic r:id="rId16"/>
      <p:boldItalic r:id="rId17"/>
    </p:embeddedFont>
    <p:embeddedFont>
      <p:font typeface="Open Sans" panose="020B0604020202020204" charset="0"/>
      <p:regular r:id="rId18"/>
      <p:bold r:id="rId19"/>
      <p:italic r:id="rId20"/>
      <p:boldItalic r:id="rId21"/>
    </p:embeddedFont>
    <p:embeddedFont>
      <p:font typeface="Economica"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
      <p:font typeface="Open Sans Medium"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9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12315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63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065115b9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065115b9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85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0a979cbcf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0a979cbc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12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065115b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065115b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47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065115b9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065115b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2100">
              <a:solidFill>
                <a:srgbClr val="595959"/>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6472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065115b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065115b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p>
        </p:txBody>
      </p:sp>
    </p:spTree>
    <p:extLst>
      <p:ext uri="{BB962C8B-B14F-4D97-AF65-F5344CB8AC3E}">
        <p14:creationId xmlns:p14="http://schemas.microsoft.com/office/powerpoint/2010/main" val="222830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065115b9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065115b9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353535"/>
              </a:solidFill>
              <a:highlight>
                <a:srgbClr val="FFFFFF"/>
              </a:highlight>
            </a:endParaRPr>
          </a:p>
        </p:txBody>
      </p:sp>
    </p:spTree>
    <p:extLst>
      <p:ext uri="{BB962C8B-B14F-4D97-AF65-F5344CB8AC3E}">
        <p14:creationId xmlns:p14="http://schemas.microsoft.com/office/powerpoint/2010/main" val="187688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065115b9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065115b9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86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065115b9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065115b9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76653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0a979cbcf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0a979cbcf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a:p>
        </p:txBody>
      </p:sp>
    </p:spTree>
    <p:extLst>
      <p:ext uri="{BB962C8B-B14F-4D97-AF65-F5344CB8AC3E}">
        <p14:creationId xmlns:p14="http://schemas.microsoft.com/office/powerpoint/2010/main" val="332544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065115b9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065115b9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162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11700" y="1186575"/>
            <a:ext cx="8520600" cy="161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900">
                <a:solidFill>
                  <a:srgbClr val="222222"/>
                </a:solidFill>
                <a:highlight>
                  <a:srgbClr val="FFFFFF"/>
                </a:highlight>
              </a:rPr>
              <a:t>Substance Abuse Prevention, Recovery and Treatment </a:t>
            </a:r>
            <a:endParaRPr sz="7900"/>
          </a:p>
        </p:txBody>
      </p:sp>
      <p:sp>
        <p:nvSpPr>
          <p:cNvPr id="63" name="Google Shape;63;p13"/>
          <p:cNvSpPr txBox="1">
            <a:spLocks noGrp="1"/>
          </p:cNvSpPr>
          <p:nvPr>
            <p:ph type="subTitle" idx="1"/>
          </p:nvPr>
        </p:nvSpPr>
        <p:spPr>
          <a:xfrm>
            <a:off x="311700" y="2834125"/>
            <a:ext cx="8520600" cy="15330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endParaRPr sz="1400">
              <a:solidFill>
                <a:srgbClr val="888888"/>
              </a:solidFill>
              <a:highlight>
                <a:srgbClr val="FFFFFF"/>
              </a:highlight>
            </a:endParaRPr>
          </a:p>
          <a:p>
            <a:pPr marL="0" lvl="0" indent="0" algn="ctr" rtl="0">
              <a:spcBef>
                <a:spcPts val="0"/>
              </a:spcBef>
              <a:spcAft>
                <a:spcPts val="0"/>
              </a:spcAft>
              <a:buClr>
                <a:schemeClr val="dk1"/>
              </a:buClr>
              <a:buSzPct val="78571"/>
              <a:buFont typeface="Arial"/>
              <a:buNone/>
            </a:pPr>
            <a:r>
              <a:rPr lang="en" sz="1400">
                <a:solidFill>
                  <a:srgbClr val="888888"/>
                </a:solidFill>
                <a:highlight>
                  <a:srgbClr val="FFFFFF"/>
                </a:highlight>
              </a:rPr>
              <a:t>Doug Sargent                                                                                               Dr. Raymonda Matheka</a:t>
            </a:r>
            <a:endParaRPr sz="1400">
              <a:solidFill>
                <a:srgbClr val="888888"/>
              </a:solidFill>
              <a:highlight>
                <a:srgbClr val="FFFFFF"/>
              </a:highlight>
            </a:endParaRPr>
          </a:p>
          <a:p>
            <a:pPr marL="0" lvl="0" indent="0" algn="ctr" rtl="0">
              <a:spcBef>
                <a:spcPts val="0"/>
              </a:spcBef>
              <a:spcAft>
                <a:spcPts val="0"/>
              </a:spcAft>
              <a:buNone/>
            </a:pPr>
            <a:r>
              <a:rPr lang="en" sz="1400">
                <a:solidFill>
                  <a:srgbClr val="888888"/>
                </a:solidFill>
                <a:highlight>
                  <a:srgbClr val="FFFFFF"/>
                </a:highlight>
              </a:rPr>
              <a:t>      Director                                                                                                   Clinical Services Director</a:t>
            </a:r>
            <a:endParaRPr sz="1400">
              <a:solidFill>
                <a:srgbClr val="888888"/>
              </a:solidFill>
              <a:highlight>
                <a:srgbClr val="FFFFFF"/>
              </a:highlight>
            </a:endParaRPr>
          </a:p>
          <a:p>
            <a:pPr marL="0" lvl="0" indent="0" algn="l" rtl="0">
              <a:spcBef>
                <a:spcPts val="0"/>
              </a:spcBef>
              <a:spcAft>
                <a:spcPts val="0"/>
              </a:spcAft>
              <a:buNone/>
            </a:pPr>
            <a:endParaRPr sz="1400">
              <a:solidFill>
                <a:srgbClr val="888888"/>
              </a:solidFill>
              <a:highlight>
                <a:srgbClr val="FFFFFF"/>
              </a:highlight>
            </a:endParaRPr>
          </a:p>
          <a:p>
            <a:pPr marL="0" lvl="0" indent="0" algn="ctr" rtl="0">
              <a:spcBef>
                <a:spcPts val="0"/>
              </a:spcBef>
              <a:spcAft>
                <a:spcPts val="0"/>
              </a:spcAft>
              <a:buNone/>
            </a:pPr>
            <a:endParaRPr sz="1400">
              <a:solidFill>
                <a:srgbClr val="888888"/>
              </a:solidFill>
              <a:highlight>
                <a:srgbClr val="FFFFFF"/>
              </a:highlight>
            </a:endParaRPr>
          </a:p>
          <a:p>
            <a:pPr marL="0" lvl="0" indent="0" algn="ctr" rtl="0">
              <a:spcBef>
                <a:spcPts val="0"/>
              </a:spcBef>
              <a:spcAft>
                <a:spcPts val="0"/>
              </a:spcAft>
              <a:buNone/>
            </a:pPr>
            <a:endParaRPr sz="1400">
              <a:solidFill>
                <a:srgbClr val="888888"/>
              </a:solidFill>
              <a:highlight>
                <a:srgbClr val="FFFFFF"/>
              </a:highlight>
            </a:endParaRPr>
          </a:p>
          <a:p>
            <a:pPr marL="0" lvl="0" indent="0" algn="ctr" rtl="0">
              <a:spcBef>
                <a:spcPts val="0"/>
              </a:spcBef>
              <a:spcAft>
                <a:spcPts val="0"/>
              </a:spcAft>
              <a:buNone/>
            </a:pPr>
            <a:r>
              <a:rPr lang="en" sz="1400">
                <a:solidFill>
                  <a:srgbClr val="888888"/>
                </a:solidFill>
                <a:highlight>
                  <a:srgbClr val="FFFFFF"/>
                </a:highlight>
              </a:rPr>
              <a:t>Arizona Substance Abuse Partnership Meeting</a:t>
            </a:r>
            <a:endParaRPr sz="1400">
              <a:solidFill>
                <a:srgbClr val="888888"/>
              </a:solidFill>
              <a:highlight>
                <a:srgbClr val="FFFFFF"/>
              </a:highlight>
            </a:endParaRPr>
          </a:p>
          <a:p>
            <a:pPr marL="0" lvl="0" indent="0" algn="ctr" rtl="0">
              <a:spcBef>
                <a:spcPts val="0"/>
              </a:spcBef>
              <a:spcAft>
                <a:spcPts val="0"/>
              </a:spcAft>
              <a:buNone/>
            </a:pPr>
            <a:r>
              <a:rPr lang="en" sz="1400">
                <a:solidFill>
                  <a:srgbClr val="888888"/>
                </a:solidFill>
                <a:highlight>
                  <a:srgbClr val="FFFFFF"/>
                </a:highlight>
              </a:rPr>
              <a:t>February 3, 2022</a:t>
            </a:r>
            <a:r>
              <a:rPr lang="en" sz="1100">
                <a:solidFill>
                  <a:srgbClr val="888888"/>
                </a:solidFill>
                <a:highlight>
                  <a:srgbClr val="FFFFFF"/>
                </a:highlight>
              </a:rPr>
              <a:t> </a:t>
            </a:r>
            <a:endParaRPr sz="1100">
              <a:solidFill>
                <a:srgbClr val="888888"/>
              </a:solidFill>
              <a:highlight>
                <a:srgbClr val="FFFFFF"/>
              </a:highlight>
            </a:endParaRPr>
          </a:p>
        </p:txBody>
      </p:sp>
      <p:pic>
        <p:nvPicPr>
          <p:cNvPr id="64" name="Google Shape;64;p13" descr="G:\Shared drives\Communication Division\Forms_Templates\Letterhead_Legal.png"/>
          <p:cNvPicPr preferRelativeResize="0"/>
          <p:nvPr/>
        </p:nvPicPr>
        <p:blipFill>
          <a:blip r:embed="rId3">
            <a:alphaModFix/>
          </a:blip>
          <a:stretch>
            <a:fillRect/>
          </a:stretch>
        </p:blipFill>
        <p:spPr>
          <a:xfrm>
            <a:off x="205125" y="33600"/>
            <a:ext cx="8590900" cy="137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311700" y="1225225"/>
            <a:ext cx="8520600" cy="3557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300"/>
              <a:t>Program Goals:</a:t>
            </a:r>
            <a:endParaRPr sz="1300"/>
          </a:p>
          <a:p>
            <a:pPr marL="0" lvl="0" indent="457200" algn="l" rtl="0">
              <a:lnSpc>
                <a:spcPct val="100000"/>
              </a:lnSpc>
              <a:spcBef>
                <a:spcPts val="0"/>
              </a:spcBef>
              <a:spcAft>
                <a:spcPts val="0"/>
              </a:spcAft>
              <a:buClr>
                <a:schemeClr val="dk1"/>
              </a:buClr>
              <a:buSzPts val="1100"/>
              <a:buFont typeface="Arial"/>
              <a:buNone/>
            </a:pPr>
            <a:r>
              <a:rPr lang="en" sz="1300"/>
              <a:t>Education of youth and their families/guardians in the dangers of opioid use </a:t>
            </a:r>
            <a:endParaRPr sz="1300"/>
          </a:p>
          <a:p>
            <a:pPr marL="0" lvl="0" indent="457200" algn="l" rtl="0">
              <a:lnSpc>
                <a:spcPct val="100000"/>
              </a:lnSpc>
              <a:spcBef>
                <a:spcPts val="0"/>
              </a:spcBef>
              <a:spcAft>
                <a:spcPts val="0"/>
              </a:spcAft>
              <a:buClr>
                <a:schemeClr val="dk1"/>
              </a:buClr>
              <a:buSzPts val="1100"/>
              <a:buFont typeface="Arial"/>
              <a:buNone/>
            </a:pPr>
            <a:r>
              <a:rPr lang="en" sz="1300"/>
              <a:t>Educate, train, and provide or dispense naloxone to combat fatal opioid overdoses</a:t>
            </a:r>
            <a:endParaRPr sz="1300"/>
          </a:p>
          <a:p>
            <a:pPr marL="0" lvl="0" indent="0" algn="l" rtl="0">
              <a:spcBef>
                <a:spcPts val="0"/>
              </a:spcBef>
              <a:spcAft>
                <a:spcPts val="0"/>
              </a:spcAft>
              <a:buClr>
                <a:schemeClr val="dk1"/>
              </a:buClr>
              <a:buSzPts val="1100"/>
              <a:buFont typeface="Arial"/>
              <a:buNone/>
            </a:pPr>
            <a:endParaRPr sz="1300"/>
          </a:p>
          <a:p>
            <a:pPr marL="457200" lvl="0" indent="-311150" algn="l" rtl="0">
              <a:spcBef>
                <a:spcPts val="0"/>
              </a:spcBef>
              <a:spcAft>
                <a:spcPts val="0"/>
              </a:spcAft>
              <a:buSzPts val="1300"/>
              <a:buChar char="●"/>
            </a:pPr>
            <a:r>
              <a:rPr lang="en" sz="1300"/>
              <a:t>Program begins in the facility when youth first arrive during the RAC process </a:t>
            </a:r>
            <a:endParaRPr sz="1300"/>
          </a:p>
          <a:p>
            <a:pPr marL="457200" lvl="0" indent="-311150" algn="l" rtl="0">
              <a:spcBef>
                <a:spcPts val="1000"/>
              </a:spcBef>
              <a:spcAft>
                <a:spcPts val="0"/>
              </a:spcAft>
              <a:buSzPts val="1300"/>
              <a:buChar char="●"/>
            </a:pPr>
            <a:r>
              <a:rPr lang="en" sz="1300"/>
              <a:t>While youth are at Adobe,  guardians are met with in the community and  provided education and resources available to them in the community. </a:t>
            </a:r>
            <a:endParaRPr sz="1300"/>
          </a:p>
          <a:p>
            <a:pPr marL="457200" lvl="0" indent="-311150" algn="l" rtl="0">
              <a:spcBef>
                <a:spcPts val="1000"/>
              </a:spcBef>
              <a:spcAft>
                <a:spcPts val="0"/>
              </a:spcAft>
              <a:buSzPts val="1300"/>
              <a:buChar char="●"/>
            </a:pPr>
            <a:r>
              <a:rPr lang="en" sz="1300"/>
              <a:t>When the youth approaches release from Adobe, the medical department provides educational classes to the youth and trains them how to administer naloxone.  Another educational class is scheduled with the guardians. </a:t>
            </a:r>
            <a:endParaRPr sz="1300"/>
          </a:p>
          <a:p>
            <a:pPr marL="457200" lvl="0" indent="-311150" algn="l" rtl="0">
              <a:spcBef>
                <a:spcPts val="1000"/>
              </a:spcBef>
              <a:spcAft>
                <a:spcPts val="0"/>
              </a:spcAft>
              <a:buSzPts val="1300"/>
              <a:buChar char="●"/>
            </a:pPr>
            <a:r>
              <a:rPr lang="en" sz="1300"/>
              <a:t>Youth may then be prescribe naloxone as a release medication.</a:t>
            </a:r>
            <a:endParaRPr sz="1300"/>
          </a:p>
          <a:p>
            <a:pPr marL="457200" lvl="0" indent="-311150" algn="l" rtl="0">
              <a:spcBef>
                <a:spcPts val="1000"/>
              </a:spcBef>
              <a:spcAft>
                <a:spcPts val="0"/>
              </a:spcAft>
              <a:buSzPts val="1300"/>
              <a:buChar char="●"/>
            </a:pPr>
            <a:r>
              <a:rPr lang="en" sz="1300"/>
              <a:t>After release, on a case by case basis, a youth may be provided with additional doses or be taken where they can receive a new one.</a:t>
            </a:r>
            <a:endParaRPr sz="1300"/>
          </a:p>
          <a:p>
            <a:pPr marL="0" lvl="0" indent="0" algn="l" rtl="0">
              <a:spcBef>
                <a:spcPts val="1000"/>
              </a:spcBef>
              <a:spcAft>
                <a:spcPts val="1200"/>
              </a:spcAft>
              <a:buNone/>
            </a:pPr>
            <a:endParaRPr/>
          </a:p>
        </p:txBody>
      </p:sp>
      <p:sp>
        <p:nvSpPr>
          <p:cNvPr id="126" name="Google Shape;126;p22"/>
          <p:cNvSpPr txBox="1">
            <a:spLocks noGrp="1"/>
          </p:cNvSpPr>
          <p:nvPr>
            <p:ph type="title"/>
          </p:nvPr>
        </p:nvSpPr>
        <p:spPr>
          <a:xfrm>
            <a:off x="311700" y="315925"/>
            <a:ext cx="8520600" cy="831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chemeClr val="dk1"/>
              </a:buClr>
              <a:buSzPts val="1100"/>
              <a:buFont typeface="Arial"/>
              <a:buNone/>
            </a:pPr>
            <a:r>
              <a:rPr lang="en" sz="3600" b="1">
                <a:solidFill>
                  <a:schemeClr val="accent1"/>
                </a:solidFill>
              </a:rPr>
              <a:t>Naloxone Training and Distribution Program</a:t>
            </a:r>
            <a:endParaRPr sz="6800" b="1">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                                   </a:t>
            </a:r>
            <a:r>
              <a:rPr lang="en" sz="5300">
                <a:solidFill>
                  <a:srgbClr val="073763"/>
                </a:solidFill>
              </a:rPr>
              <a:t>Thank you!</a:t>
            </a:r>
            <a:r>
              <a:rPr lang="en" sz="5300">
                <a:solidFill>
                  <a:schemeClr val="lt2"/>
                </a:solidFill>
              </a:rPr>
              <a:t> </a:t>
            </a:r>
            <a:endParaRPr sz="5300">
              <a:solidFill>
                <a:schemeClr val="lt2"/>
              </a:solidFill>
            </a:endParaRPr>
          </a:p>
        </p:txBody>
      </p:sp>
      <p:pic>
        <p:nvPicPr>
          <p:cNvPr id="132" name="Google Shape;132;p23"/>
          <p:cNvPicPr preferRelativeResize="0"/>
          <p:nvPr/>
        </p:nvPicPr>
        <p:blipFill rotWithShape="1">
          <a:blip r:embed="rId3">
            <a:alphaModFix/>
          </a:blip>
          <a:srcRect/>
          <a:stretch/>
        </p:blipFill>
        <p:spPr>
          <a:xfrm>
            <a:off x="1119736" y="184588"/>
            <a:ext cx="1436721" cy="1700213"/>
          </a:xfrm>
          <a:prstGeom prst="rect">
            <a:avLst/>
          </a:prstGeom>
          <a:noFill/>
          <a:ln>
            <a:noFill/>
          </a:ln>
        </p:spPr>
      </p:pic>
      <p:sp>
        <p:nvSpPr>
          <p:cNvPr id="133" name="Google Shape;133;p23"/>
          <p:cNvSpPr txBox="1">
            <a:spLocks noGrp="1"/>
          </p:cNvSpPr>
          <p:nvPr>
            <p:ph type="body" idx="2"/>
          </p:nvPr>
        </p:nvSpPr>
        <p:spPr>
          <a:xfrm>
            <a:off x="3294025" y="1225225"/>
            <a:ext cx="5538300" cy="3354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endParaRPr sz="1500" b="1">
              <a:solidFill>
                <a:schemeClr val="accent1"/>
              </a:solidFill>
              <a:highlight>
                <a:srgbClr val="FFFFFF"/>
              </a:highlight>
              <a:latin typeface="Comic Sans MS"/>
              <a:ea typeface="Comic Sans MS"/>
              <a:cs typeface="Comic Sans MS"/>
              <a:sym typeface="Comic Sans MS"/>
            </a:endParaRPr>
          </a:p>
          <a:p>
            <a:pPr marL="0" lvl="0" indent="0" algn="ctr" rtl="0">
              <a:spcBef>
                <a:spcPts val="0"/>
              </a:spcBef>
              <a:spcAft>
                <a:spcPts val="0"/>
              </a:spcAft>
              <a:buNone/>
            </a:pPr>
            <a:endParaRPr sz="1500" b="1">
              <a:solidFill>
                <a:schemeClr val="accent1"/>
              </a:solidFill>
              <a:highlight>
                <a:srgbClr val="FFFFFF"/>
              </a:highlight>
              <a:latin typeface="Comic Sans MS"/>
              <a:ea typeface="Comic Sans MS"/>
              <a:cs typeface="Comic Sans MS"/>
              <a:sym typeface="Comic Sans MS"/>
            </a:endParaRPr>
          </a:p>
          <a:p>
            <a:pPr marL="0" lvl="0" indent="0" algn="ctr" rtl="0">
              <a:spcBef>
                <a:spcPts val="0"/>
              </a:spcBef>
              <a:spcAft>
                <a:spcPts val="0"/>
              </a:spcAft>
              <a:buNone/>
            </a:pPr>
            <a:endParaRPr sz="1500" b="1">
              <a:solidFill>
                <a:schemeClr val="accent1"/>
              </a:solidFill>
              <a:highlight>
                <a:srgbClr val="FFFFFF"/>
              </a:highlight>
              <a:latin typeface="Comic Sans MS"/>
              <a:ea typeface="Comic Sans MS"/>
              <a:cs typeface="Comic Sans MS"/>
              <a:sym typeface="Comic Sans MS"/>
            </a:endParaRPr>
          </a:p>
          <a:p>
            <a:pPr marL="0" lvl="0" indent="0" algn="ctr" rtl="0">
              <a:spcBef>
                <a:spcPts val="0"/>
              </a:spcBef>
              <a:spcAft>
                <a:spcPts val="0"/>
              </a:spcAft>
              <a:buNone/>
            </a:pPr>
            <a:endParaRPr sz="1500" b="1">
              <a:solidFill>
                <a:schemeClr val="accent1"/>
              </a:solidFill>
              <a:highlight>
                <a:srgbClr val="FFFFFF"/>
              </a:highlight>
              <a:latin typeface="Comic Sans MS"/>
              <a:ea typeface="Comic Sans MS"/>
              <a:cs typeface="Comic Sans MS"/>
              <a:sym typeface="Comic Sans MS"/>
            </a:endParaRPr>
          </a:p>
          <a:p>
            <a:pPr marL="0" lvl="0" indent="0" algn="ctr" rtl="0">
              <a:spcBef>
                <a:spcPts val="0"/>
              </a:spcBef>
              <a:spcAft>
                <a:spcPts val="0"/>
              </a:spcAft>
              <a:buNone/>
            </a:pPr>
            <a:endParaRPr sz="1500" b="1">
              <a:solidFill>
                <a:schemeClr val="accent1"/>
              </a:solidFill>
              <a:highlight>
                <a:srgbClr val="FFFFFF"/>
              </a:highlight>
              <a:latin typeface="Comic Sans MS"/>
              <a:ea typeface="Comic Sans MS"/>
              <a:cs typeface="Comic Sans MS"/>
              <a:sym typeface="Comic Sans MS"/>
            </a:endParaRPr>
          </a:p>
          <a:p>
            <a:pPr marL="0" lvl="0" indent="0" algn="ctr" rtl="0">
              <a:spcBef>
                <a:spcPts val="0"/>
              </a:spcBef>
              <a:spcAft>
                <a:spcPts val="0"/>
              </a:spcAft>
              <a:buNone/>
            </a:pPr>
            <a:endParaRPr sz="1500" b="1">
              <a:solidFill>
                <a:schemeClr val="accent1"/>
              </a:solidFill>
              <a:highlight>
                <a:srgbClr val="FFFFFF"/>
              </a:highlight>
              <a:latin typeface="Comic Sans MS"/>
              <a:ea typeface="Comic Sans MS"/>
              <a:cs typeface="Comic Sans MS"/>
              <a:sym typeface="Comic Sans MS"/>
            </a:endParaRPr>
          </a:p>
          <a:p>
            <a:pPr marL="0" lvl="0" indent="0" algn="ctr" rtl="0">
              <a:spcBef>
                <a:spcPts val="0"/>
              </a:spcBef>
              <a:spcAft>
                <a:spcPts val="0"/>
              </a:spcAft>
              <a:buNone/>
            </a:pPr>
            <a:endParaRPr sz="1500" b="1">
              <a:solidFill>
                <a:schemeClr val="accent1"/>
              </a:solidFill>
              <a:highlight>
                <a:srgbClr val="FFFFFF"/>
              </a:highlight>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en" sz="2200">
                <a:solidFill>
                  <a:schemeClr val="accent1"/>
                </a:solidFill>
                <a:highlight>
                  <a:srgbClr val="FFFFFF"/>
                </a:highlight>
                <a:latin typeface="Open Sans Medium"/>
                <a:ea typeface="Open Sans Medium"/>
                <a:cs typeface="Open Sans Medium"/>
                <a:sym typeface="Open Sans Medium"/>
              </a:rPr>
              <a:t>Raymonda Matheka, Psy.D.</a:t>
            </a:r>
            <a:endParaRPr sz="2200">
              <a:solidFill>
                <a:schemeClr val="accent1"/>
              </a:solidFill>
              <a:highlight>
                <a:srgbClr val="FFFFFF"/>
              </a:highlight>
              <a:latin typeface="Open Sans Medium"/>
              <a:ea typeface="Open Sans Medium"/>
              <a:cs typeface="Open Sans Medium"/>
              <a:sym typeface="Open Sans Medium"/>
            </a:endParaRPr>
          </a:p>
          <a:p>
            <a:pPr marL="0" lvl="0" indent="0" algn="ctr" rtl="0">
              <a:spcBef>
                <a:spcPts val="0"/>
              </a:spcBef>
              <a:spcAft>
                <a:spcPts val="0"/>
              </a:spcAft>
              <a:buClr>
                <a:schemeClr val="dk1"/>
              </a:buClr>
              <a:buSzPts val="1100"/>
              <a:buFont typeface="Arial"/>
              <a:buNone/>
            </a:pPr>
            <a:r>
              <a:rPr lang="en" sz="2100">
                <a:solidFill>
                  <a:schemeClr val="accent1"/>
                </a:solidFill>
                <a:highlight>
                  <a:srgbClr val="FFFFFF"/>
                </a:highlight>
                <a:latin typeface="Open Sans Medium"/>
                <a:ea typeface="Open Sans Medium"/>
                <a:cs typeface="Open Sans Medium"/>
                <a:sym typeface="Open Sans Medium"/>
              </a:rPr>
              <a:t>Clinical Director</a:t>
            </a:r>
            <a:endParaRPr sz="2100">
              <a:solidFill>
                <a:schemeClr val="accent1"/>
              </a:solidFill>
              <a:highlight>
                <a:srgbClr val="FFFFFF"/>
              </a:highlight>
              <a:latin typeface="Open Sans Medium"/>
              <a:ea typeface="Open Sans Medium"/>
              <a:cs typeface="Open Sans Medium"/>
              <a:sym typeface="Open Sans Medium"/>
            </a:endParaRPr>
          </a:p>
          <a:p>
            <a:pPr marL="0" lvl="0" indent="0" algn="ctr" rtl="0">
              <a:spcBef>
                <a:spcPts val="0"/>
              </a:spcBef>
              <a:spcAft>
                <a:spcPts val="0"/>
              </a:spcAft>
              <a:buClr>
                <a:schemeClr val="dk1"/>
              </a:buClr>
              <a:buSzPts val="1100"/>
              <a:buFont typeface="Arial"/>
              <a:buNone/>
            </a:pPr>
            <a:r>
              <a:rPr lang="en" sz="2100">
                <a:solidFill>
                  <a:schemeClr val="accent1"/>
                </a:solidFill>
                <a:highlight>
                  <a:srgbClr val="FFFFFF"/>
                </a:highlight>
                <a:latin typeface="Open Sans Medium"/>
                <a:ea typeface="Open Sans Medium"/>
                <a:cs typeface="Open Sans Medium"/>
                <a:sym typeface="Open Sans Medium"/>
              </a:rPr>
              <a:t>rmatheka@azdjc.gov</a:t>
            </a:r>
            <a:endParaRPr sz="2100">
              <a:solidFill>
                <a:schemeClr val="accent1"/>
              </a:solidFill>
              <a:highlight>
                <a:srgbClr val="FFFFFF"/>
              </a:highlight>
              <a:latin typeface="Open Sans Medium"/>
              <a:ea typeface="Open Sans Medium"/>
              <a:cs typeface="Open Sans Medium"/>
              <a:sym typeface="Open Sans Medium"/>
            </a:endParaRPr>
          </a:p>
          <a:p>
            <a:pPr marL="0" lvl="0" indent="0" algn="ctr" rtl="0">
              <a:spcBef>
                <a:spcPts val="0"/>
              </a:spcBef>
              <a:spcAft>
                <a:spcPts val="0"/>
              </a:spcAft>
              <a:buClr>
                <a:schemeClr val="dk1"/>
              </a:buClr>
              <a:buSzPts val="1100"/>
              <a:buFont typeface="Arial"/>
              <a:buNone/>
            </a:pPr>
            <a:r>
              <a:rPr lang="en" sz="2100">
                <a:solidFill>
                  <a:schemeClr val="accent1"/>
                </a:solidFill>
                <a:highlight>
                  <a:srgbClr val="FFFFFF"/>
                </a:highlight>
                <a:latin typeface="Open Sans Medium"/>
                <a:ea typeface="Open Sans Medium"/>
                <a:cs typeface="Open Sans Medium"/>
                <a:sym typeface="Open Sans Medium"/>
              </a:rPr>
              <a:t>P: 623-869-9050 x64236</a:t>
            </a:r>
            <a:endParaRPr sz="2100">
              <a:solidFill>
                <a:schemeClr val="accent1"/>
              </a:solidFill>
              <a:highlight>
                <a:srgbClr val="FFFFFF"/>
              </a:highlight>
              <a:latin typeface="Open Sans Medium"/>
              <a:ea typeface="Open Sans Medium"/>
              <a:cs typeface="Open Sans Medium"/>
              <a:sym typeface="Open Sans Medium"/>
            </a:endParaRPr>
          </a:p>
          <a:p>
            <a:pPr marL="0" lvl="0" indent="0" algn="l" rtl="0">
              <a:spcBef>
                <a:spcPts val="0"/>
              </a:spcBef>
              <a:spcAft>
                <a:spcPts val="1200"/>
              </a:spcAft>
              <a:buNone/>
            </a:pPr>
            <a:endParaRPr/>
          </a:p>
        </p:txBody>
      </p:sp>
      <p:sp>
        <p:nvSpPr>
          <p:cNvPr id="134" name="Google Shape;134;p23"/>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lnSpc>
                <a:spcPct val="100000"/>
              </a:lnSpc>
              <a:spcBef>
                <a:spcPts val="1200"/>
              </a:spcBef>
              <a:spcAft>
                <a:spcPts val="0"/>
              </a:spcAft>
              <a:buClr>
                <a:schemeClr val="dk1"/>
              </a:buClr>
              <a:buSzPts val="1100"/>
              <a:buFont typeface="Arial"/>
              <a:buNone/>
            </a:pPr>
            <a:r>
              <a:rPr lang="en" sz="4200">
                <a:solidFill>
                  <a:srgbClr val="073763"/>
                </a:solidFill>
                <a:latin typeface="Economica"/>
                <a:ea typeface="Economica"/>
                <a:cs typeface="Economica"/>
                <a:sym typeface="Economica"/>
              </a:rPr>
              <a:t>QUESTIONS?</a:t>
            </a:r>
            <a:r>
              <a:rPr lang="en" sz="4200">
                <a:solidFill>
                  <a:schemeClr val="accent3"/>
                </a:solidFill>
                <a:latin typeface="Economica"/>
                <a:ea typeface="Economica"/>
                <a:cs typeface="Economica"/>
                <a:sym typeface="Economica"/>
              </a:rPr>
              <a:t> </a:t>
            </a:r>
            <a:endParaRPr>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                     </a:t>
            </a:r>
            <a:r>
              <a:rPr lang="en">
                <a:solidFill>
                  <a:srgbClr val="1C4587"/>
                </a:solidFill>
              </a:rPr>
              <a:t>Arizona Department of Juvenile Corrections</a:t>
            </a:r>
            <a:endParaRPr>
              <a:solidFill>
                <a:srgbClr val="1C4587"/>
              </a:solidFill>
            </a:endParaRPr>
          </a:p>
        </p:txBody>
      </p:sp>
      <p:sp>
        <p:nvSpPr>
          <p:cNvPr id="70" name="Google Shape;70;p14"/>
          <p:cNvSpPr txBox="1">
            <a:spLocks noGrp="1"/>
          </p:cNvSpPr>
          <p:nvPr>
            <p:ph type="body" idx="1"/>
          </p:nvPr>
        </p:nvSpPr>
        <p:spPr>
          <a:xfrm>
            <a:off x="311700" y="1152475"/>
            <a:ext cx="8520600" cy="35919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endParaRPr sz="1500">
              <a:solidFill>
                <a:schemeClr val="dk1"/>
              </a:solidFill>
            </a:endParaRPr>
          </a:p>
          <a:p>
            <a:pPr marL="457200" lvl="0" indent="0" algn="l" rtl="0">
              <a:spcBef>
                <a:spcPts val="0"/>
              </a:spcBef>
              <a:spcAft>
                <a:spcPts val="0"/>
              </a:spcAft>
              <a:buNone/>
            </a:pPr>
            <a:endParaRPr sz="1500">
              <a:solidFill>
                <a:schemeClr val="dk1"/>
              </a:solidFill>
            </a:endParaRPr>
          </a:p>
          <a:p>
            <a:pPr marL="457200" lvl="0" indent="0" algn="l" rtl="0">
              <a:spcBef>
                <a:spcPts val="0"/>
              </a:spcBef>
              <a:spcAft>
                <a:spcPts val="0"/>
              </a:spcAft>
              <a:buNone/>
            </a:pPr>
            <a:endParaRPr sz="1500">
              <a:solidFill>
                <a:schemeClr val="dk1"/>
              </a:solidFill>
            </a:endParaRPr>
          </a:p>
          <a:p>
            <a:pPr marL="457200" lvl="0" indent="-316706" algn="l" rtl="0">
              <a:spcBef>
                <a:spcPts val="0"/>
              </a:spcBef>
              <a:spcAft>
                <a:spcPts val="0"/>
              </a:spcAft>
              <a:buClr>
                <a:schemeClr val="dk1"/>
              </a:buClr>
              <a:buSzPct val="100000"/>
              <a:buChar char="●"/>
            </a:pPr>
            <a:r>
              <a:rPr lang="en" sz="1500">
                <a:solidFill>
                  <a:schemeClr val="dk1"/>
                </a:solidFill>
              </a:rPr>
              <a:t>150 youth in secure care </a:t>
            </a:r>
            <a:endParaRPr sz="1500">
              <a:solidFill>
                <a:schemeClr val="dk1"/>
              </a:solidFill>
            </a:endParaRPr>
          </a:p>
          <a:p>
            <a:pPr marL="457200" lvl="0" indent="-316706" algn="l" rtl="0">
              <a:spcBef>
                <a:spcPts val="1000"/>
              </a:spcBef>
              <a:spcAft>
                <a:spcPts val="0"/>
              </a:spcAft>
              <a:buClr>
                <a:schemeClr val="dk1"/>
              </a:buClr>
              <a:buSzPct val="100000"/>
              <a:buChar char="●"/>
            </a:pPr>
            <a:r>
              <a:rPr lang="en" sz="1500">
                <a:solidFill>
                  <a:schemeClr val="dk1"/>
                </a:solidFill>
              </a:rPr>
              <a:t>120 youth in the community on parole</a:t>
            </a:r>
            <a:endParaRPr sz="1500">
              <a:solidFill>
                <a:schemeClr val="dk1"/>
              </a:solidFill>
            </a:endParaRPr>
          </a:p>
          <a:p>
            <a:pPr marL="914400" lvl="1" indent="-316706" algn="l" rtl="0">
              <a:spcBef>
                <a:spcPts val="0"/>
              </a:spcBef>
              <a:spcAft>
                <a:spcPts val="0"/>
              </a:spcAft>
              <a:buClr>
                <a:schemeClr val="dk1"/>
              </a:buClr>
              <a:buSzPct val="100000"/>
              <a:buChar char="○"/>
            </a:pPr>
            <a:r>
              <a:rPr lang="en" sz="1500">
                <a:solidFill>
                  <a:schemeClr val="dk1"/>
                </a:solidFill>
              </a:rPr>
              <a:t>48 youth on parole from Adobe Mountain School </a:t>
            </a:r>
            <a:endParaRPr sz="1500">
              <a:solidFill>
                <a:schemeClr val="dk1"/>
              </a:solidFill>
            </a:endParaRPr>
          </a:p>
          <a:p>
            <a:pPr marL="914400" lvl="1" indent="-316706" algn="l" rtl="0">
              <a:spcBef>
                <a:spcPts val="0"/>
              </a:spcBef>
              <a:spcAft>
                <a:spcPts val="0"/>
              </a:spcAft>
              <a:buClr>
                <a:schemeClr val="dk1"/>
              </a:buClr>
              <a:buSzPct val="100000"/>
              <a:buChar char="○"/>
            </a:pPr>
            <a:r>
              <a:rPr lang="en" sz="1500">
                <a:solidFill>
                  <a:schemeClr val="dk1"/>
                </a:solidFill>
              </a:rPr>
              <a:t>72 youth from other states living in Arizona under the Interstate Compact </a:t>
            </a:r>
            <a:endParaRPr sz="1500">
              <a:solidFill>
                <a:schemeClr val="dk1"/>
              </a:solidFill>
            </a:endParaRPr>
          </a:p>
          <a:p>
            <a:pPr marL="457200" lvl="0" indent="-316706" algn="l" rtl="0">
              <a:spcBef>
                <a:spcPts val="1000"/>
              </a:spcBef>
              <a:spcAft>
                <a:spcPts val="0"/>
              </a:spcAft>
              <a:buClr>
                <a:schemeClr val="dk1"/>
              </a:buClr>
              <a:buSzPct val="100000"/>
              <a:buChar char="●"/>
            </a:pPr>
            <a:r>
              <a:rPr lang="en" sz="1500">
                <a:solidFill>
                  <a:schemeClr val="dk1"/>
                </a:solidFill>
              </a:rPr>
              <a:t>Ages range from 14-19</a:t>
            </a:r>
            <a:endParaRPr sz="1500">
              <a:solidFill>
                <a:schemeClr val="dk1"/>
              </a:solidFill>
            </a:endParaRPr>
          </a:p>
          <a:p>
            <a:pPr marL="914400" lvl="1" indent="-316706" algn="l" rtl="0">
              <a:spcBef>
                <a:spcPts val="0"/>
              </a:spcBef>
              <a:spcAft>
                <a:spcPts val="0"/>
              </a:spcAft>
              <a:buClr>
                <a:schemeClr val="dk1"/>
              </a:buClr>
              <a:buSzPct val="100000"/>
              <a:buChar char="○"/>
            </a:pPr>
            <a:r>
              <a:rPr lang="en" sz="1500">
                <a:solidFill>
                  <a:schemeClr val="dk1"/>
                </a:solidFill>
              </a:rPr>
              <a:t>Average youth 16 or 17 years old when they arrive</a:t>
            </a:r>
            <a:endParaRPr sz="1500">
              <a:solidFill>
                <a:schemeClr val="dk1"/>
              </a:solidFill>
            </a:endParaRPr>
          </a:p>
          <a:p>
            <a:pPr marL="457200" lvl="0" indent="-316706" algn="l" rtl="0">
              <a:spcBef>
                <a:spcPts val="1000"/>
              </a:spcBef>
              <a:spcAft>
                <a:spcPts val="0"/>
              </a:spcAft>
              <a:buClr>
                <a:schemeClr val="dk1"/>
              </a:buClr>
              <a:buSzPct val="100000"/>
              <a:buChar char="●"/>
            </a:pPr>
            <a:r>
              <a:rPr lang="en" sz="1500">
                <a:solidFill>
                  <a:schemeClr val="dk1"/>
                </a:solidFill>
              </a:rPr>
              <a:t>Youth committed to our care have largely exhausted community-based programs such as diversion, juvenile probation, juvenile intensive probation, detention, or out-of-home placements. </a:t>
            </a:r>
            <a:endParaRPr sz="1500">
              <a:solidFill>
                <a:schemeClr val="dk1"/>
              </a:solidFill>
            </a:endParaRPr>
          </a:p>
          <a:p>
            <a:pPr marL="0" lvl="0" indent="0" algn="l" rtl="0">
              <a:spcBef>
                <a:spcPts val="0"/>
              </a:spcBef>
              <a:spcAft>
                <a:spcPts val="1200"/>
              </a:spcAft>
              <a:buNone/>
            </a:pPr>
            <a:endParaRPr/>
          </a:p>
        </p:txBody>
      </p:sp>
      <p:pic>
        <p:nvPicPr>
          <p:cNvPr id="71" name="Google Shape;71;p14"/>
          <p:cNvPicPr preferRelativeResize="0"/>
          <p:nvPr/>
        </p:nvPicPr>
        <p:blipFill>
          <a:blip r:embed="rId3">
            <a:alphaModFix/>
          </a:blip>
          <a:stretch>
            <a:fillRect/>
          </a:stretch>
        </p:blipFill>
        <p:spPr>
          <a:xfrm>
            <a:off x="776275" y="36325"/>
            <a:ext cx="1285875" cy="16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body" idx="1"/>
          </p:nvPr>
        </p:nvSpPr>
        <p:spPr>
          <a:xfrm>
            <a:off x="311700" y="1152475"/>
            <a:ext cx="4186200" cy="3608100"/>
          </a:xfrm>
          <a:prstGeom prst="rect">
            <a:avLst/>
          </a:prstGeom>
        </p:spPr>
        <p:txBody>
          <a:bodyPr spcFirstLastPara="1" wrap="square" lIns="91425" tIns="91425" rIns="91425" bIns="91425" anchor="t" anchorCtr="0">
            <a:normAutofit fontScale="62500" lnSpcReduction="20000"/>
          </a:bodyPr>
          <a:lstStyle/>
          <a:p>
            <a:pPr marL="457200" lvl="0" indent="-326968" algn="l" rtl="0">
              <a:spcBef>
                <a:spcPts val="0"/>
              </a:spcBef>
              <a:spcAft>
                <a:spcPts val="0"/>
              </a:spcAft>
              <a:buClr>
                <a:schemeClr val="dk1"/>
              </a:buClr>
              <a:buSzPct val="100000"/>
              <a:buChar char="●"/>
            </a:pPr>
            <a:r>
              <a:rPr lang="en" sz="2478">
                <a:solidFill>
                  <a:schemeClr val="dk1"/>
                </a:solidFill>
              </a:rPr>
              <a:t>Treatment begins Day One at Adobe Mountain School</a:t>
            </a:r>
            <a:endParaRPr sz="2478">
              <a:solidFill>
                <a:schemeClr val="dk1"/>
              </a:solidFill>
            </a:endParaRPr>
          </a:p>
          <a:p>
            <a:pPr marL="457200" lvl="0" indent="0" algn="l" rtl="0">
              <a:spcBef>
                <a:spcPts val="0"/>
              </a:spcBef>
              <a:spcAft>
                <a:spcPts val="0"/>
              </a:spcAft>
              <a:buNone/>
            </a:pPr>
            <a:endParaRPr sz="2478">
              <a:solidFill>
                <a:schemeClr val="dk1"/>
              </a:solidFill>
            </a:endParaRPr>
          </a:p>
          <a:p>
            <a:pPr marL="457200" lvl="0" indent="-326968" algn="l" rtl="0">
              <a:spcBef>
                <a:spcPts val="0"/>
              </a:spcBef>
              <a:spcAft>
                <a:spcPts val="0"/>
              </a:spcAft>
              <a:buClr>
                <a:schemeClr val="dk1"/>
              </a:buClr>
              <a:buSzPct val="100000"/>
              <a:buChar char="●"/>
            </a:pPr>
            <a:r>
              <a:rPr lang="en" sz="2478">
                <a:solidFill>
                  <a:schemeClr val="dk1"/>
                </a:solidFill>
              </a:rPr>
              <a:t>14-day intake process</a:t>
            </a:r>
            <a:endParaRPr sz="2478">
              <a:solidFill>
                <a:schemeClr val="dk1"/>
              </a:solidFill>
            </a:endParaRPr>
          </a:p>
          <a:p>
            <a:pPr marL="457200" lvl="0" indent="0" algn="l" rtl="0">
              <a:spcBef>
                <a:spcPts val="0"/>
              </a:spcBef>
              <a:spcAft>
                <a:spcPts val="0"/>
              </a:spcAft>
              <a:buNone/>
            </a:pPr>
            <a:endParaRPr sz="2478">
              <a:solidFill>
                <a:schemeClr val="dk1"/>
              </a:solidFill>
            </a:endParaRPr>
          </a:p>
          <a:p>
            <a:pPr marL="457200" lvl="0" indent="-326968" algn="l" rtl="0">
              <a:spcBef>
                <a:spcPts val="0"/>
              </a:spcBef>
              <a:spcAft>
                <a:spcPts val="0"/>
              </a:spcAft>
              <a:buClr>
                <a:schemeClr val="dk1"/>
              </a:buClr>
              <a:buSzPct val="100000"/>
              <a:buChar char="●"/>
            </a:pPr>
            <a:r>
              <a:rPr lang="en" sz="2478">
                <a:solidFill>
                  <a:schemeClr val="dk1"/>
                </a:solidFill>
              </a:rPr>
              <a:t>Assessed by mental health professionals and medical staff</a:t>
            </a:r>
            <a:endParaRPr sz="2478">
              <a:solidFill>
                <a:schemeClr val="dk1"/>
              </a:solidFill>
            </a:endParaRPr>
          </a:p>
          <a:p>
            <a:pPr marL="457200" lvl="0" indent="0" algn="l" rtl="0">
              <a:spcBef>
                <a:spcPts val="0"/>
              </a:spcBef>
              <a:spcAft>
                <a:spcPts val="0"/>
              </a:spcAft>
              <a:buNone/>
            </a:pPr>
            <a:endParaRPr sz="2478">
              <a:solidFill>
                <a:schemeClr val="dk1"/>
              </a:solidFill>
            </a:endParaRPr>
          </a:p>
          <a:p>
            <a:pPr marL="457200" lvl="0" indent="-326968" algn="l" rtl="0">
              <a:spcBef>
                <a:spcPts val="0"/>
              </a:spcBef>
              <a:spcAft>
                <a:spcPts val="0"/>
              </a:spcAft>
              <a:buClr>
                <a:schemeClr val="dk1"/>
              </a:buClr>
              <a:buSzPct val="100000"/>
              <a:buChar char="●"/>
            </a:pPr>
            <a:r>
              <a:rPr lang="en" sz="2478">
                <a:solidFill>
                  <a:schemeClr val="dk1"/>
                </a:solidFill>
              </a:rPr>
              <a:t>Individualized treatment needs are identified and created </a:t>
            </a:r>
            <a:endParaRPr sz="2478">
              <a:solidFill>
                <a:schemeClr val="dk1"/>
              </a:solidFill>
            </a:endParaRPr>
          </a:p>
          <a:p>
            <a:pPr marL="457200" lvl="0" indent="0" algn="l" rtl="0">
              <a:spcBef>
                <a:spcPts val="0"/>
              </a:spcBef>
              <a:spcAft>
                <a:spcPts val="0"/>
              </a:spcAft>
              <a:buNone/>
            </a:pPr>
            <a:endParaRPr sz="2478">
              <a:solidFill>
                <a:schemeClr val="dk1"/>
              </a:solidFill>
            </a:endParaRPr>
          </a:p>
          <a:p>
            <a:pPr marL="457200" lvl="0" indent="-326968" algn="l" rtl="0">
              <a:spcBef>
                <a:spcPts val="0"/>
              </a:spcBef>
              <a:spcAft>
                <a:spcPts val="0"/>
              </a:spcAft>
              <a:buClr>
                <a:schemeClr val="dk1"/>
              </a:buClr>
              <a:buSzPct val="100000"/>
              <a:buChar char="●"/>
            </a:pPr>
            <a:r>
              <a:rPr lang="en" sz="2478">
                <a:solidFill>
                  <a:schemeClr val="dk1"/>
                </a:solidFill>
              </a:rPr>
              <a:t>Substance use issues, abuse and disorders are usually identified at this time</a:t>
            </a:r>
            <a:endParaRPr sz="2478">
              <a:solidFill>
                <a:schemeClr val="dk1"/>
              </a:solidFill>
            </a:endParaRPr>
          </a:p>
          <a:p>
            <a:pPr marL="0" lvl="0" indent="0" algn="l" rtl="0">
              <a:spcBef>
                <a:spcPts val="0"/>
              </a:spcBef>
              <a:spcAft>
                <a:spcPts val="0"/>
              </a:spcAft>
              <a:buClr>
                <a:schemeClr val="dk1"/>
              </a:buClr>
              <a:buSzPct val="78571"/>
              <a:buFont typeface="Arial"/>
              <a:buNone/>
            </a:pPr>
            <a:endParaRPr/>
          </a:p>
          <a:p>
            <a:pPr marL="0" lvl="0" indent="0" algn="l" rtl="0">
              <a:spcBef>
                <a:spcPts val="0"/>
              </a:spcBef>
              <a:spcAft>
                <a:spcPts val="0"/>
              </a:spcAft>
              <a:buClr>
                <a:schemeClr val="dk1"/>
              </a:buClr>
              <a:buSzPct val="78571"/>
              <a:buFont typeface="Arial"/>
              <a:buNone/>
            </a:pPr>
            <a:endParaRPr/>
          </a:p>
        </p:txBody>
      </p:sp>
      <p:sp>
        <p:nvSpPr>
          <p:cNvPr id="77" name="Google Shape;77;p15"/>
          <p:cNvSpPr txBox="1">
            <a:spLocks noGrp="1"/>
          </p:cNvSpPr>
          <p:nvPr>
            <p:ph type="body" idx="2"/>
          </p:nvPr>
        </p:nvSpPr>
        <p:spPr>
          <a:xfrm>
            <a:off x="5318600" y="1152475"/>
            <a:ext cx="3513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8" name="Google Shape;78;p15"/>
          <p:cNvPicPr preferRelativeResize="0"/>
          <p:nvPr/>
        </p:nvPicPr>
        <p:blipFill>
          <a:blip r:embed="rId3">
            <a:alphaModFix/>
          </a:blip>
          <a:stretch>
            <a:fillRect/>
          </a:stretch>
        </p:blipFill>
        <p:spPr>
          <a:xfrm>
            <a:off x="4704950" y="1017725"/>
            <a:ext cx="4186200" cy="3994450"/>
          </a:xfrm>
          <a:prstGeom prst="rect">
            <a:avLst/>
          </a:prstGeom>
          <a:noFill/>
          <a:ln>
            <a:noFill/>
          </a:ln>
        </p:spPr>
      </p:pic>
      <p:sp>
        <p:nvSpPr>
          <p:cNvPr id="79" name="Google Shape;79;p15"/>
          <p:cNvSpPr txBox="1">
            <a:spLocks noGrp="1"/>
          </p:cNvSpPr>
          <p:nvPr>
            <p:ph type="title"/>
          </p:nvPr>
        </p:nvSpPr>
        <p:spPr>
          <a:xfrm>
            <a:off x="311700" y="218875"/>
            <a:ext cx="8520600" cy="722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3300" b="1">
                <a:solidFill>
                  <a:schemeClr val="accent1"/>
                </a:solidFill>
              </a:rPr>
              <a:t>Reception, Assessment, and Classification (RAC)</a:t>
            </a:r>
            <a:endParaRPr sz="3500" b="1">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15925"/>
            <a:ext cx="8520600" cy="8313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accent1"/>
                </a:solidFill>
                <a:highlight>
                  <a:srgbClr val="FFFFFF"/>
                </a:highlight>
              </a:rPr>
              <a:t>Arizona Residential Substance Abuse Treatment Program (RSAT)</a:t>
            </a:r>
            <a:endParaRPr sz="4500" b="1">
              <a:solidFill>
                <a:schemeClr val="accent1"/>
              </a:solidFill>
            </a:endParaRPr>
          </a:p>
        </p:txBody>
      </p:sp>
      <p:sp>
        <p:nvSpPr>
          <p:cNvPr id="85" name="Google Shape;85;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457200" lvl="0" indent="-323850" algn="l" rtl="0">
              <a:spcBef>
                <a:spcPts val="0"/>
              </a:spcBef>
              <a:spcAft>
                <a:spcPts val="0"/>
              </a:spcAft>
              <a:buClr>
                <a:srgbClr val="222222"/>
              </a:buClr>
              <a:buSzPts val="1500"/>
              <a:buChar char="●"/>
            </a:pPr>
            <a:r>
              <a:rPr lang="en" sz="1500">
                <a:solidFill>
                  <a:srgbClr val="222222"/>
                </a:solidFill>
                <a:highlight>
                  <a:srgbClr val="FFFFFF"/>
                </a:highlight>
              </a:rPr>
              <a:t>Adobe Mountain School has 2 housing units designated for the treatment of significant substance use disorders</a:t>
            </a:r>
            <a:endParaRPr sz="1500">
              <a:solidFill>
                <a:srgbClr val="222222"/>
              </a:solidFill>
              <a:highlight>
                <a:srgbClr val="FFFFFF"/>
              </a:highlight>
            </a:endParaRPr>
          </a:p>
          <a:p>
            <a:pPr marL="457200" lvl="0" indent="0" algn="l" rtl="0">
              <a:spcBef>
                <a:spcPts val="0"/>
              </a:spcBef>
              <a:spcAft>
                <a:spcPts val="0"/>
              </a:spcAft>
              <a:buNone/>
            </a:pPr>
            <a:endParaRPr sz="1100">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en">
                <a:solidFill>
                  <a:srgbClr val="222222"/>
                </a:solidFill>
                <a:highlight>
                  <a:srgbClr val="FFFFFF"/>
                </a:highlight>
              </a:rPr>
              <a:t>Partially funded by the Arizona Residential Substance Abuse Treatment program (RSAT) grant</a:t>
            </a:r>
            <a:endParaRPr>
              <a:solidFill>
                <a:srgbClr val="222222"/>
              </a:solidFill>
              <a:highlight>
                <a:srgbClr val="FFFFFF"/>
              </a:highlight>
            </a:endParaRPr>
          </a:p>
          <a:p>
            <a:pPr marL="914400" lvl="0" indent="0" algn="l" rtl="0">
              <a:spcBef>
                <a:spcPts val="0"/>
              </a:spcBef>
              <a:spcAft>
                <a:spcPts val="0"/>
              </a:spcAft>
              <a:buNone/>
            </a:pPr>
            <a:endParaRPr sz="1400">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en">
                <a:solidFill>
                  <a:srgbClr val="222222"/>
                </a:solidFill>
                <a:highlight>
                  <a:srgbClr val="FFFFFF"/>
                </a:highlight>
              </a:rPr>
              <a:t>Program Details:</a:t>
            </a:r>
            <a:endParaRPr>
              <a:solidFill>
                <a:srgbClr val="222222"/>
              </a:solidFill>
              <a:highlight>
                <a:srgbClr val="FFFFFF"/>
              </a:highlight>
            </a:endParaRPr>
          </a:p>
          <a:p>
            <a:pPr marL="1371600" lvl="2" indent="-317500" algn="l" rtl="0">
              <a:spcBef>
                <a:spcPts val="0"/>
              </a:spcBef>
              <a:spcAft>
                <a:spcPts val="0"/>
              </a:spcAft>
              <a:buClr>
                <a:srgbClr val="222222"/>
              </a:buClr>
              <a:buSzPts val="1400"/>
              <a:buChar char="■"/>
            </a:pPr>
            <a:r>
              <a:rPr lang="en">
                <a:solidFill>
                  <a:srgbClr val="222222"/>
                </a:solidFill>
                <a:highlight>
                  <a:srgbClr val="FFFFFF"/>
                </a:highlight>
              </a:rPr>
              <a:t>Dialectical Behavior Therapy (DBT) skills training groups</a:t>
            </a:r>
            <a:endParaRPr>
              <a:solidFill>
                <a:srgbClr val="222222"/>
              </a:solidFill>
              <a:highlight>
                <a:srgbClr val="FFFFFF"/>
              </a:highlight>
            </a:endParaRPr>
          </a:p>
          <a:p>
            <a:pPr marL="1371600" lvl="2" indent="-317500" algn="l" rtl="0">
              <a:spcBef>
                <a:spcPts val="0"/>
              </a:spcBef>
              <a:spcAft>
                <a:spcPts val="0"/>
              </a:spcAft>
              <a:buClr>
                <a:srgbClr val="222222"/>
              </a:buClr>
              <a:buSzPts val="1400"/>
              <a:buChar char="■"/>
            </a:pPr>
            <a:r>
              <a:rPr lang="en">
                <a:solidFill>
                  <a:srgbClr val="222222"/>
                </a:solidFill>
                <a:highlight>
                  <a:srgbClr val="FFFFFF"/>
                </a:highlight>
              </a:rPr>
              <a:t>Seven Challenges program</a:t>
            </a:r>
            <a:endParaRPr>
              <a:solidFill>
                <a:srgbClr val="222222"/>
              </a:solidFill>
              <a:highlight>
                <a:srgbClr val="FFFFFF"/>
              </a:highlight>
            </a:endParaRPr>
          </a:p>
          <a:p>
            <a:pPr marL="1371600" lvl="2" indent="-317500" algn="l" rtl="0">
              <a:spcBef>
                <a:spcPts val="0"/>
              </a:spcBef>
              <a:spcAft>
                <a:spcPts val="0"/>
              </a:spcAft>
              <a:buClr>
                <a:srgbClr val="222222"/>
              </a:buClr>
              <a:buSzPts val="1400"/>
              <a:buChar char="■"/>
            </a:pPr>
            <a:r>
              <a:rPr lang="en">
                <a:solidFill>
                  <a:srgbClr val="222222"/>
                </a:solidFill>
                <a:highlight>
                  <a:srgbClr val="FFFFFF"/>
                </a:highlight>
              </a:rPr>
              <a:t>Individual therapy with a licensed therapist at least once every two weeks</a:t>
            </a:r>
            <a:endParaRPr>
              <a:solidFill>
                <a:srgbClr val="222222"/>
              </a:solidFill>
              <a:highlight>
                <a:srgbClr val="FFFFFF"/>
              </a:highlight>
            </a:endParaRPr>
          </a:p>
          <a:p>
            <a:pPr marL="1371600" lvl="2" indent="-317500" algn="l" rtl="0">
              <a:spcBef>
                <a:spcPts val="0"/>
              </a:spcBef>
              <a:spcAft>
                <a:spcPts val="0"/>
              </a:spcAft>
              <a:buClr>
                <a:srgbClr val="222222"/>
              </a:buClr>
              <a:buSzPts val="1400"/>
              <a:buChar char="■"/>
            </a:pPr>
            <a:r>
              <a:rPr lang="en">
                <a:solidFill>
                  <a:srgbClr val="222222"/>
                </a:solidFill>
                <a:highlight>
                  <a:srgbClr val="FFFFFF"/>
                </a:highlight>
              </a:rPr>
              <a:t>Youth participating in this program must have a minimum of 6 months and a maximum of 12 months to qualify for the program. </a:t>
            </a:r>
            <a:endParaRPr>
              <a:solidFill>
                <a:srgbClr val="222222"/>
              </a:solidFill>
              <a:highlight>
                <a:srgbClr val="FFFFFF"/>
              </a:highlight>
            </a:endParaRPr>
          </a:p>
          <a:p>
            <a:pPr marL="1371600" lvl="2" indent="-317500" algn="l" rtl="0">
              <a:spcBef>
                <a:spcPts val="0"/>
              </a:spcBef>
              <a:spcAft>
                <a:spcPts val="0"/>
              </a:spcAft>
              <a:buClr>
                <a:srgbClr val="222222"/>
              </a:buClr>
              <a:buSzPts val="1400"/>
              <a:buChar char="■"/>
            </a:pPr>
            <a:r>
              <a:rPr lang="en">
                <a:solidFill>
                  <a:srgbClr val="222222"/>
                </a:solidFill>
                <a:highlight>
                  <a:srgbClr val="FFFFFF"/>
                </a:highlight>
              </a:rPr>
              <a:t>Youth are also provided drug testing on a monthly basis. </a:t>
            </a:r>
            <a:endParaRPr>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4908000" y="189663"/>
            <a:ext cx="3924300" cy="1083425"/>
          </a:xfrm>
          <a:prstGeom prst="rect">
            <a:avLst/>
          </a:prstGeom>
          <a:noFill/>
          <a:ln>
            <a:noFill/>
          </a:ln>
        </p:spPr>
      </p:pic>
      <p:sp>
        <p:nvSpPr>
          <p:cNvPr id="91" name="Google Shape;91;p17"/>
          <p:cNvSpPr txBox="1">
            <a:spLocks noGrp="1"/>
          </p:cNvSpPr>
          <p:nvPr>
            <p:ph type="body" idx="1"/>
          </p:nvPr>
        </p:nvSpPr>
        <p:spPr>
          <a:xfrm>
            <a:off x="186050" y="1324175"/>
            <a:ext cx="8776800" cy="3699000"/>
          </a:xfrm>
          <a:prstGeom prst="rect">
            <a:avLst/>
          </a:prstGeom>
        </p:spPr>
        <p:txBody>
          <a:bodyPr spcFirstLastPara="1" wrap="square" lIns="91425" tIns="91425" rIns="91425" bIns="91425" anchor="t" anchorCtr="0">
            <a:normAutofit fontScale="25000" lnSpcReduction="20000"/>
          </a:bodyPr>
          <a:lstStyle/>
          <a:p>
            <a:pPr marL="457200" lvl="0" indent="-304800" algn="l" rtl="0">
              <a:spcBef>
                <a:spcPts val="0"/>
              </a:spcBef>
              <a:spcAft>
                <a:spcPts val="0"/>
              </a:spcAft>
              <a:buClr>
                <a:schemeClr val="dk1"/>
              </a:buClr>
              <a:buSzPct val="100000"/>
              <a:buChar char="●"/>
            </a:pPr>
            <a:r>
              <a:rPr lang="en" sz="4800">
                <a:solidFill>
                  <a:schemeClr val="dk1"/>
                </a:solidFill>
              </a:rPr>
              <a:t>Developed in Tucson</a:t>
            </a:r>
            <a:endParaRPr sz="4800">
              <a:solidFill>
                <a:schemeClr val="dk1"/>
              </a:solidFill>
            </a:endParaRPr>
          </a:p>
          <a:p>
            <a:pPr marL="457200" lvl="0" indent="-304800" algn="l" rtl="0">
              <a:spcBef>
                <a:spcPts val="0"/>
              </a:spcBef>
              <a:spcAft>
                <a:spcPts val="0"/>
              </a:spcAft>
              <a:buClr>
                <a:schemeClr val="dk1"/>
              </a:buClr>
              <a:buSzPct val="100000"/>
              <a:buChar char="●"/>
            </a:pPr>
            <a:r>
              <a:rPr lang="en" sz="4800">
                <a:solidFill>
                  <a:schemeClr val="dk1"/>
                </a:solidFill>
              </a:rPr>
              <a:t>Evidence based treatment program designed specifically for adolescents </a:t>
            </a:r>
            <a:endParaRPr sz="4800">
              <a:solidFill>
                <a:schemeClr val="dk1"/>
              </a:solidFill>
            </a:endParaRPr>
          </a:p>
          <a:p>
            <a:pPr marL="457200" lvl="0" indent="-304800" algn="l" rtl="0">
              <a:spcBef>
                <a:spcPts val="0"/>
              </a:spcBef>
              <a:spcAft>
                <a:spcPts val="0"/>
              </a:spcAft>
              <a:buClr>
                <a:schemeClr val="dk1"/>
              </a:buClr>
              <a:buSzPct val="100000"/>
              <a:buChar char="●"/>
            </a:pPr>
            <a:r>
              <a:rPr lang="en" sz="4800">
                <a:solidFill>
                  <a:schemeClr val="dk1"/>
                </a:solidFill>
              </a:rPr>
              <a:t>Weekly groups and journals through which they examine and address seven different Challenges: </a:t>
            </a:r>
            <a:endParaRPr sz="4800">
              <a:solidFill>
                <a:schemeClr val="dk1"/>
              </a:solidFill>
            </a:endParaRPr>
          </a:p>
          <a:p>
            <a:pPr marL="914400" lvl="1" indent="-304800" algn="l" rtl="0">
              <a:lnSpc>
                <a:spcPct val="100000"/>
              </a:lnSpc>
              <a:spcBef>
                <a:spcPts val="1000"/>
              </a:spcBef>
              <a:spcAft>
                <a:spcPts val="0"/>
              </a:spcAft>
              <a:buClr>
                <a:schemeClr val="dk1"/>
              </a:buClr>
              <a:buSzPct val="100000"/>
              <a:buChar char="○"/>
            </a:pPr>
            <a:r>
              <a:rPr lang="en" sz="4800" b="1">
                <a:solidFill>
                  <a:srgbClr val="0000FF"/>
                </a:solidFill>
              </a:rPr>
              <a:t>Challenge 1</a:t>
            </a:r>
            <a:r>
              <a:rPr lang="en" sz="4800">
                <a:solidFill>
                  <a:schemeClr val="dk1"/>
                </a:solidFill>
              </a:rPr>
              <a:t> focuses on being open and honest </a:t>
            </a:r>
            <a:endParaRPr sz="4800">
              <a:solidFill>
                <a:schemeClr val="dk1"/>
              </a:solidFill>
            </a:endParaRPr>
          </a:p>
          <a:p>
            <a:pPr marL="914400" lvl="1" indent="-304800" algn="l" rtl="0">
              <a:lnSpc>
                <a:spcPct val="100000"/>
              </a:lnSpc>
              <a:spcBef>
                <a:spcPts val="0"/>
              </a:spcBef>
              <a:spcAft>
                <a:spcPts val="0"/>
              </a:spcAft>
              <a:buClr>
                <a:schemeClr val="dk1"/>
              </a:buClr>
              <a:buSzPct val="100000"/>
              <a:buChar char="○"/>
            </a:pPr>
            <a:r>
              <a:rPr lang="en" sz="4800" b="1">
                <a:solidFill>
                  <a:srgbClr val="0000FF"/>
                </a:solidFill>
              </a:rPr>
              <a:t>Challenge 2</a:t>
            </a:r>
            <a:r>
              <a:rPr lang="en" sz="4800">
                <a:solidFill>
                  <a:schemeClr val="dk1"/>
                </a:solidFill>
              </a:rPr>
              <a:t> focuses on what youth like about drugs and why they use </a:t>
            </a:r>
            <a:endParaRPr sz="4800">
              <a:solidFill>
                <a:schemeClr val="dk1"/>
              </a:solidFill>
            </a:endParaRPr>
          </a:p>
          <a:p>
            <a:pPr marL="914400" lvl="1" indent="-304800" algn="l" rtl="0">
              <a:lnSpc>
                <a:spcPct val="100000"/>
              </a:lnSpc>
              <a:spcBef>
                <a:spcPts val="0"/>
              </a:spcBef>
              <a:spcAft>
                <a:spcPts val="0"/>
              </a:spcAft>
              <a:buClr>
                <a:schemeClr val="dk1"/>
              </a:buClr>
              <a:buSzPct val="100000"/>
              <a:buChar char="○"/>
            </a:pPr>
            <a:r>
              <a:rPr lang="en" sz="4800" b="1">
                <a:solidFill>
                  <a:srgbClr val="0000FF"/>
                </a:solidFill>
              </a:rPr>
              <a:t>Challenge 3</a:t>
            </a:r>
            <a:r>
              <a:rPr lang="en" sz="4800">
                <a:solidFill>
                  <a:schemeClr val="dk1"/>
                </a:solidFill>
              </a:rPr>
              <a:t> focuses on the harm drugs have caused or could cause </a:t>
            </a:r>
            <a:endParaRPr sz="4800">
              <a:solidFill>
                <a:schemeClr val="dk1"/>
              </a:solidFill>
            </a:endParaRPr>
          </a:p>
          <a:p>
            <a:pPr marL="914400" lvl="1" indent="-304800" algn="l" rtl="0">
              <a:lnSpc>
                <a:spcPct val="100000"/>
              </a:lnSpc>
              <a:spcBef>
                <a:spcPts val="0"/>
              </a:spcBef>
              <a:spcAft>
                <a:spcPts val="0"/>
              </a:spcAft>
              <a:buClr>
                <a:schemeClr val="dk1"/>
              </a:buClr>
              <a:buSzPct val="100000"/>
              <a:buChar char="○"/>
            </a:pPr>
            <a:r>
              <a:rPr lang="en" sz="4800" b="1">
                <a:solidFill>
                  <a:srgbClr val="0000FF"/>
                </a:solidFill>
              </a:rPr>
              <a:t>Challenge 4</a:t>
            </a:r>
            <a:r>
              <a:rPr lang="en" sz="4800">
                <a:solidFill>
                  <a:schemeClr val="dk1"/>
                </a:solidFill>
              </a:rPr>
              <a:t> focuses on responsibility for the youth’s problems </a:t>
            </a:r>
            <a:endParaRPr sz="4800">
              <a:solidFill>
                <a:schemeClr val="dk1"/>
              </a:solidFill>
            </a:endParaRPr>
          </a:p>
          <a:p>
            <a:pPr marL="914400" lvl="1" indent="-304800" algn="l" rtl="0">
              <a:lnSpc>
                <a:spcPct val="100000"/>
              </a:lnSpc>
              <a:spcBef>
                <a:spcPts val="0"/>
              </a:spcBef>
              <a:spcAft>
                <a:spcPts val="0"/>
              </a:spcAft>
              <a:buClr>
                <a:schemeClr val="dk1"/>
              </a:buClr>
              <a:buSzPct val="100000"/>
              <a:buChar char="○"/>
            </a:pPr>
            <a:r>
              <a:rPr lang="en" sz="4800" b="1">
                <a:solidFill>
                  <a:srgbClr val="0000FF"/>
                </a:solidFill>
              </a:rPr>
              <a:t>Challenge 5</a:t>
            </a:r>
            <a:r>
              <a:rPr lang="en" sz="4800">
                <a:solidFill>
                  <a:schemeClr val="dk1"/>
                </a:solidFill>
              </a:rPr>
              <a:t> focuses on what they want their future to look like </a:t>
            </a:r>
            <a:endParaRPr sz="4800">
              <a:solidFill>
                <a:schemeClr val="dk1"/>
              </a:solidFill>
            </a:endParaRPr>
          </a:p>
          <a:p>
            <a:pPr marL="914400" lvl="1" indent="-304800" algn="l" rtl="0">
              <a:lnSpc>
                <a:spcPct val="100000"/>
              </a:lnSpc>
              <a:spcBef>
                <a:spcPts val="0"/>
              </a:spcBef>
              <a:spcAft>
                <a:spcPts val="0"/>
              </a:spcAft>
              <a:buClr>
                <a:schemeClr val="dk1"/>
              </a:buClr>
              <a:buSzPct val="100000"/>
              <a:buChar char="○"/>
            </a:pPr>
            <a:r>
              <a:rPr lang="en" sz="4800" b="1">
                <a:solidFill>
                  <a:srgbClr val="0000FF"/>
                </a:solidFill>
              </a:rPr>
              <a:t>Challenge 6 </a:t>
            </a:r>
            <a:r>
              <a:rPr lang="en" sz="4800">
                <a:solidFill>
                  <a:schemeClr val="dk1"/>
                </a:solidFill>
              </a:rPr>
              <a:t>focuses on making thoughtful decisions about their use </a:t>
            </a:r>
            <a:endParaRPr sz="4800">
              <a:solidFill>
                <a:schemeClr val="dk1"/>
              </a:solidFill>
            </a:endParaRPr>
          </a:p>
          <a:p>
            <a:pPr marL="914400" lvl="1" indent="-304800" algn="l" rtl="0">
              <a:lnSpc>
                <a:spcPct val="100000"/>
              </a:lnSpc>
              <a:spcBef>
                <a:spcPts val="0"/>
              </a:spcBef>
              <a:spcAft>
                <a:spcPts val="0"/>
              </a:spcAft>
              <a:buClr>
                <a:schemeClr val="dk1"/>
              </a:buClr>
              <a:buSzPct val="100000"/>
              <a:buChar char="○"/>
            </a:pPr>
            <a:r>
              <a:rPr lang="en" sz="4800" b="1">
                <a:solidFill>
                  <a:srgbClr val="0000FF"/>
                </a:solidFill>
              </a:rPr>
              <a:t>Challenge 7</a:t>
            </a:r>
            <a:r>
              <a:rPr lang="en" sz="4800" b="1">
                <a:solidFill>
                  <a:schemeClr val="dk1"/>
                </a:solidFill>
              </a:rPr>
              <a:t> </a:t>
            </a:r>
            <a:r>
              <a:rPr lang="en" sz="4800">
                <a:solidFill>
                  <a:schemeClr val="dk1"/>
                </a:solidFill>
              </a:rPr>
              <a:t>focuses on following through on our decisions </a:t>
            </a:r>
            <a:endParaRPr sz="4800">
              <a:solidFill>
                <a:schemeClr val="dk1"/>
              </a:solidFill>
            </a:endParaRPr>
          </a:p>
          <a:p>
            <a:pPr marL="457200" lvl="0" indent="-304800" algn="l" rtl="0">
              <a:lnSpc>
                <a:spcPct val="115000"/>
              </a:lnSpc>
              <a:spcBef>
                <a:spcPts val="1000"/>
              </a:spcBef>
              <a:spcAft>
                <a:spcPts val="0"/>
              </a:spcAft>
              <a:buClr>
                <a:schemeClr val="dk1"/>
              </a:buClr>
              <a:buSzPct val="100000"/>
              <a:buChar char="●"/>
            </a:pPr>
            <a:r>
              <a:rPr lang="en" sz="4800">
                <a:solidFill>
                  <a:srgbClr val="353535"/>
                </a:solidFill>
                <a:highlight>
                  <a:srgbClr val="FFFFFF"/>
                </a:highlight>
              </a:rPr>
              <a:t>Engages youth in actively thinking about their use of alcohol or other substances, and its effect upon their lives.</a:t>
            </a:r>
            <a:endParaRPr sz="4800">
              <a:solidFill>
                <a:srgbClr val="353535"/>
              </a:solidFill>
              <a:highlight>
                <a:srgbClr val="FFFFFF"/>
              </a:highlight>
            </a:endParaRPr>
          </a:p>
          <a:p>
            <a:pPr marL="457200" lvl="0" indent="-304800" algn="l" rtl="0">
              <a:lnSpc>
                <a:spcPct val="115000"/>
              </a:lnSpc>
              <a:spcBef>
                <a:spcPts val="0"/>
              </a:spcBef>
              <a:spcAft>
                <a:spcPts val="0"/>
              </a:spcAft>
              <a:buClr>
                <a:schemeClr val="dk1"/>
              </a:buClr>
              <a:buSzPct val="100000"/>
              <a:buChar char="●"/>
            </a:pPr>
            <a:r>
              <a:rPr lang="en" sz="4800">
                <a:solidFill>
                  <a:srgbClr val="353535"/>
                </a:solidFill>
                <a:highlight>
                  <a:srgbClr val="FFFFFF"/>
                </a:highlight>
              </a:rPr>
              <a:t>Counselors help them master important developmental tasks:</a:t>
            </a:r>
            <a:endParaRPr sz="4800">
              <a:solidFill>
                <a:srgbClr val="353535"/>
              </a:solidFill>
              <a:highlight>
                <a:srgbClr val="FFFFFF"/>
              </a:highlight>
            </a:endParaRPr>
          </a:p>
          <a:p>
            <a:pPr marL="914400" lvl="1" indent="-304800" algn="l" rtl="0">
              <a:lnSpc>
                <a:spcPct val="115000"/>
              </a:lnSpc>
              <a:spcBef>
                <a:spcPts val="0"/>
              </a:spcBef>
              <a:spcAft>
                <a:spcPts val="0"/>
              </a:spcAft>
              <a:buClr>
                <a:schemeClr val="dk1"/>
              </a:buClr>
              <a:buSzPct val="100000"/>
              <a:buChar char="○"/>
            </a:pPr>
            <a:r>
              <a:rPr lang="en" sz="4800">
                <a:solidFill>
                  <a:srgbClr val="353535"/>
                </a:solidFill>
                <a:highlight>
                  <a:srgbClr val="FFFFFF"/>
                </a:highlight>
              </a:rPr>
              <a:t>define their own identity, to learn systematic logical thinking and to prepare for adults roles, </a:t>
            </a:r>
            <a:endParaRPr sz="4800">
              <a:solidFill>
                <a:srgbClr val="353535"/>
              </a:solidFill>
              <a:highlight>
                <a:srgbClr val="FFFFFF"/>
              </a:highlight>
            </a:endParaRPr>
          </a:p>
          <a:p>
            <a:pPr marL="457200" lvl="0" indent="-304800" algn="l" rtl="0">
              <a:lnSpc>
                <a:spcPct val="115000"/>
              </a:lnSpc>
              <a:spcBef>
                <a:spcPts val="0"/>
              </a:spcBef>
              <a:spcAft>
                <a:spcPts val="0"/>
              </a:spcAft>
              <a:buClr>
                <a:srgbClr val="353535"/>
              </a:buClr>
              <a:buSzPct val="100000"/>
              <a:buChar char="●"/>
            </a:pPr>
            <a:r>
              <a:rPr lang="en" sz="4800">
                <a:solidFill>
                  <a:srgbClr val="353535"/>
                </a:solidFill>
                <a:highlight>
                  <a:srgbClr val="FFFFFF"/>
                </a:highlight>
              </a:rPr>
              <a:t>Program was developed in the context of working with a racially, ethnically and culturally diverse group of youth</a:t>
            </a:r>
            <a:endParaRPr sz="4800">
              <a:solidFill>
                <a:srgbClr val="353535"/>
              </a:solidFill>
              <a:highlight>
                <a:srgbClr val="FFFFFF"/>
              </a:highlight>
            </a:endParaRPr>
          </a:p>
          <a:p>
            <a:pPr marL="0" lvl="0" indent="0" algn="l" rtl="0">
              <a:spcBef>
                <a:spcPts val="0"/>
              </a:spcBef>
              <a:spcAft>
                <a:spcPts val="0"/>
              </a:spcAft>
              <a:buNone/>
            </a:pPr>
            <a:endParaRPr sz="4800">
              <a:solidFill>
                <a:schemeClr val="dk1"/>
              </a:solidFill>
            </a:endParaRPr>
          </a:p>
          <a:p>
            <a:pPr marL="0" lvl="0" indent="0" algn="l" rtl="0">
              <a:spcBef>
                <a:spcPts val="0"/>
              </a:spcBef>
              <a:spcAft>
                <a:spcPts val="0"/>
              </a:spcAft>
              <a:buNone/>
            </a:pPr>
            <a:r>
              <a:rPr lang="en" sz="4800">
                <a:solidFill>
                  <a:schemeClr val="dk1"/>
                </a:solidFill>
              </a:rPr>
              <a:t>In Adobe Mountain School’s exits surveys many youth identify this programs as being effective in reaching their treatment goals.  </a:t>
            </a:r>
            <a:endParaRPr sz="4800">
              <a:solidFill>
                <a:schemeClr val="dk1"/>
              </a:solidFill>
            </a:endParaRPr>
          </a:p>
          <a:p>
            <a:pPr marL="0" lvl="0" indent="0" algn="l" rtl="0">
              <a:spcBef>
                <a:spcPts val="0"/>
              </a:spcBef>
              <a:spcAft>
                <a:spcPts val="0"/>
              </a:spcAft>
              <a:buNone/>
            </a:pPr>
            <a:endParaRPr sz="4800">
              <a:solidFill>
                <a:schemeClr val="dk1"/>
              </a:solidFill>
            </a:endParaRPr>
          </a:p>
          <a:p>
            <a:pPr marL="0" lvl="0" indent="0" algn="l" rtl="0">
              <a:spcBef>
                <a:spcPts val="0"/>
              </a:spcBef>
              <a:spcAft>
                <a:spcPts val="0"/>
              </a:spcAft>
              <a:buNone/>
            </a:pPr>
            <a:r>
              <a:rPr lang="en" sz="4800">
                <a:solidFill>
                  <a:schemeClr val="dk1"/>
                </a:solidFill>
              </a:rPr>
              <a:t>ADJC works with the program’s developers and during our annual site visit to evaluate our use of the program we received high reviews and our program fidelity was rated at 100%.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mt="21000"/>
          </a:blip>
          <a:stretch>
            <a:fillRect/>
          </a:stretch>
        </p:blipFill>
        <p:spPr>
          <a:xfrm>
            <a:off x="952100" y="930200"/>
            <a:ext cx="7124299" cy="4081976"/>
          </a:xfrm>
          <a:prstGeom prst="rect">
            <a:avLst/>
          </a:prstGeom>
          <a:noFill/>
          <a:ln>
            <a:noFill/>
          </a:ln>
        </p:spPr>
      </p:pic>
      <p:sp>
        <p:nvSpPr>
          <p:cNvPr id="97" name="Google Shape;97;p18"/>
          <p:cNvSpPr/>
          <p:nvPr/>
        </p:nvSpPr>
        <p:spPr>
          <a:xfrm>
            <a:off x="798875" y="2210425"/>
            <a:ext cx="525300" cy="5583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a:spLocks noGrp="1"/>
          </p:cNvSpPr>
          <p:nvPr>
            <p:ph type="title"/>
          </p:nvPr>
        </p:nvSpPr>
        <p:spPr>
          <a:xfrm>
            <a:off x="311700" y="163525"/>
            <a:ext cx="8520600" cy="83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4120" b="1">
                <a:solidFill>
                  <a:schemeClr val="accent1"/>
                </a:solidFill>
              </a:rPr>
              <a:t>Trauma and Substance Use and Addiction</a:t>
            </a:r>
            <a:endParaRPr sz="4120" b="1">
              <a:solidFill>
                <a:schemeClr val="accent1"/>
              </a:solidFill>
            </a:endParaRPr>
          </a:p>
        </p:txBody>
      </p:sp>
      <p:sp>
        <p:nvSpPr>
          <p:cNvPr id="99" name="Google Shape;99;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C0C0C"/>
              </a:buClr>
              <a:buSzPts val="1800"/>
              <a:buFont typeface="Open Sans Medium"/>
              <a:buChar char="●"/>
            </a:pPr>
            <a:r>
              <a:rPr lang="en">
                <a:solidFill>
                  <a:srgbClr val="0C0C0C"/>
                </a:solidFill>
                <a:latin typeface="Open Sans Medium"/>
                <a:ea typeface="Open Sans Medium"/>
                <a:cs typeface="Open Sans Medium"/>
                <a:sym typeface="Open Sans Medium"/>
              </a:rPr>
              <a:t>Two-thirds individuals with addictions experienced some form of trauma during their childhood.</a:t>
            </a:r>
            <a:endParaRPr>
              <a:solidFill>
                <a:srgbClr val="0C0C0C"/>
              </a:solidFill>
              <a:latin typeface="Open Sans Medium"/>
              <a:ea typeface="Open Sans Medium"/>
              <a:cs typeface="Open Sans Medium"/>
              <a:sym typeface="Open Sans Medium"/>
            </a:endParaRPr>
          </a:p>
          <a:p>
            <a:pPr marL="457200" lvl="0" indent="0" algn="l" rtl="0">
              <a:spcBef>
                <a:spcPts val="800"/>
              </a:spcBef>
              <a:spcAft>
                <a:spcPts val="0"/>
              </a:spcAft>
              <a:buNone/>
            </a:pPr>
            <a:endParaRPr>
              <a:solidFill>
                <a:srgbClr val="0C0C0C"/>
              </a:solidFill>
              <a:latin typeface="Open Sans Medium"/>
              <a:ea typeface="Open Sans Medium"/>
              <a:cs typeface="Open Sans Medium"/>
              <a:sym typeface="Open Sans Medium"/>
            </a:endParaRPr>
          </a:p>
          <a:p>
            <a:pPr marL="457200" lvl="0" indent="-342900" algn="l" rtl="0">
              <a:lnSpc>
                <a:spcPct val="100000"/>
              </a:lnSpc>
              <a:spcBef>
                <a:spcPts val="960"/>
              </a:spcBef>
              <a:spcAft>
                <a:spcPts val="0"/>
              </a:spcAft>
              <a:buClr>
                <a:srgbClr val="0C0C0C"/>
              </a:buClr>
              <a:buSzPts val="1800"/>
              <a:buFont typeface="Open Sans Medium"/>
              <a:buChar char="●"/>
            </a:pPr>
            <a:r>
              <a:rPr lang="en">
                <a:solidFill>
                  <a:srgbClr val="0C0C0C"/>
                </a:solidFill>
                <a:latin typeface="Open Sans Medium"/>
                <a:ea typeface="Open Sans Medium"/>
                <a:cs typeface="Open Sans Medium"/>
                <a:sym typeface="Open Sans Medium"/>
              </a:rPr>
              <a:t>        ACE scores are a significant risk factor for substance use disorders.</a:t>
            </a:r>
            <a:endParaRPr>
              <a:solidFill>
                <a:srgbClr val="0C0C0C"/>
              </a:solidFill>
              <a:latin typeface="Open Sans Medium"/>
              <a:ea typeface="Open Sans Medium"/>
              <a:cs typeface="Open Sans Medium"/>
              <a:sym typeface="Open Sans Medium"/>
            </a:endParaRPr>
          </a:p>
          <a:p>
            <a:pPr marL="457200" lvl="0" indent="0" algn="l" rtl="0">
              <a:spcBef>
                <a:spcPts val="0"/>
              </a:spcBef>
              <a:spcAft>
                <a:spcPts val="0"/>
              </a:spcAft>
              <a:buNone/>
            </a:pPr>
            <a:endParaRPr>
              <a:solidFill>
                <a:srgbClr val="0C0C0C"/>
              </a:solidFill>
              <a:latin typeface="Open Sans Medium"/>
              <a:ea typeface="Open Sans Medium"/>
              <a:cs typeface="Open Sans Medium"/>
              <a:sym typeface="Open Sans Medium"/>
            </a:endParaRPr>
          </a:p>
          <a:p>
            <a:pPr marL="457200" lvl="0" indent="-342900" algn="l" rtl="0">
              <a:spcBef>
                <a:spcPts val="800"/>
              </a:spcBef>
              <a:spcAft>
                <a:spcPts val="0"/>
              </a:spcAft>
              <a:buClr>
                <a:srgbClr val="0C0C0C"/>
              </a:buClr>
              <a:buSzPts val="1800"/>
              <a:buChar char="●"/>
            </a:pPr>
            <a:r>
              <a:rPr lang="en">
                <a:solidFill>
                  <a:srgbClr val="0C0C0C"/>
                </a:solidFill>
                <a:highlight>
                  <a:schemeClr val="lt1"/>
                </a:highlight>
                <a:latin typeface="Open Sans Medium"/>
                <a:ea typeface="Open Sans Medium"/>
                <a:cs typeface="Open Sans Medium"/>
                <a:sym typeface="Open Sans Medium"/>
              </a:rPr>
              <a:t>45% of Adobe’s youth have </a:t>
            </a:r>
            <a:r>
              <a:rPr lang="en">
                <a:solidFill>
                  <a:srgbClr val="0C0C0C"/>
                </a:solidFill>
                <a:highlight>
                  <a:srgbClr val="FFFFFF"/>
                </a:highlight>
                <a:latin typeface="Open Sans Medium"/>
                <a:ea typeface="Open Sans Medium"/>
                <a:cs typeface="Open Sans Medium"/>
                <a:sym typeface="Open Sans Medium"/>
              </a:rPr>
              <a:t>Substance-Related and Addictive Disorders diagnosis.</a:t>
            </a:r>
            <a:r>
              <a:rPr lang="en" sz="1600">
                <a:solidFill>
                  <a:srgbClr val="0C0C0C"/>
                </a:solidFill>
                <a:highlight>
                  <a:srgbClr val="FFFFFF"/>
                </a:highlight>
                <a:latin typeface="Open Sans Medium"/>
                <a:ea typeface="Open Sans Medium"/>
                <a:cs typeface="Open Sans Medium"/>
                <a:sym typeface="Open Sans Medium"/>
              </a:rPr>
              <a:t> </a:t>
            </a:r>
            <a:r>
              <a:rPr lang="en" sz="1300">
                <a:solidFill>
                  <a:srgbClr val="0C0C0C"/>
                </a:solidFill>
                <a:highlight>
                  <a:srgbClr val="FFFFFF"/>
                </a:highlight>
                <a:latin typeface="Open Sans Medium"/>
                <a:ea typeface="Open Sans Medium"/>
                <a:cs typeface="Open Sans Medium"/>
                <a:sym typeface="Open Sans Medium"/>
              </a:rPr>
              <a:t> </a:t>
            </a:r>
            <a:endParaRPr sz="1250">
              <a:solidFill>
                <a:srgbClr val="0C0C0C"/>
              </a:solidFill>
              <a:latin typeface="Open Sans Medium"/>
              <a:ea typeface="Open Sans Medium"/>
              <a:cs typeface="Open Sans Medium"/>
              <a:sym typeface="Open Sans Medium"/>
            </a:endParaRPr>
          </a:p>
          <a:p>
            <a:pPr marL="0" lvl="0" indent="0" algn="l" rtl="0">
              <a:spcBef>
                <a:spcPts val="800"/>
              </a:spcBef>
              <a:spcAft>
                <a:spcPts val="800"/>
              </a:spcAft>
              <a:buClr>
                <a:schemeClr val="dk1"/>
              </a:buClr>
              <a:buSzPts val="1100"/>
              <a:buFont typeface="Arial"/>
              <a:buNone/>
            </a:pPr>
            <a:endParaRPr sz="1150">
              <a:solidFill>
                <a:srgbClr val="0C0C0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153200" y="207925"/>
            <a:ext cx="1970975" cy="1882300"/>
          </a:xfrm>
          <a:prstGeom prst="rect">
            <a:avLst/>
          </a:prstGeom>
          <a:noFill/>
          <a:ln>
            <a:noFill/>
          </a:ln>
        </p:spPr>
      </p:pic>
      <p:sp>
        <p:nvSpPr>
          <p:cNvPr id="105" name="Google Shape;105;p19"/>
          <p:cNvSpPr txBox="1">
            <a:spLocks noGrp="1"/>
          </p:cNvSpPr>
          <p:nvPr>
            <p:ph type="title"/>
          </p:nvPr>
        </p:nvSpPr>
        <p:spPr>
          <a:xfrm>
            <a:off x="273750" y="97025"/>
            <a:ext cx="8596500" cy="83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chemeClr val="lt2"/>
                </a:solidFill>
              </a:rPr>
              <a:t>              </a:t>
            </a:r>
            <a:r>
              <a:rPr lang="en" sz="4800" b="1">
                <a:solidFill>
                  <a:schemeClr val="accent1"/>
                </a:solidFill>
              </a:rPr>
              <a:t>Mental Health Treatment at Adobe</a:t>
            </a:r>
            <a:endParaRPr sz="4800" b="1">
              <a:solidFill>
                <a:schemeClr val="accent1"/>
              </a:solidFill>
            </a:endParaRPr>
          </a:p>
        </p:txBody>
      </p:sp>
      <p:sp>
        <p:nvSpPr>
          <p:cNvPr id="106" name="Google Shape;106;p19"/>
          <p:cNvSpPr txBox="1">
            <a:spLocks noGrp="1"/>
          </p:cNvSpPr>
          <p:nvPr>
            <p:ph type="body" idx="1"/>
          </p:nvPr>
        </p:nvSpPr>
        <p:spPr>
          <a:xfrm>
            <a:off x="311700" y="1225225"/>
            <a:ext cx="8520600" cy="36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457200" lvl="0" indent="-320675" algn="l" rtl="0">
              <a:spcBef>
                <a:spcPts val="0"/>
              </a:spcBef>
              <a:spcAft>
                <a:spcPts val="0"/>
              </a:spcAft>
              <a:buSzPts val="1450"/>
              <a:buChar char="●"/>
            </a:pPr>
            <a:r>
              <a:rPr lang="en" sz="1450"/>
              <a:t>Treatment provided at Adobe Mountain School follow a protocol that includes:</a:t>
            </a:r>
            <a:endParaRPr sz="1450"/>
          </a:p>
          <a:p>
            <a:pPr marL="914400" lvl="1" indent="-320675" algn="l" rtl="0">
              <a:spcBef>
                <a:spcPts val="0"/>
              </a:spcBef>
              <a:spcAft>
                <a:spcPts val="0"/>
              </a:spcAft>
              <a:buSzPts val="1450"/>
              <a:buChar char="○"/>
            </a:pPr>
            <a:r>
              <a:rPr lang="en" sz="1450"/>
              <a:t>Trauma informed, client-matching interventions</a:t>
            </a:r>
            <a:endParaRPr sz="1450"/>
          </a:p>
          <a:p>
            <a:pPr marL="914400" lvl="1" indent="-320675" algn="l" rtl="0">
              <a:spcBef>
                <a:spcPts val="0"/>
              </a:spcBef>
              <a:spcAft>
                <a:spcPts val="0"/>
              </a:spcAft>
              <a:buSzPts val="1450"/>
              <a:buChar char="○"/>
            </a:pPr>
            <a:r>
              <a:rPr lang="en" sz="1450"/>
              <a:t>cognitive-behavioral skill groups</a:t>
            </a:r>
            <a:endParaRPr sz="1450"/>
          </a:p>
          <a:p>
            <a:pPr marL="914400" lvl="1" indent="-320675" algn="l" rtl="0">
              <a:spcBef>
                <a:spcPts val="0"/>
              </a:spcBef>
              <a:spcAft>
                <a:spcPts val="0"/>
              </a:spcAft>
              <a:buSzPts val="1450"/>
              <a:buChar char="○"/>
            </a:pPr>
            <a:r>
              <a:rPr lang="en" sz="1450"/>
              <a:t>trauma therapies with highly competent trauma therapists </a:t>
            </a:r>
            <a:endParaRPr sz="1450"/>
          </a:p>
          <a:p>
            <a:pPr marL="457200" lvl="0" indent="-320675" algn="l" rtl="0">
              <a:spcBef>
                <a:spcPts val="0"/>
              </a:spcBef>
              <a:spcAft>
                <a:spcPts val="0"/>
              </a:spcAft>
              <a:buSzPts val="1450"/>
              <a:buChar char="●"/>
            </a:pPr>
            <a:r>
              <a:rPr lang="en" sz="1450"/>
              <a:t>All of Adobe’s 1</a:t>
            </a:r>
            <a:r>
              <a:rPr lang="en" sz="1450">
                <a:highlight>
                  <a:srgbClr val="FFFFFF"/>
                </a:highlight>
              </a:rPr>
              <a:t>1 licensed mental health professionals are trained in trauma treatment</a:t>
            </a:r>
            <a:endParaRPr sz="1450">
              <a:highlight>
                <a:srgbClr val="FFFFFF"/>
              </a:highlight>
            </a:endParaRPr>
          </a:p>
          <a:p>
            <a:pPr marL="457200" lvl="0" indent="-320675" algn="l" rtl="0">
              <a:spcBef>
                <a:spcPts val="0"/>
              </a:spcBef>
              <a:spcAft>
                <a:spcPts val="0"/>
              </a:spcAft>
              <a:buSzPts val="1450"/>
              <a:buChar char="●"/>
            </a:pPr>
            <a:r>
              <a:rPr lang="en" sz="1450">
                <a:highlight>
                  <a:srgbClr val="FFFFFF"/>
                </a:highlight>
              </a:rPr>
              <a:t>Each youth is seen by their therapist at least once every 14 days </a:t>
            </a:r>
            <a:endParaRPr sz="1450">
              <a:highlight>
                <a:srgbClr val="FFFFFF"/>
              </a:highlight>
            </a:endParaRPr>
          </a:p>
          <a:p>
            <a:pPr marL="457200" lvl="0" indent="-320675" algn="l" rtl="0">
              <a:spcBef>
                <a:spcPts val="0"/>
              </a:spcBef>
              <a:spcAft>
                <a:spcPts val="0"/>
              </a:spcAft>
              <a:buSzPts val="1450"/>
              <a:buChar char="●"/>
            </a:pPr>
            <a:r>
              <a:rPr lang="en" sz="1450">
                <a:highlight>
                  <a:schemeClr val="lt1"/>
                </a:highlight>
              </a:rPr>
              <a:t>Therapists are trained to provide: </a:t>
            </a:r>
            <a:endParaRPr sz="1450">
              <a:highlight>
                <a:schemeClr val="lt1"/>
              </a:highlight>
            </a:endParaRPr>
          </a:p>
          <a:p>
            <a:pPr marL="914400" lvl="1" indent="-320675" algn="l" rtl="0">
              <a:spcBef>
                <a:spcPts val="0"/>
              </a:spcBef>
              <a:spcAft>
                <a:spcPts val="0"/>
              </a:spcAft>
              <a:buSzPts val="1450"/>
              <a:buChar char="○"/>
            </a:pPr>
            <a:r>
              <a:rPr lang="en" sz="1450">
                <a:highlight>
                  <a:schemeClr val="lt1"/>
                </a:highlight>
              </a:rPr>
              <a:t>DBT</a:t>
            </a:r>
            <a:endParaRPr sz="1450">
              <a:highlight>
                <a:schemeClr val="lt1"/>
              </a:highlight>
            </a:endParaRPr>
          </a:p>
          <a:p>
            <a:pPr marL="914400" lvl="1" indent="-320675" algn="l" rtl="0">
              <a:spcBef>
                <a:spcPts val="0"/>
              </a:spcBef>
              <a:spcAft>
                <a:spcPts val="0"/>
              </a:spcAft>
              <a:buSzPts val="1450"/>
              <a:buChar char="○"/>
            </a:pPr>
            <a:r>
              <a:rPr lang="en" sz="1450"/>
              <a:t>Eye Movement Desensitization and Reprocessing Therapy (EMDR)</a:t>
            </a:r>
            <a:endParaRPr sz="1450"/>
          </a:p>
          <a:p>
            <a:pPr marL="914400" lvl="1" indent="-320675" algn="l" rtl="0">
              <a:spcBef>
                <a:spcPts val="0"/>
              </a:spcBef>
              <a:spcAft>
                <a:spcPts val="0"/>
              </a:spcAft>
              <a:buSzPts val="1450"/>
              <a:buChar char="○"/>
            </a:pPr>
            <a:r>
              <a:rPr lang="en" sz="1450"/>
              <a:t>Structural Dissociation Theory</a:t>
            </a:r>
            <a:endParaRPr sz="1450"/>
          </a:p>
          <a:p>
            <a:pPr marL="914400" lvl="1" indent="-320675" algn="l" rtl="0">
              <a:spcBef>
                <a:spcPts val="0"/>
              </a:spcBef>
              <a:spcAft>
                <a:spcPts val="0"/>
              </a:spcAft>
              <a:buClr>
                <a:schemeClr val="accent3"/>
              </a:buClr>
              <a:buSzPts val="1450"/>
              <a:buFont typeface="Arial"/>
              <a:buChar char="○"/>
            </a:pPr>
            <a:r>
              <a:rPr lang="en" sz="1450"/>
              <a:t>Neurofeedback and other specialized trauma treatments</a:t>
            </a:r>
            <a:r>
              <a:rPr lang="en" sz="1450">
                <a:solidFill>
                  <a:schemeClr val="accent3"/>
                </a:solidFill>
              </a:rPr>
              <a:t>  </a:t>
            </a:r>
            <a:endParaRPr sz="1450">
              <a:solidFill>
                <a:schemeClr val="accent3"/>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Eye Movement Desensitization and Reprocessing (EMDR)</a:t>
            </a:r>
            <a:endParaRPr b="1"/>
          </a:p>
          <a:p>
            <a:pPr marL="457200" lvl="0" indent="-317500" algn="l" rtl="0">
              <a:spcBef>
                <a:spcPts val="1200"/>
              </a:spcBef>
              <a:spcAft>
                <a:spcPts val="0"/>
              </a:spcAft>
              <a:buSzPts val="1400"/>
              <a:buChar char="●"/>
            </a:pPr>
            <a:r>
              <a:rPr lang="en"/>
              <a:t>EMDR is an integrative psychotherapy approach that has been extensively researched and proven effective for the treatment of trauma. </a:t>
            </a:r>
            <a:endParaRPr/>
          </a:p>
          <a:p>
            <a:pPr marL="457200" lvl="0" indent="-317500" algn="l" rtl="0">
              <a:spcBef>
                <a:spcPts val="1000"/>
              </a:spcBef>
              <a:spcAft>
                <a:spcPts val="0"/>
              </a:spcAft>
              <a:buSzPts val="1400"/>
              <a:buChar char="●"/>
            </a:pPr>
            <a:r>
              <a:rPr lang="en"/>
              <a:t>EMDR works with an individual’s neurobiology to assist individuals in processing emotional traumatic memories. </a:t>
            </a:r>
            <a:endParaRPr/>
          </a:p>
          <a:p>
            <a:pPr marL="457200" lvl="0" indent="0" algn="l" rtl="0">
              <a:spcBef>
                <a:spcPts val="1200"/>
              </a:spcBef>
              <a:spcAft>
                <a:spcPts val="1200"/>
              </a:spcAft>
              <a:buNone/>
            </a:pPr>
            <a:endParaRPr/>
          </a:p>
        </p:txBody>
      </p:sp>
      <p:sp>
        <p:nvSpPr>
          <p:cNvPr id="112" name="Google Shape;112;p20"/>
          <p:cNvSpPr txBox="1">
            <a:spLocks noGrp="1"/>
          </p:cNvSpPr>
          <p:nvPr>
            <p:ph type="body" idx="2"/>
          </p:nvPr>
        </p:nvSpPr>
        <p:spPr>
          <a:xfrm>
            <a:off x="4832400" y="1225225"/>
            <a:ext cx="3999900" cy="3754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Neurofeedback</a:t>
            </a:r>
            <a:endParaRPr b="1"/>
          </a:p>
          <a:p>
            <a:pPr marL="457200" lvl="0" indent="-317500" algn="l" rtl="0">
              <a:spcBef>
                <a:spcPts val="1200"/>
              </a:spcBef>
              <a:spcAft>
                <a:spcPts val="0"/>
              </a:spcAft>
              <a:buSzPts val="1400"/>
              <a:buChar char="●"/>
            </a:pPr>
            <a:r>
              <a:rPr lang="en"/>
              <a:t>A form of biofeedback</a:t>
            </a:r>
            <a:endParaRPr/>
          </a:p>
          <a:p>
            <a:pPr marL="457200" lvl="0" indent="-317500" algn="l" rtl="0">
              <a:spcBef>
                <a:spcPts val="0"/>
              </a:spcBef>
              <a:spcAft>
                <a:spcPts val="0"/>
              </a:spcAft>
              <a:buSzPts val="1400"/>
              <a:buChar char="●"/>
            </a:pPr>
            <a:r>
              <a:rPr lang="en"/>
              <a:t>Harnesses the brain’s neuroplasticity in order to bring about symptom improvement for aggression, anxiety, depression, and substance use. </a:t>
            </a:r>
            <a:endParaRPr/>
          </a:p>
          <a:p>
            <a:pPr marL="457200" lvl="0" indent="-317500" algn="l" rtl="0">
              <a:spcBef>
                <a:spcPts val="0"/>
              </a:spcBef>
              <a:spcAft>
                <a:spcPts val="0"/>
              </a:spcAft>
              <a:buSzPts val="1400"/>
              <a:buChar char="●"/>
            </a:pPr>
            <a:r>
              <a:rPr lang="en"/>
              <a:t>For example, trauma, developmental problems, or TBIs cause a state of chronic hyperarousal, dysregulation or exhaustion. Neurofeedback calms the brain down by restoring balanced functioning thus reduces the need to use substances and other self harming methods to cope.</a:t>
            </a:r>
            <a:endParaRPr/>
          </a:p>
        </p:txBody>
      </p:sp>
      <p:sp>
        <p:nvSpPr>
          <p:cNvPr id="113" name="Google Shape;113;p20"/>
          <p:cNvSpPr txBox="1">
            <a:spLocks noGrp="1"/>
          </p:cNvSpPr>
          <p:nvPr>
            <p:ph type="title"/>
          </p:nvPr>
        </p:nvSpPr>
        <p:spPr>
          <a:xfrm>
            <a:off x="311700" y="315925"/>
            <a:ext cx="8520600" cy="831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chemeClr val="accent1"/>
                </a:solidFill>
              </a:rPr>
              <a:t>Specialized Trauma Therapies</a:t>
            </a:r>
            <a:r>
              <a:rPr lang="en">
                <a:solidFill>
                  <a:schemeClr val="accent1"/>
                </a:solidFill>
              </a:rPr>
              <a:t> </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1"/>
          <p:cNvPicPr preferRelativeResize="0"/>
          <p:nvPr/>
        </p:nvPicPr>
        <p:blipFill>
          <a:blip r:embed="rId3">
            <a:alphaModFix amt="22000"/>
          </a:blip>
          <a:stretch>
            <a:fillRect/>
          </a:stretch>
        </p:blipFill>
        <p:spPr>
          <a:xfrm>
            <a:off x="219840" y="0"/>
            <a:ext cx="8704301" cy="5143500"/>
          </a:xfrm>
          <a:prstGeom prst="rect">
            <a:avLst/>
          </a:prstGeom>
          <a:noFill/>
          <a:ln>
            <a:noFill/>
          </a:ln>
        </p:spPr>
      </p:pic>
      <p:sp>
        <p:nvSpPr>
          <p:cNvPr id="119" name="Google Shape;119;p21"/>
          <p:cNvSpPr txBox="1">
            <a:spLocks noGrp="1"/>
          </p:cNvSpPr>
          <p:nvPr>
            <p:ph type="body" idx="1"/>
          </p:nvPr>
        </p:nvSpPr>
        <p:spPr>
          <a:xfrm>
            <a:off x="311700" y="1225225"/>
            <a:ext cx="8520600" cy="35463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Clr>
                <a:schemeClr val="dk1"/>
              </a:buClr>
              <a:buSzPts val="1600"/>
              <a:buChar char="●"/>
            </a:pPr>
            <a:r>
              <a:rPr lang="en" sz="1600">
                <a:solidFill>
                  <a:schemeClr val="dk1"/>
                </a:solidFill>
              </a:rPr>
              <a:t>ADJC has an on-site medical clinic.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All youth receive a health screening upon arrival and receive regular medical attention, as needed.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Our medical clinic currently treats </a:t>
            </a:r>
            <a:r>
              <a:rPr lang="en" sz="1600"/>
              <a:t>psychiatric</a:t>
            </a:r>
            <a:r>
              <a:rPr lang="en" sz="1600">
                <a:solidFill>
                  <a:schemeClr val="dk1"/>
                </a:solidFill>
              </a:rPr>
              <a:t> needs, withdrawals and education on risks and side effects of substance use.</a:t>
            </a:r>
            <a:endParaRPr sz="1600">
              <a:solidFill>
                <a:schemeClr val="dk1"/>
              </a:solidFill>
            </a:endParaRPr>
          </a:p>
          <a:p>
            <a:pPr marL="457200" lvl="0" indent="-330200" algn="l" rtl="0">
              <a:spcBef>
                <a:spcPts val="0"/>
              </a:spcBef>
              <a:spcAft>
                <a:spcPts val="0"/>
              </a:spcAft>
              <a:buClr>
                <a:schemeClr val="dk1"/>
              </a:buClr>
              <a:buSzPts val="1600"/>
              <a:buChar char="●"/>
            </a:pPr>
            <a:r>
              <a:rPr lang="en" sz="1600"/>
              <a:t>W</a:t>
            </a:r>
            <a:r>
              <a:rPr lang="en" sz="1600">
                <a:solidFill>
                  <a:schemeClr val="dk1"/>
                </a:solidFill>
              </a:rPr>
              <a:t>e have two doctors whose primary board certifications are in pediatric and adolescent medicine working towards becoming board certified in addiction medicine through American Society </a:t>
            </a:r>
            <a:r>
              <a:rPr lang="en" sz="1600"/>
              <a:t>of</a:t>
            </a:r>
            <a:r>
              <a:rPr lang="en" sz="1600">
                <a:solidFill>
                  <a:schemeClr val="dk1"/>
                </a:solidFill>
              </a:rPr>
              <a:t> Addiction Medicine as early as February.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These doctors are currently providing Motivational Enhancement Training which is an evidence based treatment for substance use</a:t>
            </a:r>
            <a:r>
              <a:rPr lang="en" sz="1600"/>
              <a:t>.</a:t>
            </a:r>
            <a:endParaRPr sz="1600"/>
          </a:p>
          <a:p>
            <a:pPr marL="457200" lvl="0" indent="-330200" algn="l" rtl="0">
              <a:spcBef>
                <a:spcPts val="0"/>
              </a:spcBef>
              <a:spcAft>
                <a:spcPts val="0"/>
              </a:spcAft>
              <a:buClr>
                <a:schemeClr val="dk1"/>
              </a:buClr>
              <a:buSzPts val="1600"/>
              <a:buChar char="●"/>
            </a:pPr>
            <a:r>
              <a:rPr lang="en" sz="1600"/>
              <a:t>As</a:t>
            </a:r>
            <a:r>
              <a:rPr lang="en" sz="1600">
                <a:solidFill>
                  <a:schemeClr val="dk1"/>
                </a:solidFill>
              </a:rPr>
              <a:t> early as Fall 2022 our medical department will provide weekly addiction clinics to include Medication Assisted Treatment (i.e.</a:t>
            </a:r>
            <a:r>
              <a:rPr lang="en" sz="1600"/>
              <a:t> B</a:t>
            </a:r>
            <a:r>
              <a:rPr lang="en" sz="1600">
                <a:solidFill>
                  <a:schemeClr val="dk1"/>
                </a:solidFill>
              </a:rPr>
              <a:t>uprenorphine and </a:t>
            </a:r>
            <a:r>
              <a:rPr lang="en" sz="1600"/>
              <a:t>N</a:t>
            </a:r>
            <a:r>
              <a:rPr lang="en" sz="1600">
                <a:solidFill>
                  <a:schemeClr val="dk1"/>
                </a:solidFill>
              </a:rPr>
              <a:t>altrexon</a:t>
            </a:r>
            <a:r>
              <a:rPr lang="en" sz="1600"/>
              <a:t>e</a:t>
            </a:r>
            <a:r>
              <a:rPr lang="en" sz="1600">
                <a:solidFill>
                  <a:schemeClr val="dk1"/>
                </a:solidFill>
              </a:rPr>
              <a:t>).</a:t>
            </a:r>
            <a:endParaRPr/>
          </a:p>
        </p:txBody>
      </p:sp>
      <p:sp>
        <p:nvSpPr>
          <p:cNvPr id="120" name="Google Shape;120;p21"/>
          <p:cNvSpPr txBox="1">
            <a:spLocks noGrp="1"/>
          </p:cNvSpPr>
          <p:nvPr>
            <p:ph type="title"/>
          </p:nvPr>
        </p:nvSpPr>
        <p:spPr>
          <a:xfrm>
            <a:off x="311700" y="315925"/>
            <a:ext cx="8520600" cy="831300"/>
          </a:xfrm>
          <a:prstGeom prst="rect">
            <a:avLst/>
          </a:prstGeom>
        </p:spPr>
        <p:txBody>
          <a:bodyPr spcFirstLastPara="1" wrap="square" lIns="91425" tIns="91425" rIns="91425" bIns="91425" anchor="ctr" anchorCtr="0">
            <a:normAutofit fontScale="90000"/>
          </a:bodyPr>
          <a:lstStyle/>
          <a:p>
            <a:pPr marL="0" lvl="0" indent="0" algn="l" rtl="0">
              <a:lnSpc>
                <a:spcPct val="115000"/>
              </a:lnSpc>
              <a:spcBef>
                <a:spcPts val="0"/>
              </a:spcBef>
              <a:spcAft>
                <a:spcPts val="800"/>
              </a:spcAft>
              <a:buClr>
                <a:schemeClr val="dk1"/>
              </a:buClr>
              <a:buSzPts val="1100"/>
              <a:buFont typeface="Arial"/>
              <a:buNone/>
            </a:pPr>
            <a:r>
              <a:rPr lang="en" b="1">
                <a:solidFill>
                  <a:schemeClr val="accent1"/>
                </a:solidFill>
              </a:rPr>
              <a:t>Medical Treatment at Adobe</a:t>
            </a:r>
            <a:endParaRPr sz="7200" b="1">
              <a:solidFill>
                <a:schemeClr val="accent1"/>
              </a:solidFill>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8937</TotalTime>
  <Words>1004</Words>
  <Application>Microsoft Office PowerPoint</Application>
  <PresentationFormat>On-screen Show (16:9)</PresentationFormat>
  <Paragraphs>120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Arial</vt:lpstr>
      <vt:lpstr>Comic Sans MS</vt:lpstr>
      <vt:lpstr>Open Sans</vt:lpstr>
      <vt:lpstr>Economica</vt:lpstr>
      <vt:lpstr>Roboto</vt:lpstr>
      <vt:lpstr>Open Sans Medium</vt:lpstr>
      <vt:lpstr>Luxe</vt:lpstr>
      <vt:lpstr>Substance Abuse Prevention, Recovery and Treatment </vt:lpstr>
      <vt:lpstr>                     Arizona Department of Juvenile Corrections</vt:lpstr>
      <vt:lpstr>Reception, Assessment, and Classification (RAC)</vt:lpstr>
      <vt:lpstr>Arizona Residential Substance Abuse Treatment Program (RSAT)</vt:lpstr>
      <vt:lpstr>PowerPoint Presentation</vt:lpstr>
      <vt:lpstr>Trauma and Substance Use and Addiction</vt:lpstr>
      <vt:lpstr>              Mental Health Treatment at Adobe</vt:lpstr>
      <vt:lpstr>Specialized Trauma Therapies </vt:lpstr>
      <vt:lpstr>Medical Treatment at Adobe</vt:lpstr>
      <vt:lpstr>Naloxone Training and Distribution Program</vt:lpstr>
      <vt:lpstr>                                   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Prevention, Recovery and Treatment</dc:title>
  <dc:creator>Julie Hawkins</dc:creator>
  <cp:lastModifiedBy>freda moore</cp:lastModifiedBy>
  <cp:revision>4</cp:revision>
  <dcterms:modified xsi:type="dcterms:W3CDTF">2022-02-08T00:09:16Z</dcterms:modified>
</cp:coreProperties>
</file>