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9" r:id="rId2"/>
    <p:sldMasterId id="2147483685" r:id="rId3"/>
  </p:sldMasterIdLst>
  <p:notesMasterIdLst>
    <p:notesMasterId r:id="rId19"/>
  </p:notesMasterIdLst>
  <p:sldIdLst>
    <p:sldId id="256" r:id="rId4"/>
    <p:sldId id="257" r:id="rId5"/>
    <p:sldId id="258" r:id="rId6"/>
    <p:sldId id="1160" r:id="rId7"/>
    <p:sldId id="1162" r:id="rId8"/>
    <p:sldId id="1163" r:id="rId9"/>
    <p:sldId id="289" r:id="rId10"/>
    <p:sldId id="283" r:id="rId11"/>
    <p:sldId id="263" r:id="rId12"/>
    <p:sldId id="265" r:id="rId13"/>
    <p:sldId id="267" r:id="rId14"/>
    <p:sldId id="270" r:id="rId15"/>
    <p:sldId id="291" r:id="rId16"/>
    <p:sldId id="273" r:id="rId17"/>
    <p:sldId id="282" r:id="rId18"/>
  </p:sldIdLst>
  <p:sldSz cx="9144000" cy="6858000" type="screen4x3"/>
  <p:notesSz cx="7010400" cy="9296400"/>
  <p:embeddedFontLst>
    <p:embeddedFont>
      <p:font typeface="Calibri" panose="020F0502020204030204" pitchFamily="34" charset="0"/>
      <p:regular r:id="rId20"/>
      <p:bold r:id="rId21"/>
      <p:italic r:id="rId22"/>
      <p:boldItalic r:id="rId23"/>
    </p:embeddedFont>
    <p:embeddedFont>
      <p:font typeface="Cambria" panose="02040503050406030204" pitchFamily="18" charset="0"/>
      <p:regular r:id="rId24"/>
      <p:bold r:id="rId25"/>
      <p:italic r:id="rId26"/>
      <p:boldItalic r:id="rId27"/>
    </p:embeddedFont>
    <p:embeddedFont>
      <p:font typeface="Fira Sans Light" panose="020B060402020202020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8" roundtripDataSignature="AMtx7mhoAYN6NwpYdVN1zVOBi/0jqWJdP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Celaya" initials="MC" lastIdx="5" clrIdx="0">
    <p:extLst>
      <p:ext uri="{19B8F6BF-5375-455C-9EA6-DF929625EA0E}">
        <p15:presenceInfo xmlns:p15="http://schemas.microsoft.com/office/powerpoint/2012/main" userId="S-1-5-21-2609046762-396019688-3823594762-34590" providerId="AD"/>
      </p:ext>
    </p:extLst>
  </p:cmAuthor>
  <p:cmAuthor id="2" name="Michael Gallaway" initials="MG" lastIdx="1" clrIdx="1">
    <p:extLst>
      <p:ext uri="{19B8F6BF-5375-455C-9EA6-DF929625EA0E}">
        <p15:presenceInfo xmlns:p15="http://schemas.microsoft.com/office/powerpoint/2012/main" userId="S-1-5-21-2609046762-396019688-3823594762-519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0787" autoAdjust="0"/>
  </p:normalViewPr>
  <p:slideViewPr>
    <p:cSldViewPr snapToGrid="0">
      <p:cViewPr varScale="1">
        <p:scale>
          <a:sx n="105" d="100"/>
          <a:sy n="105" d="100"/>
        </p:scale>
        <p:origin x="1794" y="114"/>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7.fntdata"/><Relationship Id="rId21" Type="http://schemas.openxmlformats.org/officeDocument/2006/relationships/font" Target="fonts/font2.fntdata"/><Relationship Id="rId63"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6.fntdata"/><Relationship Id="rId59"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font" Target="fonts/font1.fntdata"/><Relationship Id="rId29" Type="http://schemas.openxmlformats.org/officeDocument/2006/relationships/font" Target="fonts/font10.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5.fntdata"/><Relationship Id="rId58" Type="http://customschemas.google.com/relationships/presentationmetadata" Target="meta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4.fntdata"/><Relationship Id="rId28" Type="http://schemas.openxmlformats.org/officeDocument/2006/relationships/font" Target="fonts/font9.fntdata"/><Relationship Id="rId61"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notesMaster" Target="notesMasters/notesMaster1.xml"/><Relationship Id="rId31" Type="http://schemas.openxmlformats.org/officeDocument/2006/relationships/font" Target="fonts/font12.fntdata"/><Relationship Id="rId60"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file:///\\groups\INFORMATICS\Opioid\Drug%20Summit%20Slides-%20for%20Sheila\Update%20slide%20BCBS%20Sheila%20Presentation\Rolling%20average%20of%20fatal%20and%20non-fatal.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oleObject" Target="file:///C:\Users\tasniml\Downloads\naloxone_10.06.202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lvl="0">
              <a:defRPr sz="2000" b="0" i="0">
                <a:solidFill>
                  <a:srgbClr val="757575"/>
                </a:solidFill>
                <a:latin typeface="+mn-lt"/>
              </a:defRPr>
            </a:pPr>
            <a:r>
              <a:rPr lang="en-US" sz="2000" b="0" i="0">
                <a:solidFill>
                  <a:srgbClr val="757575"/>
                </a:solidFill>
                <a:latin typeface="+mn-lt"/>
              </a:rPr>
              <a:t>Confirmed Opioid Deaths, Dec. 2017 - Nov. 2022 </a:t>
            </a:r>
          </a:p>
          <a:p>
            <a:pPr lvl="0">
              <a:defRPr sz="2000" b="0" i="0">
                <a:solidFill>
                  <a:srgbClr val="757575"/>
                </a:solidFill>
                <a:latin typeface="+mn-lt"/>
              </a:defRPr>
            </a:pPr>
            <a:r>
              <a:rPr lang="en-US" sz="2000" b="0" i="0">
                <a:solidFill>
                  <a:srgbClr val="757575"/>
                </a:solidFill>
                <a:latin typeface="+mn-lt"/>
              </a:rPr>
              <a:t>(~4 month delay)</a:t>
            </a:r>
          </a:p>
        </c:rich>
      </c:tx>
      <c:overlay val="0"/>
    </c:title>
    <c:autoTitleDeleted val="0"/>
    <c:plotArea>
      <c:layout/>
      <c:barChart>
        <c:barDir val="col"/>
        <c:grouping val="clustered"/>
        <c:varyColors val="1"/>
        <c:ser>
          <c:idx val="0"/>
          <c:order val="0"/>
          <c:spPr>
            <a:solidFill>
              <a:srgbClr val="C00000"/>
            </a:solidFill>
            <a:ln cmpd="sng">
              <a:solidFill>
                <a:srgbClr val="000000"/>
              </a:solidFill>
            </a:ln>
          </c:spPr>
          <c:invertIfNegative val="1"/>
          <c:dPt>
            <c:idx val="60"/>
            <c:invertIfNegative val="1"/>
            <c:bubble3D val="0"/>
            <c:spPr>
              <a:solidFill>
                <a:schemeClr val="accent1"/>
              </a:solidFill>
              <a:ln cmpd="sng">
                <a:solidFill>
                  <a:srgbClr val="000000"/>
                </a:solidFill>
              </a:ln>
            </c:spPr>
            <c:extLst>
              <c:ext xmlns:c16="http://schemas.microsoft.com/office/drawing/2014/chart" uri="{C3380CC4-5D6E-409C-BE32-E72D297353CC}">
                <c16:uniqueId val="{00000001-CA9A-4322-A43A-AF5451F950C6}"/>
              </c:ext>
            </c:extLst>
          </c:dPt>
          <c:dPt>
            <c:idx val="61"/>
            <c:invertIfNegative val="1"/>
            <c:bubble3D val="0"/>
            <c:spPr>
              <a:solidFill>
                <a:schemeClr val="accent1"/>
              </a:solidFill>
              <a:ln cmpd="sng">
                <a:solidFill>
                  <a:srgbClr val="000000"/>
                </a:solidFill>
              </a:ln>
            </c:spPr>
            <c:extLst>
              <c:ext xmlns:c16="http://schemas.microsoft.com/office/drawing/2014/chart" uri="{C3380CC4-5D6E-409C-BE32-E72D297353CC}">
                <c16:uniqueId val="{00000003-CA9A-4322-A43A-AF5451F950C6}"/>
              </c:ext>
            </c:extLst>
          </c:dPt>
          <c:cat>
            <c:numRef>
              <c:f>Fatal!$A$13:$A$72</c:f>
              <c:numCache>
                <c:formatCode>mmm\-yy</c:formatCode>
                <c:ptCount val="60"/>
                <c:pt idx="0">
                  <c:v>43070</c:v>
                </c:pt>
                <c:pt idx="1">
                  <c:v>43101</c:v>
                </c:pt>
                <c:pt idx="2">
                  <c:v>43132</c:v>
                </c:pt>
                <c:pt idx="3">
                  <c:v>43160</c:v>
                </c:pt>
                <c:pt idx="4">
                  <c:v>43191</c:v>
                </c:pt>
                <c:pt idx="5">
                  <c:v>43221</c:v>
                </c:pt>
                <c:pt idx="6">
                  <c:v>43252</c:v>
                </c:pt>
                <c:pt idx="7">
                  <c:v>43282</c:v>
                </c:pt>
                <c:pt idx="8">
                  <c:v>43313</c:v>
                </c:pt>
                <c:pt idx="9">
                  <c:v>43344</c:v>
                </c:pt>
                <c:pt idx="10">
                  <c:v>43374</c:v>
                </c:pt>
                <c:pt idx="11">
                  <c:v>43405</c:v>
                </c:pt>
                <c:pt idx="12">
                  <c:v>43435</c:v>
                </c:pt>
                <c:pt idx="13">
                  <c:v>43466</c:v>
                </c:pt>
                <c:pt idx="14">
                  <c:v>43497</c:v>
                </c:pt>
                <c:pt idx="15">
                  <c:v>43525</c:v>
                </c:pt>
                <c:pt idx="16">
                  <c:v>43556</c:v>
                </c:pt>
                <c:pt idx="17">
                  <c:v>43586</c:v>
                </c:pt>
                <c:pt idx="18">
                  <c:v>43617</c:v>
                </c:pt>
                <c:pt idx="19">
                  <c:v>43647</c:v>
                </c:pt>
                <c:pt idx="20">
                  <c:v>43678</c:v>
                </c:pt>
                <c:pt idx="21">
                  <c:v>43709</c:v>
                </c:pt>
                <c:pt idx="22">
                  <c:v>43739</c:v>
                </c:pt>
                <c:pt idx="23">
                  <c:v>43770</c:v>
                </c:pt>
                <c:pt idx="24">
                  <c:v>43800</c:v>
                </c:pt>
                <c:pt idx="25">
                  <c:v>43831</c:v>
                </c:pt>
                <c:pt idx="26">
                  <c:v>43862</c:v>
                </c:pt>
                <c:pt idx="27">
                  <c:v>43891</c:v>
                </c:pt>
                <c:pt idx="28">
                  <c:v>43922</c:v>
                </c:pt>
                <c:pt idx="29">
                  <c:v>43952</c:v>
                </c:pt>
                <c:pt idx="30">
                  <c:v>43983</c:v>
                </c:pt>
                <c:pt idx="31">
                  <c:v>44013</c:v>
                </c:pt>
                <c:pt idx="32">
                  <c:v>44044</c:v>
                </c:pt>
                <c:pt idx="33">
                  <c:v>44075</c:v>
                </c:pt>
                <c:pt idx="34">
                  <c:v>44105</c:v>
                </c:pt>
                <c:pt idx="35">
                  <c:v>44136</c:v>
                </c:pt>
                <c:pt idx="36">
                  <c:v>44166</c:v>
                </c:pt>
                <c:pt idx="37">
                  <c:v>44197</c:v>
                </c:pt>
                <c:pt idx="38">
                  <c:v>44228</c:v>
                </c:pt>
                <c:pt idx="39">
                  <c:v>44256</c:v>
                </c:pt>
                <c:pt idx="40">
                  <c:v>44287</c:v>
                </c:pt>
                <c:pt idx="41">
                  <c:v>44317</c:v>
                </c:pt>
                <c:pt idx="42">
                  <c:v>44348</c:v>
                </c:pt>
                <c:pt idx="43">
                  <c:v>44378</c:v>
                </c:pt>
                <c:pt idx="44">
                  <c:v>44409</c:v>
                </c:pt>
                <c:pt idx="45">
                  <c:v>44440</c:v>
                </c:pt>
                <c:pt idx="46">
                  <c:v>44470</c:v>
                </c:pt>
                <c:pt idx="47">
                  <c:v>44501</c:v>
                </c:pt>
                <c:pt idx="48">
                  <c:v>44531</c:v>
                </c:pt>
                <c:pt idx="49">
                  <c:v>44562</c:v>
                </c:pt>
                <c:pt idx="50">
                  <c:v>44593</c:v>
                </c:pt>
                <c:pt idx="51">
                  <c:v>44621</c:v>
                </c:pt>
                <c:pt idx="52">
                  <c:v>44652</c:v>
                </c:pt>
                <c:pt idx="53">
                  <c:v>44682</c:v>
                </c:pt>
                <c:pt idx="54">
                  <c:v>44713</c:v>
                </c:pt>
                <c:pt idx="55">
                  <c:v>44743</c:v>
                </c:pt>
                <c:pt idx="56">
                  <c:v>44774</c:v>
                </c:pt>
                <c:pt idx="57">
                  <c:v>44805</c:v>
                </c:pt>
                <c:pt idx="58">
                  <c:v>44835</c:v>
                </c:pt>
                <c:pt idx="59">
                  <c:v>44866</c:v>
                </c:pt>
              </c:numCache>
            </c:numRef>
          </c:cat>
          <c:val>
            <c:numRef>
              <c:f>[1]Fatal!$B$13:$B$72</c:f>
              <c:numCache>
                <c:formatCode>General</c:formatCode>
                <c:ptCount val="6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4-CA9A-4322-A43A-AF5451F950C6}"/>
            </c:ext>
          </c:extLst>
        </c:ser>
        <c:dLbls>
          <c:showLegendKey val="0"/>
          <c:showVal val="0"/>
          <c:showCatName val="0"/>
          <c:showSerName val="0"/>
          <c:showPercent val="0"/>
          <c:showBubbleSize val="0"/>
        </c:dLbls>
        <c:gapWidth val="40"/>
        <c:axId val="438293300"/>
        <c:axId val="466160125"/>
      </c:barChart>
      <c:lineChart>
        <c:grouping val="standard"/>
        <c:varyColors val="0"/>
        <c:ser>
          <c:idx val="1"/>
          <c:order val="1"/>
          <c:tx>
            <c:v>Rolling 12 Month Avg</c:v>
          </c:tx>
          <c:spPr>
            <a:ln w="38100" cmpd="sng">
              <a:solidFill>
                <a:schemeClr val="tx1"/>
              </a:solidFill>
            </a:ln>
          </c:spPr>
          <c:marker>
            <c:symbol val="none"/>
          </c:marker>
          <c:dLbls>
            <c:dLbl>
              <c:idx val="0"/>
              <c:layout>
                <c:manualLayout>
                  <c:x val="-3.9310798810564603E-2"/>
                  <c:y val="-1.40433700549644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423-49CF-B856-283BC3116E41}"/>
                </c:ext>
              </c:extLst>
            </c:dLbl>
            <c:dLbl>
              <c:idx val="59"/>
              <c:layout>
                <c:manualLayout>
                  <c:x val="0"/>
                  <c:y val="-5.1103368176538953E-2"/>
                </c:manualLayout>
              </c:layout>
              <c:spPr>
                <a:noFill/>
                <a:ln>
                  <a:noFill/>
                </a:ln>
                <a:effectLst/>
              </c:spPr>
              <c:txPr>
                <a:bodyPr wrap="square" lIns="38100" tIns="19050" rIns="38100" bIns="19050" anchor="ctr">
                  <a:spAutoFit/>
                </a:bodyPr>
                <a:lstStyle/>
                <a:p>
                  <a:pPr>
                    <a:defRPr sz="1100" b="1"/>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A9A-4322-A43A-AF5451F950C6}"/>
                </c:ext>
              </c:extLst>
            </c:dLbl>
            <c:spPr>
              <a:noFill/>
              <a:ln>
                <a:noFill/>
              </a:ln>
              <a:effectLst/>
            </c:spPr>
            <c:txPr>
              <a:bodyPr wrap="square" lIns="38100" tIns="19050" rIns="38100" bIns="19050" anchor="ctr">
                <a:spAutoFit/>
              </a:bodyPr>
              <a:lstStyle/>
              <a:p>
                <a:pPr>
                  <a:defRPr sz="1100"/>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[1]Fatal!$A$13:$A$72</c:f>
              <c:numCache>
                <c:formatCode>General</c:formatCode>
                <c:ptCount val="6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numCache>
            </c:numRef>
          </c:cat>
          <c:val>
            <c:numRef>
              <c:f>Fatal!$C$13:$C$73</c:f>
              <c:numCache>
                <c:formatCode>0.0</c:formatCode>
                <c:ptCount val="61"/>
                <c:pt idx="0">
                  <c:v>76.916666666666671</c:v>
                </c:pt>
                <c:pt idx="1">
                  <c:v>78.583333333333329</c:v>
                </c:pt>
                <c:pt idx="2">
                  <c:v>79.583333333333329</c:v>
                </c:pt>
                <c:pt idx="3">
                  <c:v>80.166666666666671</c:v>
                </c:pt>
                <c:pt idx="4">
                  <c:v>81.583333333333329</c:v>
                </c:pt>
                <c:pt idx="5">
                  <c:v>80.833333333333329</c:v>
                </c:pt>
                <c:pt idx="6">
                  <c:v>82.333333333333329</c:v>
                </c:pt>
                <c:pt idx="7">
                  <c:v>83.666666666666671</c:v>
                </c:pt>
                <c:pt idx="8">
                  <c:v>87.166666666666671</c:v>
                </c:pt>
                <c:pt idx="9">
                  <c:v>88.416666666666671</c:v>
                </c:pt>
                <c:pt idx="10">
                  <c:v>88.75</c:v>
                </c:pt>
                <c:pt idx="11">
                  <c:v>91</c:v>
                </c:pt>
                <c:pt idx="12">
                  <c:v>93</c:v>
                </c:pt>
                <c:pt idx="13">
                  <c:v>93.666666666666671</c:v>
                </c:pt>
                <c:pt idx="14">
                  <c:v>94.166666666666671</c:v>
                </c:pt>
                <c:pt idx="15">
                  <c:v>94.166666666666671</c:v>
                </c:pt>
                <c:pt idx="16">
                  <c:v>94.916666666666671</c:v>
                </c:pt>
                <c:pt idx="17">
                  <c:v>96.833333333333329</c:v>
                </c:pt>
                <c:pt idx="18">
                  <c:v>95.25</c:v>
                </c:pt>
                <c:pt idx="19">
                  <c:v>97.666666666666671</c:v>
                </c:pt>
                <c:pt idx="20">
                  <c:v>98.25</c:v>
                </c:pt>
                <c:pt idx="21">
                  <c:v>102</c:v>
                </c:pt>
                <c:pt idx="22">
                  <c:v>105</c:v>
                </c:pt>
                <c:pt idx="23">
                  <c:v>105.58333333333333</c:v>
                </c:pt>
                <c:pt idx="24">
                  <c:v>107.83333333333333</c:v>
                </c:pt>
                <c:pt idx="25">
                  <c:v>110.83333333333333</c:v>
                </c:pt>
                <c:pt idx="26">
                  <c:v>113.58333333333333</c:v>
                </c:pt>
                <c:pt idx="27">
                  <c:v>118.16666666666667</c:v>
                </c:pt>
                <c:pt idx="28">
                  <c:v>122</c:v>
                </c:pt>
                <c:pt idx="29">
                  <c:v>127.58333333333333</c:v>
                </c:pt>
                <c:pt idx="30">
                  <c:v>137.66666666666666</c:v>
                </c:pt>
                <c:pt idx="31">
                  <c:v>144.75</c:v>
                </c:pt>
                <c:pt idx="32">
                  <c:v>150.25</c:v>
                </c:pt>
                <c:pt idx="33">
                  <c:v>151.08333333333334</c:v>
                </c:pt>
                <c:pt idx="34">
                  <c:v>153.33333333333334</c:v>
                </c:pt>
                <c:pt idx="35">
                  <c:v>157.33333333333334</c:v>
                </c:pt>
                <c:pt idx="36">
                  <c:v>157.16666666666666</c:v>
                </c:pt>
                <c:pt idx="37">
                  <c:v>159.41666666666666</c:v>
                </c:pt>
                <c:pt idx="38">
                  <c:v>161.16666666666666</c:v>
                </c:pt>
                <c:pt idx="39">
                  <c:v>161.75</c:v>
                </c:pt>
                <c:pt idx="40">
                  <c:v>163.66666666666666</c:v>
                </c:pt>
                <c:pt idx="41">
                  <c:v>165.91666666666666</c:v>
                </c:pt>
                <c:pt idx="42">
                  <c:v>164.25</c:v>
                </c:pt>
                <c:pt idx="43">
                  <c:v>161.58333333333334</c:v>
                </c:pt>
                <c:pt idx="44">
                  <c:v>161.58333333333334</c:v>
                </c:pt>
                <c:pt idx="45">
                  <c:v>164</c:v>
                </c:pt>
                <c:pt idx="46">
                  <c:v>165.33333333333334</c:v>
                </c:pt>
                <c:pt idx="47">
                  <c:v>164.41666666666666</c:v>
                </c:pt>
                <c:pt idx="48">
                  <c:v>167.91666666666666</c:v>
                </c:pt>
                <c:pt idx="49">
                  <c:v>166.33333333333334</c:v>
                </c:pt>
                <c:pt idx="50">
                  <c:v>166.83333333333334</c:v>
                </c:pt>
                <c:pt idx="51">
                  <c:v>167.08333333333334</c:v>
                </c:pt>
                <c:pt idx="52">
                  <c:v>165.41666666666666</c:v>
                </c:pt>
                <c:pt idx="53">
                  <c:v>161.16666666666666</c:v>
                </c:pt>
                <c:pt idx="54">
                  <c:v>159.58333333333334</c:v>
                </c:pt>
                <c:pt idx="55">
                  <c:v>163.08333333333334</c:v>
                </c:pt>
                <c:pt idx="56">
                  <c:v>160.75</c:v>
                </c:pt>
                <c:pt idx="57">
                  <c:v>160</c:v>
                </c:pt>
                <c:pt idx="58">
                  <c:v>160</c:v>
                </c:pt>
                <c:pt idx="59">
                  <c:v>158.83333333333334</c:v>
                </c:pt>
              </c:numCache>
            </c:numRef>
          </c:val>
          <c:smooth val="0"/>
          <c:extLst>
            <c:ext xmlns:c16="http://schemas.microsoft.com/office/drawing/2014/chart" uri="{C3380CC4-5D6E-409C-BE32-E72D297353CC}">
              <c16:uniqueId val="{00000006-CA9A-4322-A43A-AF5451F950C6}"/>
            </c:ext>
          </c:extLst>
        </c:ser>
        <c:dLbls>
          <c:showLegendKey val="0"/>
          <c:showVal val="0"/>
          <c:showCatName val="0"/>
          <c:showSerName val="0"/>
          <c:showPercent val="0"/>
          <c:showBubbleSize val="0"/>
        </c:dLbls>
        <c:marker val="1"/>
        <c:smooth val="0"/>
        <c:axId val="438293300"/>
        <c:axId val="466160125"/>
      </c:lineChart>
      <c:dateAx>
        <c:axId val="438293300"/>
        <c:scaling>
          <c:orientation val="minMax"/>
        </c:scaling>
        <c:delete val="0"/>
        <c:axPos val="b"/>
        <c:title>
          <c:tx>
            <c:rich>
              <a:bodyPr/>
              <a:lstStyle/>
              <a:p>
                <a:pPr lvl="0">
                  <a:defRPr b="0">
                    <a:solidFill>
                      <a:srgbClr val="000000"/>
                    </a:solidFill>
                    <a:latin typeface="+mn-lt"/>
                  </a:defRPr>
                </a:pPr>
                <a:endParaRPr lang="en-US"/>
              </a:p>
            </c:rich>
          </c:tx>
          <c:overlay val="0"/>
        </c:title>
        <c:numFmt formatCode="mmm\-yy" sourceLinked="1"/>
        <c:majorTickMark val="out"/>
        <c:minorTickMark val="none"/>
        <c:tickLblPos val="nextTo"/>
        <c:txPr>
          <a:bodyPr/>
          <a:lstStyle/>
          <a:p>
            <a:pPr lvl="0">
              <a:defRPr sz="900" b="0" i="0">
                <a:solidFill>
                  <a:srgbClr val="000000"/>
                </a:solidFill>
                <a:latin typeface="+mn-lt"/>
              </a:defRPr>
            </a:pPr>
            <a:endParaRPr lang="en-US"/>
          </a:p>
        </c:txPr>
        <c:crossAx val="466160125"/>
        <c:crosses val="autoZero"/>
        <c:auto val="1"/>
        <c:lblOffset val="100"/>
        <c:baseTimeUnit val="months"/>
      </c:dateAx>
      <c:valAx>
        <c:axId val="466160125"/>
        <c:scaling>
          <c:orientation val="minMax"/>
        </c:scaling>
        <c:delete val="0"/>
        <c:axPos val="l"/>
        <c:title>
          <c:tx>
            <c:rich>
              <a:bodyPr/>
              <a:lstStyle/>
              <a:p>
                <a:pPr lvl="0">
                  <a:defRPr b="0">
                    <a:solidFill>
                      <a:srgbClr val="000000"/>
                    </a:solidFill>
                    <a:latin typeface="+mn-lt"/>
                  </a:defRPr>
                </a:pPr>
                <a:endParaRPr lang="en-US"/>
              </a:p>
            </c:rich>
          </c:tx>
          <c:overlay val="0"/>
        </c:title>
        <c:numFmt formatCode="General" sourceLinked="1"/>
        <c:majorTickMark val="none"/>
        <c:minorTickMark val="none"/>
        <c:tickLblPos val="nextTo"/>
        <c:spPr>
          <a:ln>
            <a:noFill/>
          </a:ln>
        </c:spPr>
        <c:txPr>
          <a:bodyPr/>
          <a:lstStyle/>
          <a:p>
            <a:pPr lvl="0">
              <a:defRPr sz="900" b="0" i="0">
                <a:solidFill>
                  <a:srgbClr val="000000"/>
                </a:solidFill>
                <a:latin typeface="+mn-lt"/>
              </a:defRPr>
            </a:pPr>
            <a:endParaRPr lang="en-US"/>
          </a:p>
        </c:txPr>
        <c:crossAx val="438293300"/>
        <c:crosses val="autoZero"/>
        <c:crossBetween val="between"/>
      </c:valAx>
    </c:plotArea>
    <c:legend>
      <c:legendPos val="b"/>
      <c:legendEntry>
        <c:idx val="0"/>
        <c:delete val="1"/>
      </c:legendEntry>
      <c:overlay val="0"/>
      <c:txPr>
        <a:bodyPr/>
        <a:lstStyle/>
        <a:p>
          <a:pPr lvl="0">
            <a:defRPr sz="900" b="0" i="0">
              <a:solidFill>
                <a:srgbClr val="1A1A1A"/>
              </a:solidFill>
              <a:latin typeface="+mn-lt"/>
            </a:defRPr>
          </a:pPr>
          <a:endParaRPr lang="en-US"/>
        </a:p>
      </c:txPr>
    </c:legend>
    <c:plotVisOnly val="1"/>
    <c:dispBlanksAs val="zero"/>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a:solidFill>
                  <a:sysClr val="windowText" lastClr="000000"/>
                </a:solidFill>
              </a:rPr>
              <a:t>Fatal and Non-Fatal</a:t>
            </a:r>
            <a:r>
              <a:rPr lang="en-US" sz="1400" b="1" baseline="0">
                <a:solidFill>
                  <a:sysClr val="windowText" lastClr="000000"/>
                </a:solidFill>
              </a:rPr>
              <a:t> Opioid Overdoses among children (0-17 Years), 2017-2022</a:t>
            </a:r>
            <a:endParaRPr lang="en-US" sz="1400" b="1">
              <a:solidFill>
                <a:sysClr val="windowText" lastClr="000000"/>
              </a:solidFill>
            </a:endParaRPr>
          </a:p>
        </c:rich>
      </c:tx>
      <c:layout>
        <c:manualLayout>
          <c:xMode val="edge"/>
          <c:yMode val="edge"/>
          <c:x val="0.14264366169181336"/>
          <c:y val="2.235254964353580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Sheet1!$C$6</c:f>
              <c:strCache>
                <c:ptCount val="1"/>
                <c:pt idx="0">
                  <c:v>% of non-fatal Opioid Overdoses</c:v>
                </c:pt>
              </c:strCache>
            </c:strRef>
          </c:tx>
          <c:spPr>
            <a:ln w="28575" cap="rnd">
              <a:solidFill>
                <a:srgbClr val="C00000"/>
              </a:solidFill>
              <a:round/>
            </a:ln>
            <a:effectLst/>
          </c:spPr>
          <c:marker>
            <c:symbol val="triangle"/>
            <c:size val="10"/>
            <c:spPr>
              <a:solidFill>
                <a:srgbClr val="C00000"/>
              </a:solidFill>
              <a:ln w="9525">
                <a:solidFill>
                  <a:srgbClr val="C00000"/>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Sheet1!$D$5:$I$5</c:f>
              <c:numCache>
                <c:formatCode>General</c:formatCode>
                <c:ptCount val="6"/>
                <c:pt idx="0">
                  <c:v>2017</c:v>
                </c:pt>
                <c:pt idx="1">
                  <c:v>2018</c:v>
                </c:pt>
                <c:pt idx="2">
                  <c:v>2019</c:v>
                </c:pt>
                <c:pt idx="3">
                  <c:v>2020</c:v>
                </c:pt>
                <c:pt idx="4">
                  <c:v>2021</c:v>
                </c:pt>
                <c:pt idx="5">
                  <c:v>2022</c:v>
                </c:pt>
              </c:numCache>
            </c:numRef>
          </c:cat>
          <c:val>
            <c:numRef>
              <c:f>Sheet1!$D$6:$I$6</c:f>
              <c:numCache>
                <c:formatCode>General</c:formatCode>
                <c:ptCount val="6"/>
                <c:pt idx="0">
                  <c:v>2.7</c:v>
                </c:pt>
                <c:pt idx="1">
                  <c:v>3.8</c:v>
                </c:pt>
                <c:pt idx="2">
                  <c:v>5.7</c:v>
                </c:pt>
                <c:pt idx="3">
                  <c:v>7.8</c:v>
                </c:pt>
                <c:pt idx="4">
                  <c:v>5.5</c:v>
                </c:pt>
                <c:pt idx="5">
                  <c:v>4.2</c:v>
                </c:pt>
              </c:numCache>
            </c:numRef>
          </c:val>
          <c:smooth val="0"/>
          <c:extLst>
            <c:ext xmlns:c16="http://schemas.microsoft.com/office/drawing/2014/chart" uri="{C3380CC4-5D6E-409C-BE32-E72D297353CC}">
              <c16:uniqueId val="{00000000-768B-4F3E-B058-1375B4DB35A7}"/>
            </c:ext>
          </c:extLst>
        </c:ser>
        <c:ser>
          <c:idx val="1"/>
          <c:order val="1"/>
          <c:tx>
            <c:strRef>
              <c:f>Sheet1!$C$7</c:f>
              <c:strCache>
                <c:ptCount val="1"/>
                <c:pt idx="0">
                  <c:v>% of fatal Opioid Overdoses</c:v>
                </c:pt>
              </c:strCache>
            </c:strRef>
          </c:tx>
          <c:spPr>
            <a:ln w="28575" cap="rnd">
              <a:solidFill>
                <a:schemeClr val="bg1">
                  <a:lumMod val="50000"/>
                </a:schemeClr>
              </a:solidFill>
              <a:round/>
            </a:ln>
            <a:effectLst/>
          </c:spPr>
          <c:marker>
            <c:symbol val="square"/>
            <c:size val="8"/>
            <c:spPr>
              <a:solidFill>
                <a:schemeClr val="bg1">
                  <a:lumMod val="50000"/>
                </a:schemeClr>
              </a:solidFill>
              <a:ln w="9525">
                <a:solidFill>
                  <a:schemeClr val="bg1">
                    <a:lumMod val="50000"/>
                  </a:schemeClr>
                </a:solidFill>
              </a:ln>
              <a:effectLst/>
            </c:spPr>
          </c:marker>
          <c:dLbls>
            <c:dLbl>
              <c:idx val="5"/>
              <c:tx>
                <c:rich>
                  <a:bodyPr/>
                  <a:lstStyle/>
                  <a:p>
                    <a:r>
                      <a:rPr lang="en-US"/>
                      <a:t>2.0</a:t>
                    </a:r>
                    <a:endParaRPr lang="en-US" dirty="0"/>
                  </a:p>
                </c:rich>
              </c:tx>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44F-472C-9624-D94234FA1C85}"/>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Sheet1!$D$5:$I$5</c:f>
              <c:numCache>
                <c:formatCode>General</c:formatCode>
                <c:ptCount val="6"/>
                <c:pt idx="0">
                  <c:v>2017</c:v>
                </c:pt>
                <c:pt idx="1">
                  <c:v>2018</c:v>
                </c:pt>
                <c:pt idx="2">
                  <c:v>2019</c:v>
                </c:pt>
                <c:pt idx="3">
                  <c:v>2020</c:v>
                </c:pt>
                <c:pt idx="4">
                  <c:v>2021</c:v>
                </c:pt>
                <c:pt idx="5">
                  <c:v>2022</c:v>
                </c:pt>
              </c:numCache>
            </c:numRef>
          </c:cat>
          <c:val>
            <c:numRef>
              <c:f>Sheet1!$D$7:$I$7</c:f>
              <c:numCache>
                <c:formatCode>General</c:formatCode>
                <c:ptCount val="6"/>
                <c:pt idx="0">
                  <c:v>1.1000000000000001</c:v>
                </c:pt>
                <c:pt idx="1">
                  <c:v>1.4</c:v>
                </c:pt>
                <c:pt idx="2" formatCode="0.0">
                  <c:v>2</c:v>
                </c:pt>
                <c:pt idx="3">
                  <c:v>3.1</c:v>
                </c:pt>
                <c:pt idx="4">
                  <c:v>2.2999999999999998</c:v>
                </c:pt>
                <c:pt idx="5">
                  <c:v>1.7</c:v>
                </c:pt>
              </c:numCache>
            </c:numRef>
          </c:val>
          <c:smooth val="0"/>
          <c:extLst>
            <c:ext xmlns:c16="http://schemas.microsoft.com/office/drawing/2014/chart" uri="{C3380CC4-5D6E-409C-BE32-E72D297353CC}">
              <c16:uniqueId val="{00000001-768B-4F3E-B058-1375B4DB35A7}"/>
            </c:ext>
          </c:extLst>
        </c:ser>
        <c:dLbls>
          <c:dLblPos val="t"/>
          <c:showLegendKey val="0"/>
          <c:showVal val="1"/>
          <c:showCatName val="0"/>
          <c:showSerName val="0"/>
          <c:showPercent val="0"/>
          <c:showBubbleSize val="0"/>
        </c:dLbls>
        <c:marker val="1"/>
        <c:smooth val="0"/>
        <c:axId val="315193680"/>
        <c:axId val="323801920"/>
      </c:lineChart>
      <c:catAx>
        <c:axId val="315193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ysClr val="windowText" lastClr="000000"/>
                </a:solidFill>
                <a:latin typeface="+mn-lt"/>
                <a:ea typeface="+mn-ea"/>
                <a:cs typeface="+mn-cs"/>
              </a:defRPr>
            </a:pPr>
            <a:endParaRPr lang="en-US"/>
          </a:p>
        </c:txPr>
        <c:crossAx val="323801920"/>
        <c:crosses val="autoZero"/>
        <c:auto val="1"/>
        <c:lblAlgn val="ctr"/>
        <c:lblOffset val="100"/>
        <c:noMultiLvlLbl val="0"/>
      </c:catAx>
      <c:valAx>
        <c:axId val="323801920"/>
        <c:scaling>
          <c:orientation val="minMax"/>
        </c:scaling>
        <c:delete val="1"/>
        <c:axPos val="l"/>
        <c:numFmt formatCode="General" sourceLinked="1"/>
        <c:majorTickMark val="none"/>
        <c:minorTickMark val="none"/>
        <c:tickLblPos val="nextTo"/>
        <c:crossAx val="315193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2400" b="0" i="0" baseline="0" dirty="0">
                <a:solidFill>
                  <a:schemeClr val="tx2">
                    <a:lumMod val="50000"/>
                  </a:schemeClr>
                </a:solidFill>
                <a:effectLst/>
                <a:latin typeface="Calibri" panose="020F0502020204030204" pitchFamily="34" charset="0"/>
                <a:cs typeface="Calibri" panose="020F0502020204030204" pitchFamily="34" charset="0"/>
              </a:rPr>
              <a:t>Opioid Prescriptions Dispensed, Jan 2018 - Feb 2023</a:t>
            </a:r>
            <a:endParaRPr lang="en-US" sz="2400" b="0" dirty="0">
              <a:solidFill>
                <a:schemeClr val="tx2">
                  <a:lumMod val="50000"/>
                </a:schemeClr>
              </a:solidFill>
              <a:effectLst/>
              <a:latin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Sheet1!$G$1</c:f>
              <c:strCache>
                <c:ptCount val="1"/>
                <c:pt idx="0">
                  <c:v>Opioid Prescriptions Dispensed</c:v>
                </c:pt>
              </c:strCache>
            </c:strRef>
          </c:tx>
          <c:spPr>
            <a:solidFill>
              <a:srgbClr val="C00000"/>
            </a:solidFill>
            <a:ln>
              <a:solidFill>
                <a:schemeClr val="tx1"/>
              </a:solidFill>
            </a:ln>
            <a:effectLst/>
          </c:spPr>
          <c:invertIfNegative val="0"/>
          <c:cat>
            <c:strRef>
              <c:f>Sheet1!$F$2:$F$64</c:f>
              <c:strCache>
                <c:ptCount val="62"/>
                <c:pt idx="0">
                  <c:v>Jan-18</c:v>
                </c:pt>
                <c:pt idx="1">
                  <c:v>Feb-18</c:v>
                </c:pt>
                <c:pt idx="2">
                  <c:v>Mar-18</c:v>
                </c:pt>
                <c:pt idx="3">
                  <c:v>Apr-18</c:v>
                </c:pt>
                <c:pt idx="4">
                  <c:v>May-18</c:v>
                </c:pt>
                <c:pt idx="5">
                  <c:v>Jun-18</c:v>
                </c:pt>
                <c:pt idx="6">
                  <c:v>Jul-18</c:v>
                </c:pt>
                <c:pt idx="7">
                  <c:v>Aug-18</c:v>
                </c:pt>
                <c:pt idx="8">
                  <c:v>Sep-18</c:v>
                </c:pt>
                <c:pt idx="9">
                  <c:v>Oct-18</c:v>
                </c:pt>
                <c:pt idx="10">
                  <c:v>Nov-18</c:v>
                </c:pt>
                <c:pt idx="11">
                  <c:v>Dec-18</c:v>
                </c:pt>
                <c:pt idx="12">
                  <c:v>Jan-19</c:v>
                </c:pt>
                <c:pt idx="13">
                  <c:v>Feb-19</c:v>
                </c:pt>
                <c:pt idx="14">
                  <c:v>Mar-19</c:v>
                </c:pt>
                <c:pt idx="15">
                  <c:v>Apr-19</c:v>
                </c:pt>
                <c:pt idx="16">
                  <c:v>May-19</c:v>
                </c:pt>
                <c:pt idx="17">
                  <c:v>Jun-19</c:v>
                </c:pt>
                <c:pt idx="18">
                  <c:v>Jul-19</c:v>
                </c:pt>
                <c:pt idx="19">
                  <c:v>Aug-19</c:v>
                </c:pt>
                <c:pt idx="20">
                  <c:v>Sep-19</c:v>
                </c:pt>
                <c:pt idx="21">
                  <c:v>Oct-19</c:v>
                </c:pt>
                <c:pt idx="22">
                  <c:v>Nov-19</c:v>
                </c:pt>
                <c:pt idx="23">
                  <c:v>Dec-19</c:v>
                </c:pt>
                <c:pt idx="24">
                  <c:v>Jan-20</c:v>
                </c:pt>
                <c:pt idx="25">
                  <c:v>Feb-20</c:v>
                </c:pt>
                <c:pt idx="26">
                  <c:v>Mar-20</c:v>
                </c:pt>
                <c:pt idx="27">
                  <c:v>Apr-20</c:v>
                </c:pt>
                <c:pt idx="28">
                  <c:v>May-20</c:v>
                </c:pt>
                <c:pt idx="29">
                  <c:v>Jun-20</c:v>
                </c:pt>
                <c:pt idx="30">
                  <c:v>Jul-20</c:v>
                </c:pt>
                <c:pt idx="31">
                  <c:v>Aug-20</c:v>
                </c:pt>
                <c:pt idx="32">
                  <c:v>Sep-20</c:v>
                </c:pt>
                <c:pt idx="33">
                  <c:v>Oct-20</c:v>
                </c:pt>
                <c:pt idx="34">
                  <c:v>Nov-20</c:v>
                </c:pt>
                <c:pt idx="35">
                  <c:v>Dec-20</c:v>
                </c:pt>
                <c:pt idx="36">
                  <c:v>Jan-21</c:v>
                </c:pt>
                <c:pt idx="37">
                  <c:v>Feb-21</c:v>
                </c:pt>
                <c:pt idx="38">
                  <c:v>Mar-21</c:v>
                </c:pt>
                <c:pt idx="39">
                  <c:v>Apr-21</c:v>
                </c:pt>
                <c:pt idx="40">
                  <c:v>May-21</c:v>
                </c:pt>
                <c:pt idx="41">
                  <c:v>Jun-21</c:v>
                </c:pt>
                <c:pt idx="42">
                  <c:v>Jul-21</c:v>
                </c:pt>
                <c:pt idx="43">
                  <c:v>Aug-21</c:v>
                </c:pt>
                <c:pt idx="44">
                  <c:v>Sep-21</c:v>
                </c:pt>
                <c:pt idx="45">
                  <c:v>Oct-21</c:v>
                </c:pt>
                <c:pt idx="46">
                  <c:v>Nov-21</c:v>
                </c:pt>
                <c:pt idx="47">
                  <c:v>Dec-21</c:v>
                </c:pt>
                <c:pt idx="48">
                  <c:v>Jan-22</c:v>
                </c:pt>
                <c:pt idx="49">
                  <c:v>Feb-22</c:v>
                </c:pt>
                <c:pt idx="50">
                  <c:v>Mar-22</c:v>
                </c:pt>
                <c:pt idx="51">
                  <c:v>Apr-22</c:v>
                </c:pt>
                <c:pt idx="52">
                  <c:v>May-22</c:v>
                </c:pt>
                <c:pt idx="53">
                  <c:v>Jun-22</c:v>
                </c:pt>
                <c:pt idx="54">
                  <c:v>Jul-22</c:v>
                </c:pt>
                <c:pt idx="55">
                  <c:v>Aug-22</c:v>
                </c:pt>
                <c:pt idx="56">
                  <c:v>Sep-22</c:v>
                </c:pt>
                <c:pt idx="57">
                  <c:v>Oct-22</c:v>
                </c:pt>
                <c:pt idx="58">
                  <c:v>Nov-22</c:v>
                </c:pt>
                <c:pt idx="59">
                  <c:v>Dec-22</c:v>
                </c:pt>
                <c:pt idx="60">
                  <c:v>Jan-23</c:v>
                </c:pt>
                <c:pt idx="61">
                  <c:v>Feb-23</c:v>
                </c:pt>
              </c:strCache>
            </c:strRef>
          </c:cat>
          <c:val>
            <c:numRef>
              <c:f>Sheet1!$G$2:$G$64</c:f>
              <c:numCache>
                <c:formatCode>#,##0</c:formatCode>
                <c:ptCount val="63"/>
                <c:pt idx="0">
                  <c:v>347712</c:v>
                </c:pt>
                <c:pt idx="1">
                  <c:v>296062</c:v>
                </c:pt>
                <c:pt idx="2">
                  <c:v>330614</c:v>
                </c:pt>
                <c:pt idx="3">
                  <c:v>312293</c:v>
                </c:pt>
                <c:pt idx="4">
                  <c:v>314142</c:v>
                </c:pt>
                <c:pt idx="5">
                  <c:v>295085</c:v>
                </c:pt>
                <c:pt idx="6">
                  <c:v>303930</c:v>
                </c:pt>
                <c:pt idx="7">
                  <c:v>320086</c:v>
                </c:pt>
                <c:pt idx="8">
                  <c:v>283177</c:v>
                </c:pt>
                <c:pt idx="9">
                  <c:v>313586</c:v>
                </c:pt>
                <c:pt idx="10">
                  <c:v>295768</c:v>
                </c:pt>
                <c:pt idx="11">
                  <c:v>286826</c:v>
                </c:pt>
                <c:pt idx="12">
                  <c:v>278301</c:v>
                </c:pt>
                <c:pt idx="13">
                  <c:v>270496</c:v>
                </c:pt>
                <c:pt idx="14">
                  <c:v>287423</c:v>
                </c:pt>
                <c:pt idx="15">
                  <c:v>295157</c:v>
                </c:pt>
                <c:pt idx="16">
                  <c:v>297017</c:v>
                </c:pt>
                <c:pt idx="17">
                  <c:v>232771</c:v>
                </c:pt>
                <c:pt idx="18">
                  <c:v>282992</c:v>
                </c:pt>
                <c:pt idx="19">
                  <c:v>288261</c:v>
                </c:pt>
                <c:pt idx="20">
                  <c:v>270272</c:v>
                </c:pt>
                <c:pt idx="21">
                  <c:v>292954</c:v>
                </c:pt>
                <c:pt idx="22">
                  <c:v>262902</c:v>
                </c:pt>
                <c:pt idx="23">
                  <c:v>280660</c:v>
                </c:pt>
                <c:pt idx="24">
                  <c:v>277114</c:v>
                </c:pt>
                <c:pt idx="25">
                  <c:v>250718</c:v>
                </c:pt>
                <c:pt idx="26">
                  <c:v>249208</c:v>
                </c:pt>
                <c:pt idx="27">
                  <c:v>217789</c:v>
                </c:pt>
                <c:pt idx="28">
                  <c:v>253253</c:v>
                </c:pt>
                <c:pt idx="29">
                  <c:v>270390</c:v>
                </c:pt>
                <c:pt idx="30">
                  <c:v>270318</c:v>
                </c:pt>
                <c:pt idx="31">
                  <c:v>258249</c:v>
                </c:pt>
                <c:pt idx="32">
                  <c:v>261144</c:v>
                </c:pt>
                <c:pt idx="33">
                  <c:v>265013</c:v>
                </c:pt>
                <c:pt idx="34">
                  <c:v>247692</c:v>
                </c:pt>
                <c:pt idx="35">
                  <c:v>272361</c:v>
                </c:pt>
                <c:pt idx="36">
                  <c:v>234554</c:v>
                </c:pt>
                <c:pt idx="37">
                  <c:v>231284</c:v>
                </c:pt>
                <c:pt idx="38">
                  <c:v>262451</c:v>
                </c:pt>
                <c:pt idx="39">
                  <c:v>244447</c:v>
                </c:pt>
                <c:pt idx="40">
                  <c:v>224014</c:v>
                </c:pt>
                <c:pt idx="41">
                  <c:v>252523</c:v>
                </c:pt>
                <c:pt idx="42">
                  <c:v>234354</c:v>
                </c:pt>
                <c:pt idx="43">
                  <c:v>222625</c:v>
                </c:pt>
                <c:pt idx="44">
                  <c:v>224207</c:v>
                </c:pt>
                <c:pt idx="45">
                  <c:v>215141</c:v>
                </c:pt>
                <c:pt idx="46">
                  <c:v>218443</c:v>
                </c:pt>
                <c:pt idx="47">
                  <c:v>207291</c:v>
                </c:pt>
                <c:pt idx="48">
                  <c:v>188583</c:v>
                </c:pt>
                <c:pt idx="49">
                  <c:v>154483</c:v>
                </c:pt>
                <c:pt idx="50">
                  <c:v>228338</c:v>
                </c:pt>
                <c:pt idx="51">
                  <c:v>199976</c:v>
                </c:pt>
                <c:pt idx="52">
                  <c:v>187907</c:v>
                </c:pt>
                <c:pt idx="53">
                  <c:v>214199</c:v>
                </c:pt>
                <c:pt idx="54">
                  <c:v>155259</c:v>
                </c:pt>
                <c:pt idx="55">
                  <c:v>210747</c:v>
                </c:pt>
                <c:pt idx="56">
                  <c:v>210615</c:v>
                </c:pt>
                <c:pt idx="57">
                  <c:v>211670</c:v>
                </c:pt>
                <c:pt idx="58">
                  <c:v>208554</c:v>
                </c:pt>
                <c:pt idx="59">
                  <c:v>182527</c:v>
                </c:pt>
                <c:pt idx="60">
                  <c:v>205016</c:v>
                </c:pt>
                <c:pt idx="61">
                  <c:v>183165</c:v>
                </c:pt>
              </c:numCache>
            </c:numRef>
          </c:val>
          <c:extLst>
            <c:ext xmlns:c16="http://schemas.microsoft.com/office/drawing/2014/chart" uri="{C3380CC4-5D6E-409C-BE32-E72D297353CC}">
              <c16:uniqueId val="{00000000-9E96-4D63-BEF7-CFE28171DE1F}"/>
            </c:ext>
          </c:extLst>
        </c:ser>
        <c:dLbls>
          <c:showLegendKey val="0"/>
          <c:showVal val="0"/>
          <c:showCatName val="0"/>
          <c:showSerName val="0"/>
          <c:showPercent val="0"/>
          <c:showBubbleSize val="0"/>
        </c:dLbls>
        <c:gapWidth val="30"/>
        <c:axId val="546280040"/>
        <c:axId val="546282008"/>
      </c:barChart>
      <c:lineChart>
        <c:grouping val="standard"/>
        <c:varyColors val="0"/>
        <c:ser>
          <c:idx val="1"/>
          <c:order val="1"/>
          <c:tx>
            <c:strRef>
              <c:f>Sheet1!$H$1</c:f>
              <c:strCache>
                <c:ptCount val="1"/>
                <c:pt idx="0">
                  <c:v>Rolling 12 Month Avg</c:v>
                </c:pt>
              </c:strCache>
            </c:strRef>
          </c:tx>
          <c:spPr>
            <a:ln w="41275" cap="rnd">
              <a:solidFill>
                <a:schemeClr val="tx1"/>
              </a:solidFill>
              <a:round/>
            </a:ln>
            <a:effectLst/>
          </c:spPr>
          <c:marker>
            <c:symbol val="none"/>
          </c:marker>
          <c:dLbls>
            <c:dLbl>
              <c:idx val="11"/>
              <c:layout>
                <c:manualLayout>
                  <c:x val="-4.1895352220029915E-2"/>
                  <c:y val="-4.605123390275826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E96-4D63-BEF7-CFE28171DE1F}"/>
                </c:ext>
              </c:extLst>
            </c:dLbl>
            <c:dLbl>
              <c:idx val="21"/>
              <c:layout>
                <c:manualLayout>
                  <c:x val="-4.221474755854971E-2"/>
                  <c:y val="-5.57652721221444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E96-4D63-BEF7-CFE28171DE1F}"/>
                </c:ext>
              </c:extLst>
            </c:dLbl>
            <c:dLbl>
              <c:idx val="30"/>
              <c:layout>
                <c:manualLayout>
                  <c:x val="-3.8187340317222464E-2"/>
                  <c:y val="-5.0278752740439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E96-4D63-BEF7-CFE28171DE1F}"/>
                </c:ext>
              </c:extLst>
            </c:dLbl>
            <c:dLbl>
              <c:idx val="41"/>
              <c:layout>
                <c:manualLayout>
                  <c:x val="-4.1873789162860171E-2"/>
                  <c:y val="-4.95591872715504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E96-4D63-BEF7-CFE28171DE1F}"/>
                </c:ext>
              </c:extLst>
            </c:dLbl>
            <c:dLbl>
              <c:idx val="50"/>
              <c:layout>
                <c:manualLayout>
                  <c:x val="-4.3876651688482794E-2"/>
                  <c:y val="-7.04267770905499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E96-4D63-BEF7-CFE28171DE1F}"/>
                </c:ext>
              </c:extLst>
            </c:dLbl>
            <c:dLbl>
              <c:idx val="61"/>
              <c:layout>
                <c:manualLayout>
                  <c:x val="-5.7325566185123496E-3"/>
                  <c:y val="-5.3876580084883101E-2"/>
                </c:manualLayout>
              </c:layout>
              <c:tx>
                <c:rich>
                  <a:bodyPr/>
                  <a:lstStyle/>
                  <a:p>
                    <a:fld id="{941FF9B7-8F9C-4A55-8F20-420A7B0897E2}" type="VALUE">
                      <a:rPr lang="en-US" sz="1100" b="1"/>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E96-4D63-BEF7-CFE28171DE1F}"/>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Sheet1!$F$2:$F$63</c:f>
              <c:strCache>
                <c:ptCount val="62"/>
                <c:pt idx="0">
                  <c:v>Jan-18</c:v>
                </c:pt>
                <c:pt idx="1">
                  <c:v>Feb-18</c:v>
                </c:pt>
                <c:pt idx="2">
                  <c:v>Mar-18</c:v>
                </c:pt>
                <c:pt idx="3">
                  <c:v>Apr-18</c:v>
                </c:pt>
                <c:pt idx="4">
                  <c:v>May-18</c:v>
                </c:pt>
                <c:pt idx="5">
                  <c:v>Jun-18</c:v>
                </c:pt>
                <c:pt idx="6">
                  <c:v>Jul-18</c:v>
                </c:pt>
                <c:pt idx="7">
                  <c:v>Aug-18</c:v>
                </c:pt>
                <c:pt idx="8">
                  <c:v>Sep-18</c:v>
                </c:pt>
                <c:pt idx="9">
                  <c:v>Oct-18</c:v>
                </c:pt>
                <c:pt idx="10">
                  <c:v>Nov-18</c:v>
                </c:pt>
                <c:pt idx="11">
                  <c:v>Dec-18</c:v>
                </c:pt>
                <c:pt idx="12">
                  <c:v>Jan-19</c:v>
                </c:pt>
                <c:pt idx="13">
                  <c:v>Feb-19</c:v>
                </c:pt>
                <c:pt idx="14">
                  <c:v>Mar-19</c:v>
                </c:pt>
                <c:pt idx="15">
                  <c:v>Apr-19</c:v>
                </c:pt>
                <c:pt idx="16">
                  <c:v>May-19</c:v>
                </c:pt>
                <c:pt idx="17">
                  <c:v>Jun-19</c:v>
                </c:pt>
                <c:pt idx="18">
                  <c:v>Jul-19</c:v>
                </c:pt>
                <c:pt idx="19">
                  <c:v>Aug-19</c:v>
                </c:pt>
                <c:pt idx="20">
                  <c:v>Sep-19</c:v>
                </c:pt>
                <c:pt idx="21">
                  <c:v>Oct-19</c:v>
                </c:pt>
                <c:pt idx="22">
                  <c:v>Nov-19</c:v>
                </c:pt>
                <c:pt idx="23">
                  <c:v>Dec-19</c:v>
                </c:pt>
                <c:pt idx="24">
                  <c:v>Jan-20</c:v>
                </c:pt>
                <c:pt idx="25">
                  <c:v>Feb-20</c:v>
                </c:pt>
                <c:pt idx="26">
                  <c:v>Mar-20</c:v>
                </c:pt>
                <c:pt idx="27">
                  <c:v>Apr-20</c:v>
                </c:pt>
                <c:pt idx="28">
                  <c:v>May-20</c:v>
                </c:pt>
                <c:pt idx="29">
                  <c:v>Jun-20</c:v>
                </c:pt>
                <c:pt idx="30">
                  <c:v>Jul-20</c:v>
                </c:pt>
                <c:pt idx="31">
                  <c:v>Aug-20</c:v>
                </c:pt>
                <c:pt idx="32">
                  <c:v>Sep-20</c:v>
                </c:pt>
                <c:pt idx="33">
                  <c:v>Oct-20</c:v>
                </c:pt>
                <c:pt idx="34">
                  <c:v>Nov-20</c:v>
                </c:pt>
                <c:pt idx="35">
                  <c:v>Dec-20</c:v>
                </c:pt>
                <c:pt idx="36">
                  <c:v>Jan-21</c:v>
                </c:pt>
                <c:pt idx="37">
                  <c:v>Feb-21</c:v>
                </c:pt>
                <c:pt idx="38">
                  <c:v>Mar-21</c:v>
                </c:pt>
                <c:pt idx="39">
                  <c:v>Apr-21</c:v>
                </c:pt>
                <c:pt idx="40">
                  <c:v>May-21</c:v>
                </c:pt>
                <c:pt idx="41">
                  <c:v>Jun-21</c:v>
                </c:pt>
                <c:pt idx="42">
                  <c:v>Jul-21</c:v>
                </c:pt>
                <c:pt idx="43">
                  <c:v>Aug-21</c:v>
                </c:pt>
                <c:pt idx="44">
                  <c:v>Sep-21</c:v>
                </c:pt>
                <c:pt idx="45">
                  <c:v>Oct-21</c:v>
                </c:pt>
                <c:pt idx="46">
                  <c:v>Nov-21</c:v>
                </c:pt>
                <c:pt idx="47">
                  <c:v>Dec-21</c:v>
                </c:pt>
                <c:pt idx="48">
                  <c:v>Jan-22</c:v>
                </c:pt>
                <c:pt idx="49">
                  <c:v>Feb-22</c:v>
                </c:pt>
                <c:pt idx="50">
                  <c:v>Mar-22</c:v>
                </c:pt>
                <c:pt idx="51">
                  <c:v>Apr-22</c:v>
                </c:pt>
                <c:pt idx="52">
                  <c:v>May-22</c:v>
                </c:pt>
                <c:pt idx="53">
                  <c:v>Jun-22</c:v>
                </c:pt>
                <c:pt idx="54">
                  <c:v>Jul-22</c:v>
                </c:pt>
                <c:pt idx="55">
                  <c:v>Aug-22</c:v>
                </c:pt>
                <c:pt idx="56">
                  <c:v>Sep-22</c:v>
                </c:pt>
                <c:pt idx="57">
                  <c:v>Oct-22</c:v>
                </c:pt>
                <c:pt idx="58">
                  <c:v>Nov-22</c:v>
                </c:pt>
                <c:pt idx="59">
                  <c:v>Dec-22</c:v>
                </c:pt>
                <c:pt idx="60">
                  <c:v>Jan-23</c:v>
                </c:pt>
                <c:pt idx="61">
                  <c:v>Feb-23</c:v>
                </c:pt>
              </c:strCache>
            </c:strRef>
          </c:cat>
          <c:val>
            <c:numRef>
              <c:f>Sheet1!$H$2:$H$63</c:f>
              <c:numCache>
                <c:formatCode>General</c:formatCode>
                <c:ptCount val="62"/>
                <c:pt idx="11" formatCode="#,##0">
                  <c:v>308273.41666666669</c:v>
                </c:pt>
                <c:pt idx="12" formatCode="#,##0">
                  <c:v>302489.16666666669</c:v>
                </c:pt>
                <c:pt idx="13" formatCode="#,##0">
                  <c:v>300358.66666666669</c:v>
                </c:pt>
                <c:pt idx="14" formatCode="#,##0">
                  <c:v>296759.41666666669</c:v>
                </c:pt>
                <c:pt idx="15" formatCode="#,##0">
                  <c:v>295331.41666666669</c:v>
                </c:pt>
                <c:pt idx="16" formatCode="#,##0">
                  <c:v>293904.33333333331</c:v>
                </c:pt>
                <c:pt idx="17" formatCode="#,##0">
                  <c:v>288711.5</c:v>
                </c:pt>
                <c:pt idx="18" formatCode="#,##0">
                  <c:v>286966.66666666669</c:v>
                </c:pt>
                <c:pt idx="19" formatCode="#,##0">
                  <c:v>284314.58333333331</c:v>
                </c:pt>
                <c:pt idx="20" formatCode="#,##0">
                  <c:v>283239.16666666669</c:v>
                </c:pt>
                <c:pt idx="21" formatCode="#,##0">
                  <c:v>281519.83333333331</c:v>
                </c:pt>
                <c:pt idx="22" formatCode="#,##0">
                  <c:v>278781</c:v>
                </c:pt>
                <c:pt idx="23" formatCode="#,##0">
                  <c:v>278267.16666666669</c:v>
                </c:pt>
                <c:pt idx="24" formatCode="#,##0">
                  <c:v>278168.25</c:v>
                </c:pt>
                <c:pt idx="25" formatCode="#,##0">
                  <c:v>276520.08333333331</c:v>
                </c:pt>
                <c:pt idx="26" formatCode="#,##0">
                  <c:v>273335.5</c:v>
                </c:pt>
                <c:pt idx="27" formatCode="#,##0">
                  <c:v>266888.16666666669</c:v>
                </c:pt>
                <c:pt idx="28" formatCode="#,##0">
                  <c:v>263241.16666666669</c:v>
                </c:pt>
                <c:pt idx="29" formatCode="#,##0">
                  <c:v>266376.08333333331</c:v>
                </c:pt>
                <c:pt idx="30" formatCode="#,##0">
                  <c:v>265319.91666666669</c:v>
                </c:pt>
                <c:pt idx="31" formatCode="#,##0">
                  <c:v>262818.91666666669</c:v>
                </c:pt>
                <c:pt idx="32" formatCode="#,##0">
                  <c:v>262058.25</c:v>
                </c:pt>
                <c:pt idx="33" formatCode="#,##0">
                  <c:v>259729.83333333334</c:v>
                </c:pt>
                <c:pt idx="34" formatCode="#,##0">
                  <c:v>258462.33333333334</c:v>
                </c:pt>
                <c:pt idx="35" formatCode="#,##0">
                  <c:v>257770.75</c:v>
                </c:pt>
                <c:pt idx="36" formatCode="#,##0">
                  <c:v>254224.08333333334</c:v>
                </c:pt>
                <c:pt idx="37" formatCode="#,##0">
                  <c:v>252604.58333333334</c:v>
                </c:pt>
                <c:pt idx="38" formatCode="#,##0">
                  <c:v>253708.16666666666</c:v>
                </c:pt>
                <c:pt idx="39" formatCode="#,##0">
                  <c:v>255929.66666666666</c:v>
                </c:pt>
                <c:pt idx="40" formatCode="#,##0">
                  <c:v>253493.08333333334</c:v>
                </c:pt>
                <c:pt idx="41" formatCode="#,##0">
                  <c:v>252004.16666666666</c:v>
                </c:pt>
                <c:pt idx="42" formatCode="#,##0">
                  <c:v>249007.16666666666</c:v>
                </c:pt>
                <c:pt idx="43" formatCode="#,##0">
                  <c:v>246038.5</c:v>
                </c:pt>
                <c:pt idx="44" formatCode="#,##0">
                  <c:v>242960.41666666666</c:v>
                </c:pt>
                <c:pt idx="45" formatCode="#,##0">
                  <c:v>238804.41666666666</c:v>
                </c:pt>
                <c:pt idx="46" formatCode="#,##0">
                  <c:v>236367</c:v>
                </c:pt>
                <c:pt idx="47" formatCode="#,##0">
                  <c:v>230944.5</c:v>
                </c:pt>
                <c:pt idx="48" formatCode="#,##0">
                  <c:v>227113.58333333334</c:v>
                </c:pt>
                <c:pt idx="49" formatCode="#,##0">
                  <c:v>220713.5</c:v>
                </c:pt>
                <c:pt idx="50" formatCode="#,##0">
                  <c:v>217870.75</c:v>
                </c:pt>
                <c:pt idx="51" formatCode="#,##0">
                  <c:v>214164.83333333334</c:v>
                </c:pt>
                <c:pt idx="52" formatCode="#,##0">
                  <c:v>211155.91666666666</c:v>
                </c:pt>
                <c:pt idx="53" formatCode="#,##0">
                  <c:v>207962.25</c:v>
                </c:pt>
                <c:pt idx="54" formatCode="#,##0">
                  <c:v>201371</c:v>
                </c:pt>
                <c:pt idx="55" formatCode="#,##0">
                  <c:v>200381.16666666666</c:v>
                </c:pt>
                <c:pt idx="56" formatCode="#,##0">
                  <c:v>199248.5</c:v>
                </c:pt>
                <c:pt idx="57" formatCode="#,##0">
                  <c:v>198959.25</c:v>
                </c:pt>
                <c:pt idx="58" formatCode="#,##0">
                  <c:v>198135.16666666666</c:v>
                </c:pt>
                <c:pt idx="59" formatCode="#,##0">
                  <c:v>196071.5</c:v>
                </c:pt>
                <c:pt idx="60" formatCode="#,##0">
                  <c:v>197440.91666666666</c:v>
                </c:pt>
                <c:pt idx="61" formatCode="#,##0">
                  <c:v>199831.08333333334</c:v>
                </c:pt>
              </c:numCache>
            </c:numRef>
          </c:val>
          <c:smooth val="0"/>
          <c:extLst>
            <c:ext xmlns:c16="http://schemas.microsoft.com/office/drawing/2014/chart" uri="{C3380CC4-5D6E-409C-BE32-E72D297353CC}">
              <c16:uniqueId val="{00000006-9E96-4D63-BEF7-CFE28171DE1F}"/>
            </c:ext>
          </c:extLst>
        </c:ser>
        <c:dLbls>
          <c:showLegendKey val="0"/>
          <c:showVal val="0"/>
          <c:showCatName val="0"/>
          <c:showSerName val="0"/>
          <c:showPercent val="0"/>
          <c:showBubbleSize val="0"/>
        </c:dLbls>
        <c:marker val="1"/>
        <c:smooth val="0"/>
        <c:axId val="546280040"/>
        <c:axId val="546282008"/>
      </c:lineChart>
      <c:catAx>
        <c:axId val="546280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46282008"/>
        <c:crosses val="autoZero"/>
        <c:auto val="1"/>
        <c:lblAlgn val="ctr"/>
        <c:lblOffset val="100"/>
        <c:noMultiLvlLbl val="0"/>
      </c:catAx>
      <c:valAx>
        <c:axId val="546282008"/>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46280040"/>
        <c:crosses val="autoZero"/>
        <c:crossBetween val="between"/>
      </c:valAx>
      <c:spPr>
        <a:noFill/>
        <a:ln>
          <a:noFill/>
        </a:ln>
        <a:effectLst/>
      </c:spPr>
    </c:plotArea>
    <c:legend>
      <c:legendPos val="b"/>
      <c:layout>
        <c:manualLayout>
          <c:xMode val="edge"/>
          <c:yMode val="edge"/>
          <c:x val="0.22214654634877876"/>
          <c:y val="0.94859571913044061"/>
          <c:w val="0.55570690730244243"/>
          <c:h val="4.4118752205019748E-2"/>
        </c:manualLayout>
      </c:layout>
      <c:overlay val="0"/>
      <c:spPr>
        <a:noFill/>
        <a:ln>
          <a:noFill/>
        </a:ln>
        <a:effectLst/>
      </c:spPr>
      <c:txPr>
        <a:bodyPr rot="0" spcFirstLastPara="1" vertOverflow="ellipsis" vert="horz" wrap="square" anchor="ctr" anchorCtr="1"/>
        <a:lstStyle/>
        <a:p>
          <a:pPr>
            <a:defRPr sz="11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1"/>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35291742378356"/>
          <c:y val="8.5622754039254928E-2"/>
          <c:w val="0.83808231663349786"/>
          <c:h val="0.75928335735642716"/>
        </c:manualLayout>
      </c:layout>
      <c:barChart>
        <c:barDir val="col"/>
        <c:grouping val="clustered"/>
        <c:varyColors val="1"/>
        <c:ser>
          <c:idx val="0"/>
          <c:order val="0"/>
          <c:tx>
            <c:v>Naloxone Rx Filled</c:v>
          </c:tx>
          <c:spPr>
            <a:solidFill>
              <a:srgbClr val="C00000"/>
            </a:solidFill>
            <a:ln cmpd="sng">
              <a:solidFill>
                <a:srgbClr val="000000"/>
              </a:solidFill>
            </a:ln>
          </c:spPr>
          <c:invertIfNegative val="1"/>
          <c:cat>
            <c:numRef>
              <c:f>Data_Sum!$A$2:$A$75</c:f>
              <c:numCache>
                <c:formatCode>mmm\-yy</c:formatCode>
                <c:ptCount val="74"/>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numCache>
            </c:numRef>
          </c:cat>
          <c:val>
            <c:numRef>
              <c:f>Data_Sum!$B$2:$B$75</c:f>
              <c:numCache>
                <c:formatCode>General</c:formatCode>
                <c:ptCount val="74"/>
                <c:pt idx="0">
                  <c:v>39</c:v>
                </c:pt>
                <c:pt idx="1">
                  <c:v>30</c:v>
                </c:pt>
                <c:pt idx="2">
                  <c:v>28</c:v>
                </c:pt>
                <c:pt idx="3">
                  <c:v>17</c:v>
                </c:pt>
                <c:pt idx="4">
                  <c:v>28</c:v>
                </c:pt>
                <c:pt idx="5">
                  <c:v>520</c:v>
                </c:pt>
                <c:pt idx="6">
                  <c:v>764</c:v>
                </c:pt>
                <c:pt idx="7">
                  <c:v>641</c:v>
                </c:pt>
                <c:pt idx="8">
                  <c:v>533</c:v>
                </c:pt>
                <c:pt idx="9">
                  <c:v>1543</c:v>
                </c:pt>
                <c:pt idx="10">
                  <c:v>1832</c:v>
                </c:pt>
                <c:pt idx="11">
                  <c:v>1374</c:v>
                </c:pt>
                <c:pt idx="12">
                  <c:v>1231</c:v>
                </c:pt>
                <c:pt idx="13">
                  <c:v>1775</c:v>
                </c:pt>
                <c:pt idx="14">
                  <c:v>2221</c:v>
                </c:pt>
                <c:pt idx="15">
                  <c:v>3585</c:v>
                </c:pt>
                <c:pt idx="16">
                  <c:v>4132</c:v>
                </c:pt>
                <c:pt idx="17">
                  <c:v>2902</c:v>
                </c:pt>
                <c:pt idx="18">
                  <c:v>2291</c:v>
                </c:pt>
                <c:pt idx="19">
                  <c:v>2465</c:v>
                </c:pt>
                <c:pt idx="20">
                  <c:v>2183</c:v>
                </c:pt>
                <c:pt idx="21">
                  <c:v>2111</c:v>
                </c:pt>
                <c:pt idx="22">
                  <c:v>2027</c:v>
                </c:pt>
                <c:pt idx="23">
                  <c:v>1959</c:v>
                </c:pt>
                <c:pt idx="24">
                  <c:v>2306</c:v>
                </c:pt>
                <c:pt idx="25">
                  <c:v>2418</c:v>
                </c:pt>
                <c:pt idx="26">
                  <c:v>2754</c:v>
                </c:pt>
                <c:pt idx="27">
                  <c:v>3042</c:v>
                </c:pt>
                <c:pt idx="28">
                  <c:v>2739</c:v>
                </c:pt>
                <c:pt idx="29">
                  <c:v>2565</c:v>
                </c:pt>
                <c:pt idx="30">
                  <c:v>3093</c:v>
                </c:pt>
                <c:pt idx="31">
                  <c:v>2941</c:v>
                </c:pt>
                <c:pt idx="32">
                  <c:v>2695</c:v>
                </c:pt>
                <c:pt idx="33">
                  <c:v>3036</c:v>
                </c:pt>
                <c:pt idx="34">
                  <c:v>2447</c:v>
                </c:pt>
                <c:pt idx="35">
                  <c:v>2583</c:v>
                </c:pt>
                <c:pt idx="36">
                  <c:v>3125</c:v>
                </c:pt>
                <c:pt idx="37">
                  <c:v>2934</c:v>
                </c:pt>
                <c:pt idx="38">
                  <c:v>2897</c:v>
                </c:pt>
                <c:pt idx="39">
                  <c:v>2934</c:v>
                </c:pt>
                <c:pt idx="40">
                  <c:v>2907</c:v>
                </c:pt>
                <c:pt idx="41">
                  <c:v>3225</c:v>
                </c:pt>
                <c:pt idx="42">
                  <c:v>3106</c:v>
                </c:pt>
                <c:pt idx="43">
                  <c:v>2997</c:v>
                </c:pt>
                <c:pt idx="44">
                  <c:v>3511</c:v>
                </c:pt>
                <c:pt idx="45">
                  <c:v>4080</c:v>
                </c:pt>
                <c:pt idx="46">
                  <c:v>3720</c:v>
                </c:pt>
                <c:pt idx="47">
                  <c:v>3665</c:v>
                </c:pt>
                <c:pt idx="48">
                  <c:v>3509</c:v>
                </c:pt>
                <c:pt idx="49">
                  <c:v>4213</c:v>
                </c:pt>
                <c:pt idx="50">
                  <c:v>4655</c:v>
                </c:pt>
                <c:pt idx="51">
                  <c:v>4159</c:v>
                </c:pt>
                <c:pt idx="52">
                  <c:v>4100</c:v>
                </c:pt>
                <c:pt idx="53">
                  <c:v>4831</c:v>
                </c:pt>
                <c:pt idx="54">
                  <c:v>4366</c:v>
                </c:pt>
                <c:pt idx="55">
                  <c:v>4481</c:v>
                </c:pt>
                <c:pt idx="56">
                  <c:v>4446</c:v>
                </c:pt>
                <c:pt idx="57">
                  <c:v>4429</c:v>
                </c:pt>
                <c:pt idx="58">
                  <c:v>4413</c:v>
                </c:pt>
                <c:pt idx="59">
                  <c:v>3799</c:v>
                </c:pt>
                <c:pt idx="60">
                  <c:v>3511</c:v>
                </c:pt>
                <c:pt idx="61">
                  <c:v>4349</c:v>
                </c:pt>
                <c:pt idx="62">
                  <c:v>4924</c:v>
                </c:pt>
                <c:pt idx="63">
                  <c:v>4673</c:v>
                </c:pt>
                <c:pt idx="64">
                  <c:v>4912</c:v>
                </c:pt>
                <c:pt idx="65">
                  <c:v>5421</c:v>
                </c:pt>
                <c:pt idx="66">
                  <c:v>4596</c:v>
                </c:pt>
                <c:pt idx="67">
                  <c:v>5815</c:v>
                </c:pt>
                <c:pt idx="68">
                  <c:v>5887</c:v>
                </c:pt>
                <c:pt idx="69">
                  <c:v>6024</c:v>
                </c:pt>
                <c:pt idx="70">
                  <c:v>5262</c:v>
                </c:pt>
                <c:pt idx="71">
                  <c:v>5586</c:v>
                </c:pt>
                <c:pt idx="72">
                  <c:v>6730</c:v>
                </c:pt>
                <c:pt idx="73">
                  <c:v>5441</c:v>
                </c:pt>
              </c:numCache>
            </c:numRef>
          </c:val>
          <c:extLst>
            <c:ext xmlns:c14="http://schemas.microsoft.com/office/drawing/2007/8/2/chart" uri="{6F2FDCE9-48DA-4B69-8628-5D25D57E5C99}">
              <c14:invertSolidFillFmt>
                <c14:spPr xmlns:c14="http://schemas.microsoft.com/office/drawing/2007/8/2/chart">
                  <a:solidFill>
                    <a:srgbClr val="FFFFFF"/>
                  </a:solidFill>
                  <a:ln cmpd="sng">
                    <a:solidFill>
                      <a:srgbClr val="000000"/>
                    </a:solidFill>
                  </a:ln>
                </c14:spPr>
              </c14:invertSolidFillFmt>
            </c:ext>
            <c:ext xmlns:c16="http://schemas.microsoft.com/office/drawing/2014/chart" uri="{C3380CC4-5D6E-409C-BE32-E72D297353CC}">
              <c16:uniqueId val="{00000000-B33B-450D-AF1D-944E5918BA05}"/>
            </c:ext>
          </c:extLst>
        </c:ser>
        <c:dLbls>
          <c:showLegendKey val="0"/>
          <c:showVal val="0"/>
          <c:showCatName val="0"/>
          <c:showSerName val="0"/>
          <c:showPercent val="0"/>
          <c:showBubbleSize val="0"/>
        </c:dLbls>
        <c:gapWidth val="42"/>
        <c:axId val="466137255"/>
        <c:axId val="954511316"/>
      </c:barChart>
      <c:lineChart>
        <c:grouping val="standard"/>
        <c:varyColors val="0"/>
        <c:ser>
          <c:idx val="1"/>
          <c:order val="1"/>
          <c:tx>
            <c:v>Rolling 12-Month Avg</c:v>
          </c:tx>
          <c:spPr>
            <a:ln w="57150" cmpd="sng">
              <a:solidFill>
                <a:schemeClr val="tx1">
                  <a:lumMod val="50000"/>
                  <a:lumOff val="50000"/>
                </a:schemeClr>
              </a:solidFill>
            </a:ln>
          </c:spPr>
          <c:marker>
            <c:symbol val="none"/>
          </c:marker>
          <c:dLbls>
            <c:dLbl>
              <c:idx val="11"/>
              <c:layout>
                <c:manualLayout>
                  <c:x val="-1.9047585419535561E-2"/>
                  <c:y val="-0.1790295020499965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33B-450D-AF1D-944E5918BA05}"/>
                </c:ext>
              </c:extLst>
            </c:dLbl>
            <c:dLbl>
              <c:idx val="23"/>
              <c:layout>
                <c:manualLayout>
                  <c:x val="-3.8154373080046662E-2"/>
                  <c:y val="-4.94759373926066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33B-450D-AF1D-944E5918BA05}"/>
                </c:ext>
              </c:extLst>
            </c:dLbl>
            <c:dLbl>
              <c:idx val="35"/>
              <c:layout>
                <c:manualLayout>
                  <c:x val="-4.5539470122288525E-2"/>
                  <c:y val="-7.3073443919049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33B-450D-AF1D-944E5918BA05}"/>
                </c:ext>
              </c:extLst>
            </c:dLbl>
            <c:dLbl>
              <c:idx val="47"/>
              <c:layout>
                <c:manualLayout>
                  <c:x val="-3.9767428174617189E-2"/>
                  <c:y val="-0.1230459102210143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33B-450D-AF1D-944E5918BA05}"/>
                </c:ext>
              </c:extLst>
            </c:dLbl>
            <c:dLbl>
              <c:idx val="59"/>
              <c:layout>
                <c:manualLayout>
                  <c:x val="-3.0917105092805104E-2"/>
                  <c:y val="-6.5309009394935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33B-450D-AF1D-944E5918BA05}"/>
                </c:ext>
              </c:extLst>
            </c:dLbl>
            <c:dLbl>
              <c:idx val="73"/>
              <c:layout>
                <c:manualLayout>
                  <c:x val="-1.4060237985946823E-3"/>
                  <c:y val="-0.1011614028111700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33B-450D-AF1D-944E5918BA05}"/>
                </c:ext>
              </c:extLst>
            </c:dLbl>
            <c:numFmt formatCode="#,##0" sourceLinked="0"/>
            <c:spPr>
              <a:noFill/>
              <a:ln>
                <a:noFill/>
              </a:ln>
              <a:effectLst/>
            </c:spPr>
            <c:txPr>
              <a:bodyPr wrap="square" lIns="38100" tIns="19050" rIns="38100" bIns="19050" anchor="ctr">
                <a:spAutoFit/>
              </a:bodyPr>
              <a:lstStyle/>
              <a:p>
                <a:pPr>
                  <a:defRPr sz="1100" b="1"/>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15875">
                      <a:solidFill>
                        <a:schemeClr val="tx1">
                          <a:lumMod val="50000"/>
                          <a:lumOff val="50000"/>
                        </a:schemeClr>
                      </a:solidFill>
                    </a:ln>
                  </c:spPr>
                </c15:leaderLines>
              </c:ext>
            </c:extLst>
          </c:dLbls>
          <c:cat>
            <c:numRef>
              <c:f>Data_Sum!$A$2:$A$75</c:f>
              <c:numCache>
                <c:formatCode>mmm\-yy</c:formatCode>
                <c:ptCount val="74"/>
                <c:pt idx="0">
                  <c:v>42736</c:v>
                </c:pt>
                <c:pt idx="1">
                  <c:v>42767</c:v>
                </c:pt>
                <c:pt idx="2">
                  <c:v>42795</c:v>
                </c:pt>
                <c:pt idx="3">
                  <c:v>42826</c:v>
                </c:pt>
                <c:pt idx="4">
                  <c:v>42856</c:v>
                </c:pt>
                <c:pt idx="5">
                  <c:v>42887</c:v>
                </c:pt>
                <c:pt idx="6">
                  <c:v>42917</c:v>
                </c:pt>
                <c:pt idx="7">
                  <c:v>42948</c:v>
                </c:pt>
                <c:pt idx="8">
                  <c:v>42979</c:v>
                </c:pt>
                <c:pt idx="9">
                  <c:v>43009</c:v>
                </c:pt>
                <c:pt idx="10">
                  <c:v>43040</c:v>
                </c:pt>
                <c:pt idx="11">
                  <c:v>43070</c:v>
                </c:pt>
                <c:pt idx="12">
                  <c:v>43101</c:v>
                </c:pt>
                <c:pt idx="13">
                  <c:v>43132</c:v>
                </c:pt>
                <c:pt idx="14">
                  <c:v>43160</c:v>
                </c:pt>
                <c:pt idx="15">
                  <c:v>43191</c:v>
                </c:pt>
                <c:pt idx="16">
                  <c:v>43221</c:v>
                </c:pt>
                <c:pt idx="17">
                  <c:v>43252</c:v>
                </c:pt>
                <c:pt idx="18">
                  <c:v>43282</c:v>
                </c:pt>
                <c:pt idx="19">
                  <c:v>43313</c:v>
                </c:pt>
                <c:pt idx="20">
                  <c:v>43344</c:v>
                </c:pt>
                <c:pt idx="21">
                  <c:v>43374</c:v>
                </c:pt>
                <c:pt idx="22">
                  <c:v>43405</c:v>
                </c:pt>
                <c:pt idx="23">
                  <c:v>43435</c:v>
                </c:pt>
                <c:pt idx="24">
                  <c:v>43466</c:v>
                </c:pt>
                <c:pt idx="25">
                  <c:v>43497</c:v>
                </c:pt>
                <c:pt idx="26">
                  <c:v>43525</c:v>
                </c:pt>
                <c:pt idx="27">
                  <c:v>43556</c:v>
                </c:pt>
                <c:pt idx="28">
                  <c:v>43586</c:v>
                </c:pt>
                <c:pt idx="29">
                  <c:v>43617</c:v>
                </c:pt>
                <c:pt idx="30">
                  <c:v>43647</c:v>
                </c:pt>
                <c:pt idx="31">
                  <c:v>43678</c:v>
                </c:pt>
                <c:pt idx="32">
                  <c:v>43709</c:v>
                </c:pt>
                <c:pt idx="33">
                  <c:v>43739</c:v>
                </c:pt>
                <c:pt idx="34">
                  <c:v>43770</c:v>
                </c:pt>
                <c:pt idx="35">
                  <c:v>43800</c:v>
                </c:pt>
                <c:pt idx="36">
                  <c:v>43831</c:v>
                </c:pt>
                <c:pt idx="37">
                  <c:v>43862</c:v>
                </c:pt>
                <c:pt idx="38">
                  <c:v>43891</c:v>
                </c:pt>
                <c:pt idx="39">
                  <c:v>43922</c:v>
                </c:pt>
                <c:pt idx="40">
                  <c:v>43952</c:v>
                </c:pt>
                <c:pt idx="41">
                  <c:v>43983</c:v>
                </c:pt>
                <c:pt idx="42">
                  <c:v>44013</c:v>
                </c:pt>
                <c:pt idx="43">
                  <c:v>44044</c:v>
                </c:pt>
                <c:pt idx="44">
                  <c:v>44075</c:v>
                </c:pt>
                <c:pt idx="45">
                  <c:v>44105</c:v>
                </c:pt>
                <c:pt idx="46">
                  <c:v>44136</c:v>
                </c:pt>
                <c:pt idx="47">
                  <c:v>44166</c:v>
                </c:pt>
                <c:pt idx="48">
                  <c:v>44197</c:v>
                </c:pt>
                <c:pt idx="49">
                  <c:v>44228</c:v>
                </c:pt>
                <c:pt idx="50">
                  <c:v>44256</c:v>
                </c:pt>
                <c:pt idx="51">
                  <c:v>44287</c:v>
                </c:pt>
                <c:pt idx="52">
                  <c:v>44317</c:v>
                </c:pt>
                <c:pt idx="53">
                  <c:v>44348</c:v>
                </c:pt>
                <c:pt idx="54">
                  <c:v>44378</c:v>
                </c:pt>
                <c:pt idx="55">
                  <c:v>44409</c:v>
                </c:pt>
                <c:pt idx="56">
                  <c:v>44440</c:v>
                </c:pt>
                <c:pt idx="57">
                  <c:v>44470</c:v>
                </c:pt>
                <c:pt idx="58">
                  <c:v>44501</c:v>
                </c:pt>
                <c:pt idx="59">
                  <c:v>44531</c:v>
                </c:pt>
                <c:pt idx="60">
                  <c:v>44562</c:v>
                </c:pt>
                <c:pt idx="61">
                  <c:v>44593</c:v>
                </c:pt>
                <c:pt idx="62">
                  <c:v>44621</c:v>
                </c:pt>
                <c:pt idx="63">
                  <c:v>44652</c:v>
                </c:pt>
                <c:pt idx="64">
                  <c:v>44682</c:v>
                </c:pt>
                <c:pt idx="65">
                  <c:v>44713</c:v>
                </c:pt>
                <c:pt idx="66">
                  <c:v>44743</c:v>
                </c:pt>
                <c:pt idx="67">
                  <c:v>44774</c:v>
                </c:pt>
                <c:pt idx="68">
                  <c:v>44805</c:v>
                </c:pt>
                <c:pt idx="69">
                  <c:v>44835</c:v>
                </c:pt>
                <c:pt idx="70">
                  <c:v>44866</c:v>
                </c:pt>
                <c:pt idx="71">
                  <c:v>44896</c:v>
                </c:pt>
                <c:pt idx="72">
                  <c:v>44927</c:v>
                </c:pt>
                <c:pt idx="73">
                  <c:v>44958</c:v>
                </c:pt>
              </c:numCache>
            </c:numRef>
          </c:cat>
          <c:val>
            <c:numRef>
              <c:f>Data_Sum!$C$2:$C$75</c:f>
              <c:numCache>
                <c:formatCode>General</c:formatCode>
                <c:ptCount val="74"/>
                <c:pt idx="11" formatCode="0">
                  <c:v>612.41666666666663</c:v>
                </c:pt>
                <c:pt idx="12" formatCode="0">
                  <c:v>711.75</c:v>
                </c:pt>
                <c:pt idx="13" formatCode="0">
                  <c:v>857.16666666666663</c:v>
                </c:pt>
                <c:pt idx="14" formatCode="0">
                  <c:v>1039.9166666666667</c:v>
                </c:pt>
                <c:pt idx="15" formatCode="0">
                  <c:v>1337.25</c:v>
                </c:pt>
                <c:pt idx="16" formatCode="0">
                  <c:v>1679.25</c:v>
                </c:pt>
                <c:pt idx="17" formatCode="0">
                  <c:v>1877.75</c:v>
                </c:pt>
                <c:pt idx="18" formatCode="0">
                  <c:v>2005</c:v>
                </c:pt>
                <c:pt idx="19" formatCode="0">
                  <c:v>2157</c:v>
                </c:pt>
                <c:pt idx="20" formatCode="0">
                  <c:v>2294.5</c:v>
                </c:pt>
                <c:pt idx="21" formatCode="0">
                  <c:v>2341.8333333333335</c:v>
                </c:pt>
                <c:pt idx="22" formatCode="0">
                  <c:v>2358.0833333333335</c:v>
                </c:pt>
                <c:pt idx="23" formatCode="0">
                  <c:v>2406.8333333333335</c:v>
                </c:pt>
                <c:pt idx="24" formatCode="0">
                  <c:v>2496.4166666666665</c:v>
                </c:pt>
                <c:pt idx="25" formatCode="0">
                  <c:v>2550</c:v>
                </c:pt>
                <c:pt idx="26" formatCode="0">
                  <c:v>2594.4166666666665</c:v>
                </c:pt>
                <c:pt idx="27" formatCode="0">
                  <c:v>2549.1666666666665</c:v>
                </c:pt>
                <c:pt idx="28" formatCode="0">
                  <c:v>2433.0833333333335</c:v>
                </c:pt>
                <c:pt idx="29" formatCode="0">
                  <c:v>2405</c:v>
                </c:pt>
                <c:pt idx="30" formatCode="0">
                  <c:v>2471.8333333333335</c:v>
                </c:pt>
                <c:pt idx="31" formatCode="0">
                  <c:v>2511.5</c:v>
                </c:pt>
                <c:pt idx="32" formatCode="0">
                  <c:v>2554.1666666666665</c:v>
                </c:pt>
                <c:pt idx="33" formatCode="0">
                  <c:v>2631.25</c:v>
                </c:pt>
                <c:pt idx="34" formatCode="0">
                  <c:v>2666.25</c:v>
                </c:pt>
                <c:pt idx="35" formatCode="0">
                  <c:v>2718.25</c:v>
                </c:pt>
                <c:pt idx="36" formatCode="0">
                  <c:v>2786.5</c:v>
                </c:pt>
                <c:pt idx="37" formatCode="0">
                  <c:v>2829.5</c:v>
                </c:pt>
                <c:pt idx="38" formatCode="0">
                  <c:v>2841.4166666666665</c:v>
                </c:pt>
                <c:pt idx="39" formatCode="0">
                  <c:v>2832.4166666666665</c:v>
                </c:pt>
                <c:pt idx="40" formatCode="0">
                  <c:v>2846.4166666666665</c:v>
                </c:pt>
                <c:pt idx="41" formatCode="0">
                  <c:v>2901.4166666666665</c:v>
                </c:pt>
                <c:pt idx="42" formatCode="0">
                  <c:v>2902.5</c:v>
                </c:pt>
                <c:pt idx="43" formatCode="0">
                  <c:v>2907.1666666666665</c:v>
                </c:pt>
                <c:pt idx="44" formatCode="0">
                  <c:v>2975.1666666666665</c:v>
                </c:pt>
                <c:pt idx="45" formatCode="0">
                  <c:v>3062.1666666666665</c:v>
                </c:pt>
                <c:pt idx="46" formatCode="0">
                  <c:v>3168.25</c:v>
                </c:pt>
                <c:pt idx="47" formatCode="0">
                  <c:v>3258.4166666666665</c:v>
                </c:pt>
                <c:pt idx="48" formatCode="0">
                  <c:v>3290.4166666666665</c:v>
                </c:pt>
                <c:pt idx="49" formatCode="0">
                  <c:v>3397</c:v>
                </c:pt>
                <c:pt idx="50" formatCode="0">
                  <c:v>3543.5</c:v>
                </c:pt>
                <c:pt idx="51" formatCode="0">
                  <c:v>3645.5833333333335</c:v>
                </c:pt>
                <c:pt idx="52" formatCode="0">
                  <c:v>3745</c:v>
                </c:pt>
                <c:pt idx="53" formatCode="0">
                  <c:v>3878.8333333333335</c:v>
                </c:pt>
                <c:pt idx="54" formatCode="0">
                  <c:v>3983.8333333333335</c:v>
                </c:pt>
                <c:pt idx="55" formatCode="0">
                  <c:v>4107.5</c:v>
                </c:pt>
                <c:pt idx="56" formatCode="0">
                  <c:v>4185.416666666667</c:v>
                </c:pt>
                <c:pt idx="57" formatCode="0">
                  <c:v>4214.5</c:v>
                </c:pt>
                <c:pt idx="58" formatCode="0">
                  <c:v>4272.25</c:v>
                </c:pt>
                <c:pt idx="59" formatCode="0">
                  <c:v>4283.416666666667</c:v>
                </c:pt>
                <c:pt idx="60" formatCode="0">
                  <c:v>4283.583333333333</c:v>
                </c:pt>
                <c:pt idx="61" formatCode="0">
                  <c:v>4294.916666666667</c:v>
                </c:pt>
                <c:pt idx="62" formatCode="0">
                  <c:v>4317.333333333333</c:v>
                </c:pt>
                <c:pt idx="63" formatCode="0">
                  <c:v>4360.166666666667</c:v>
                </c:pt>
                <c:pt idx="64" formatCode="0">
                  <c:v>4427.833333333333</c:v>
                </c:pt>
                <c:pt idx="65" formatCode="0">
                  <c:v>4477</c:v>
                </c:pt>
                <c:pt idx="66" formatCode="0">
                  <c:v>4496.166666666667</c:v>
                </c:pt>
                <c:pt idx="67" formatCode="0">
                  <c:v>4607.333333333333</c:v>
                </c:pt>
                <c:pt idx="68" formatCode="0">
                  <c:v>4727.416666666667</c:v>
                </c:pt>
                <c:pt idx="69" formatCode="0">
                  <c:v>4860.333333333333</c:v>
                </c:pt>
                <c:pt idx="70" formatCode="0">
                  <c:v>4931.083333333333</c:v>
                </c:pt>
                <c:pt idx="71" formatCode="0">
                  <c:v>5080</c:v>
                </c:pt>
                <c:pt idx="72" formatCode="0">
                  <c:v>5348.25</c:v>
                </c:pt>
                <c:pt idx="73" formatCode="0">
                  <c:v>5439.25</c:v>
                </c:pt>
              </c:numCache>
            </c:numRef>
          </c:val>
          <c:smooth val="0"/>
          <c:extLst>
            <c:ext xmlns:c16="http://schemas.microsoft.com/office/drawing/2014/chart" uri="{C3380CC4-5D6E-409C-BE32-E72D297353CC}">
              <c16:uniqueId val="{00000007-B33B-450D-AF1D-944E5918BA05}"/>
            </c:ext>
          </c:extLst>
        </c:ser>
        <c:dLbls>
          <c:showLegendKey val="0"/>
          <c:showVal val="0"/>
          <c:showCatName val="0"/>
          <c:showSerName val="0"/>
          <c:showPercent val="0"/>
          <c:showBubbleSize val="0"/>
        </c:dLbls>
        <c:marker val="1"/>
        <c:smooth val="0"/>
        <c:axId val="466137255"/>
        <c:axId val="954511316"/>
      </c:lineChart>
      <c:dateAx>
        <c:axId val="466137255"/>
        <c:scaling>
          <c:orientation val="minMax"/>
        </c:scaling>
        <c:delete val="0"/>
        <c:axPos val="b"/>
        <c:title>
          <c:tx>
            <c:rich>
              <a:bodyPr/>
              <a:lstStyle/>
              <a:p>
                <a:pPr lvl="0">
                  <a:defRPr b="0">
                    <a:solidFill>
                      <a:srgbClr val="000000"/>
                    </a:solidFill>
                    <a:latin typeface="+mn-lt"/>
                  </a:defRPr>
                </a:pPr>
                <a:endParaRPr lang="en-US"/>
              </a:p>
            </c:rich>
          </c:tx>
          <c:overlay val="0"/>
        </c:title>
        <c:numFmt formatCode="mmm\-yy" sourceLinked="1"/>
        <c:majorTickMark val="out"/>
        <c:minorTickMark val="none"/>
        <c:tickLblPos val="nextTo"/>
        <c:txPr>
          <a:bodyPr/>
          <a:lstStyle/>
          <a:p>
            <a:pPr lvl="0">
              <a:defRPr sz="700" b="0" i="0">
                <a:solidFill>
                  <a:srgbClr val="000000"/>
                </a:solidFill>
                <a:latin typeface="+mn-lt"/>
              </a:defRPr>
            </a:pPr>
            <a:endParaRPr lang="en-US"/>
          </a:p>
        </c:txPr>
        <c:crossAx val="954511316"/>
        <c:crosses val="autoZero"/>
        <c:auto val="1"/>
        <c:lblOffset val="100"/>
        <c:baseTimeUnit val="months"/>
      </c:dateAx>
      <c:valAx>
        <c:axId val="954511316"/>
        <c:scaling>
          <c:orientation val="minMax"/>
          <c:max val="6000"/>
        </c:scaling>
        <c:delete val="0"/>
        <c:axPos val="l"/>
        <c:title>
          <c:tx>
            <c:rich>
              <a:bodyPr/>
              <a:lstStyle/>
              <a:p>
                <a:pPr lvl="0">
                  <a:defRPr b="0">
                    <a:solidFill>
                      <a:srgbClr val="000000"/>
                    </a:solidFill>
                    <a:latin typeface="+mn-lt"/>
                  </a:defRPr>
                </a:pPr>
                <a:endParaRPr lang="en-US"/>
              </a:p>
            </c:rich>
          </c:tx>
          <c:overlay val="0"/>
        </c:title>
        <c:numFmt formatCode="#,##0" sourceLinked="0"/>
        <c:majorTickMark val="none"/>
        <c:minorTickMark val="none"/>
        <c:tickLblPos val="nextTo"/>
        <c:spPr>
          <a:ln>
            <a:noFill/>
          </a:ln>
        </c:spPr>
        <c:txPr>
          <a:bodyPr/>
          <a:lstStyle/>
          <a:p>
            <a:pPr lvl="0">
              <a:defRPr sz="1100" b="0" i="0">
                <a:solidFill>
                  <a:srgbClr val="000000"/>
                </a:solidFill>
                <a:latin typeface="+mn-lt"/>
                <a:cs typeface="Calibri" panose="020F0502020204030204" pitchFamily="34" charset="0"/>
              </a:defRPr>
            </a:pPr>
            <a:endParaRPr lang="en-US"/>
          </a:p>
        </c:txPr>
        <c:crossAx val="466137255"/>
        <c:crosses val="autoZero"/>
        <c:crossBetween val="between"/>
        <c:majorUnit val="1000"/>
      </c:valAx>
    </c:plotArea>
    <c:legend>
      <c:legendPos val="b"/>
      <c:layout>
        <c:manualLayout>
          <c:xMode val="edge"/>
          <c:yMode val="edge"/>
          <c:x val="0.32555347621906"/>
          <c:y val="0.91754887231401261"/>
          <c:w val="0.42228444521357905"/>
          <c:h val="3.2022426848686267E-2"/>
        </c:manualLayout>
      </c:layout>
      <c:overlay val="0"/>
      <c:txPr>
        <a:bodyPr/>
        <a:lstStyle/>
        <a:p>
          <a:pPr lvl="0" rtl="0">
            <a:defRPr sz="1100" b="0" i="0">
              <a:solidFill>
                <a:srgbClr val="000000"/>
              </a:solidFill>
              <a:latin typeface="+mn-lt"/>
            </a:defRPr>
          </a:pPr>
          <a:endParaRPr lang="en-US"/>
        </a:p>
      </c:txPr>
    </c:legend>
    <c:plotVisOnly val="1"/>
    <c:dispBlanksAs val="gap"/>
    <c:showDLblsOverMax val="1"/>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5138"/>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Fira Sans Light"/>
                <a:ea typeface="Fira Sans Light"/>
                <a:cs typeface="Fira Sans Light"/>
                <a:sym typeface="Fira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338" y="0"/>
            <a:ext cx="3038475" cy="465138"/>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Fira Sans Light"/>
                <a:ea typeface="Fira Sans Light"/>
                <a:cs typeface="Fira Sans Light"/>
                <a:sym typeface="Fira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Fira Sans Light"/>
                <a:ea typeface="Fira Sans Light"/>
                <a:cs typeface="Fira Sans Light"/>
                <a:sym typeface="Fira Sans Light"/>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Fira Sans Light"/>
                <a:ea typeface="Fira Sans Light"/>
                <a:cs typeface="Fira Sans Light"/>
                <a:sym typeface="Fira Sans Light"/>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Fira Sans Light"/>
                <a:ea typeface="Fira Sans Light"/>
                <a:cs typeface="Fira Sans Light"/>
                <a:sym typeface="Fira Sans Light"/>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Fira Sans Light"/>
                <a:ea typeface="Fira Sans Light"/>
                <a:cs typeface="Fira Sans Light"/>
                <a:sym typeface="Fira Sans Light"/>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Fira Sans Light"/>
                <a:ea typeface="Fira Sans Light"/>
                <a:cs typeface="Fira Sans Light"/>
                <a:sym typeface="Fira Sans Light"/>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675"/>
            <a:ext cx="3038475" cy="465138"/>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Fira Sans Light"/>
                <a:ea typeface="Fira Sans Light"/>
                <a:cs typeface="Fira Sans Light"/>
                <a:sym typeface="Fira Sans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Fira Sans Light"/>
                <a:ea typeface="Fira Sans Light"/>
                <a:cs typeface="Fira Sans Light"/>
                <a:sym typeface="Fira Sans Light"/>
              </a:rPr>
              <a:t>‹#›</a:t>
            </a:fld>
            <a:endParaRPr sz="1200" b="0" i="0" u="none" strike="noStrike" cap="none">
              <a:solidFill>
                <a:schemeClr val="dk1"/>
              </a:solidFill>
              <a:latin typeface="Fira Sans Light"/>
              <a:ea typeface="Fira Sans Light"/>
              <a:cs typeface="Fira Sans Light"/>
              <a:sym typeface="Fira Sans Light"/>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1: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05" name="Google Shape;305;p1: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cap="none" dirty="0">
                <a:solidFill>
                  <a:schemeClr val="dk1"/>
                </a:solidFill>
                <a:effectLst/>
                <a:latin typeface="Fira Sans Light"/>
                <a:ea typeface="Fira Sans Light"/>
                <a:cs typeface="Fira Sans Light"/>
                <a:sym typeface="Fira Sans Light"/>
              </a:rPr>
              <a:t>Data Source: </a:t>
            </a:r>
            <a:r>
              <a:rPr lang="en-US" sz="1200" b="0" i="0" u="none" strike="noStrike" cap="none" dirty="0">
                <a:solidFill>
                  <a:srgbClr val="000000"/>
                </a:solidFill>
                <a:latin typeface="Arial"/>
                <a:ea typeface="Arial"/>
                <a:cs typeface="Arial"/>
                <a:sym typeface="Arial"/>
              </a:rPr>
              <a:t>Controlled Substance Prescription Monitoring Program (CSPMP). </a:t>
            </a:r>
            <a:r>
              <a:rPr lang="en-US" sz="1200" b="0" i="0" u="none" strike="noStrike" cap="none" dirty="0">
                <a:solidFill>
                  <a:schemeClr val="dk1"/>
                </a:solidFill>
                <a:effectLst/>
                <a:latin typeface="Fira Sans Light"/>
                <a:ea typeface="Fira Sans Light"/>
                <a:cs typeface="Fira Sans Light"/>
                <a:sym typeface="Fira Sans Light"/>
              </a:rPr>
              <a:t> For more information on CSPMP, please visit:  https://pharmacypmp.az.gov/</a:t>
            </a:r>
          </a:p>
          <a:p>
            <a:endParaRPr lang="en-US" sz="1200" b="0" i="0" u="none" strike="noStrike" cap="none" dirty="0">
              <a:solidFill>
                <a:schemeClr val="dk1"/>
              </a:solidFill>
              <a:effectLst/>
              <a:latin typeface="Fira Sans Light"/>
              <a:ea typeface="Fira Sans Light"/>
              <a:cs typeface="Fira Sans Light"/>
              <a:sym typeface="Fira Sans Light"/>
            </a:endParaRPr>
          </a:p>
          <a:p>
            <a:r>
              <a:rPr lang="en-US" sz="1200" b="0" i="0" u="sng" strike="noStrike" cap="none" dirty="0">
                <a:solidFill>
                  <a:schemeClr val="dk1"/>
                </a:solidFill>
                <a:effectLst/>
                <a:latin typeface="Fira Sans Light"/>
                <a:ea typeface="Fira Sans Light"/>
                <a:cs typeface="Fira Sans Light"/>
                <a:sym typeface="Fira Sans Light"/>
              </a:rPr>
              <a:t>ADHS Opioid Prescriptions Dashboard: </a:t>
            </a:r>
            <a:r>
              <a:rPr lang="en-US" sz="1200" b="0" i="0" u="none" strike="noStrike" cap="none" dirty="0">
                <a:solidFill>
                  <a:schemeClr val="dk1"/>
                </a:solidFill>
                <a:effectLst/>
                <a:latin typeface="Fira Sans Light"/>
                <a:ea typeface="Fira Sans Light"/>
                <a:cs typeface="Fira Sans Light"/>
                <a:sym typeface="Fira Sans Light"/>
              </a:rPr>
              <a:t>https://www.azdhs.gov/opioid/#dashboards-prescriptions</a:t>
            </a:r>
          </a:p>
          <a:p>
            <a:endParaRPr lang="en-US" sz="1200" b="0" i="0" u="none" strike="noStrike" cap="none" dirty="0">
              <a:solidFill>
                <a:schemeClr val="dk1"/>
              </a:solidFill>
              <a:effectLst/>
              <a:latin typeface="Fira Sans Light"/>
              <a:sym typeface="Fira Sans Light"/>
            </a:endParaRPr>
          </a:p>
          <a:p>
            <a:pPr marL="457200" marR="0" lvl="0" indent="-22860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dirty="0"/>
              <a:t>Updated on 03/14/2023</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Fira Sans Light"/>
                <a:ea typeface="Fira Sans Light"/>
                <a:cs typeface="Fira Sans Light"/>
                <a:sym typeface="Fira Sans Light"/>
              </a:rPr>
              <a:t>13</a:t>
            </a:fld>
            <a:endParaRPr lang="en-US" sz="1200" b="0" i="0" u="none" strike="noStrike" cap="none">
              <a:solidFill>
                <a:schemeClr val="dk1"/>
              </a:solidFill>
              <a:latin typeface="Fira Sans Light"/>
              <a:ea typeface="Fira Sans Light"/>
              <a:cs typeface="Fira Sans Light"/>
              <a:sym typeface="Fira Sans Light"/>
            </a:endParaRPr>
          </a:p>
        </p:txBody>
      </p:sp>
    </p:spTree>
    <p:extLst>
      <p:ext uri="{BB962C8B-B14F-4D97-AF65-F5344CB8AC3E}">
        <p14:creationId xmlns:p14="http://schemas.microsoft.com/office/powerpoint/2010/main" val="2238967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63: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360"/>
              </a:spcBef>
              <a:spcAft>
                <a:spcPts val="0"/>
              </a:spcAft>
              <a:buSzPts val="1400"/>
              <a:buNone/>
            </a:pPr>
            <a:r>
              <a:rPr lang="en-US" sz="1200" b="0" dirty="0"/>
              <a:t>Total of 54,863 in 2022. </a:t>
            </a:r>
          </a:p>
          <a:p>
            <a:pPr marL="0" lvl="0" indent="0" algn="l" rtl="0">
              <a:lnSpc>
                <a:spcPct val="100000"/>
              </a:lnSpc>
              <a:spcBef>
                <a:spcPts val="360"/>
              </a:spcBef>
              <a:spcAft>
                <a:spcPts val="0"/>
              </a:spcAft>
              <a:buSzPts val="1400"/>
              <a:buNone/>
            </a:pPr>
            <a:r>
              <a:rPr lang="en-US" sz="1200" b="0" dirty="0"/>
              <a:t>Updated on 03/10/2023</a:t>
            </a:r>
            <a:endParaRPr b="0" dirty="0"/>
          </a:p>
        </p:txBody>
      </p:sp>
      <p:sp>
        <p:nvSpPr>
          <p:cNvPr id="513" name="Google Shape;513;p6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7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8" name="Google Shape;598;p73:notes"/>
          <p:cNvSpPr txBox="1">
            <a:spLocks noGrp="1"/>
          </p:cNvSpPr>
          <p:nvPr>
            <p:ph type="body" idx="1"/>
          </p:nvPr>
        </p:nvSpPr>
        <p:spPr>
          <a:xfrm>
            <a:off x="701675" y="4416425"/>
            <a:ext cx="5607000" cy="4183200"/>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360"/>
              </a:spcBef>
              <a:spcAft>
                <a:spcPts val="0"/>
              </a:spcAft>
              <a:buSzPts val="1400"/>
              <a:buNone/>
            </a:pPr>
            <a:endParaRPr/>
          </a:p>
        </p:txBody>
      </p:sp>
      <p:sp>
        <p:nvSpPr>
          <p:cNvPr id="599" name="Google Shape;599;p73:notes"/>
          <p:cNvSpPr txBox="1">
            <a:spLocks noGrp="1"/>
          </p:cNvSpPr>
          <p:nvPr>
            <p:ph type="sldNum" idx="12"/>
          </p:nvPr>
        </p:nvSpPr>
        <p:spPr>
          <a:xfrm>
            <a:off x="3970338" y="8829675"/>
            <a:ext cx="3038400" cy="465000"/>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4: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Google Shape;317;p4: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a:t>https://www.cdc.gov/nchs/nvss/vsrr/drug-overdose-data.htm; </a:t>
            </a:r>
            <a:endParaRPr/>
          </a:p>
          <a:p>
            <a:pPr marL="0" lvl="0" indent="0" algn="l" rtl="0">
              <a:lnSpc>
                <a:spcPct val="100000"/>
              </a:lnSpc>
              <a:spcBef>
                <a:spcPts val="0"/>
              </a:spcBef>
              <a:spcAft>
                <a:spcPts val="0"/>
              </a:spcAft>
              <a:buSzPts val="1400"/>
              <a:buNone/>
            </a:pPr>
            <a:r>
              <a:rPr lang="en-US" sz="1200" b="1" i="0" u="none" strike="noStrike" cap="none">
                <a:solidFill>
                  <a:schemeClr val="dk1"/>
                </a:solidFill>
                <a:latin typeface="Fira Sans Light"/>
                <a:ea typeface="Fira Sans Light"/>
                <a:cs typeface="Fira Sans Light"/>
                <a:sym typeface="Fira Sans Light"/>
              </a:rPr>
              <a:t>NOTES:</a:t>
            </a:r>
            <a:r>
              <a:rPr lang="en-US" sz="1200" b="0" i="0" u="none" strike="noStrike" cap="none">
                <a:solidFill>
                  <a:schemeClr val="dk1"/>
                </a:solidFill>
                <a:latin typeface="Fira Sans Light"/>
                <a:ea typeface="Fira Sans Light"/>
                <a:cs typeface="Fira Sans Light"/>
                <a:sym typeface="Fira Sans Light"/>
              </a:rPr>
              <a:t> </a:t>
            </a:r>
            <a:r>
              <a:rPr lang="en-US" sz="1200" b="0" i="1" u="none" strike="noStrike" cap="none">
                <a:solidFill>
                  <a:schemeClr val="dk1"/>
                </a:solidFill>
                <a:latin typeface="Fira Sans Light"/>
                <a:ea typeface="Fira Sans Light"/>
                <a:cs typeface="Fira Sans Light"/>
                <a:sym typeface="Fira Sans Light"/>
              </a:rPr>
              <a:t>Reported</a:t>
            </a:r>
            <a:r>
              <a:rPr lang="en-US" sz="1200" b="0" i="0" u="none" strike="noStrike" cap="none">
                <a:solidFill>
                  <a:schemeClr val="dk1"/>
                </a:solidFill>
                <a:latin typeface="Fira Sans Light"/>
                <a:ea typeface="Fira Sans Light"/>
                <a:cs typeface="Fira Sans Light"/>
                <a:sym typeface="Fira Sans Light"/>
              </a:rPr>
              <a:t> provisional counts for 12-month ending periods are the number of deaths received and processed for the 12-month period ending in the month indicated. Provisional counts may not include all deaths that occurred during a given time period. Therefore, they should not be considered comparable with final data and are subject to change. </a:t>
            </a:r>
            <a:r>
              <a:rPr lang="en-US" sz="1200" b="0" i="1" u="none" strike="noStrike" cap="none">
                <a:solidFill>
                  <a:schemeClr val="dk1"/>
                </a:solidFill>
                <a:latin typeface="Fira Sans Light"/>
                <a:ea typeface="Fira Sans Light"/>
                <a:cs typeface="Fira Sans Light"/>
                <a:sym typeface="Fira Sans Light"/>
              </a:rPr>
              <a:t>Predicted</a:t>
            </a:r>
            <a:r>
              <a:rPr lang="en-US" sz="1200" b="0" i="0" u="none" strike="noStrike" cap="none">
                <a:solidFill>
                  <a:schemeClr val="dk1"/>
                </a:solidFill>
                <a:latin typeface="Fira Sans Light"/>
                <a:ea typeface="Fira Sans Light"/>
                <a:cs typeface="Fira Sans Light"/>
                <a:sym typeface="Fira Sans Light"/>
              </a:rPr>
              <a:t> provisional counts represent estimates of the number of deaths adjusted for incomplete reporting (see </a:t>
            </a:r>
            <a:r>
              <a:rPr lang="en-US" sz="1200" b="1" i="0" u="none" strike="noStrike" cap="none">
                <a:solidFill>
                  <a:schemeClr val="dk1"/>
                </a:solidFill>
                <a:latin typeface="Fira Sans Light"/>
                <a:ea typeface="Fira Sans Light"/>
                <a:cs typeface="Fira Sans Light"/>
                <a:sym typeface="Fira Sans Light"/>
              </a:rPr>
              <a:t>Technical Notes</a:t>
            </a:r>
            <a:r>
              <a:rPr lang="en-US" sz="1200" b="0" i="0" u="none" strike="noStrike" cap="none">
                <a:solidFill>
                  <a:schemeClr val="dk1"/>
                </a:solidFill>
                <a:latin typeface="Fira Sans Light"/>
                <a:ea typeface="Fira Sans Light"/>
                <a:cs typeface="Fira Sans Light"/>
                <a:sym typeface="Fira Sans Light"/>
              </a:rPr>
              <a:t>). Deaths in this report are classified by the reporting jurisdiction in which the death occurred and include foreign residents. Number of deaths in this report may not match final reported data, which are reported by the jurisdiction of residence and are limited to US residents. Jurisdictions are selected for inclusion in this dashboard if they have met the original three measures of data quality (a) overall percent completeness of reporting (≥ 90%), (b) the percentage of records pending investigation (≤ 1%), and (c) the percentage of overdose deaths with drug specified (≤ 90%) for the size most recent 12-month ending periods as opposed to for the entire period starting with January, 2015. For jurisdictions not meeting quality measures for all periods starting with January 2015, predicted values are shown for all data points that meet percent completeness and drug specificity thresholds with reported values only shown for months where all three data quality measures were met. As a result, estimates are shown for selected reporting periods before the most recent 6 months and there may be gaps in the trends. Drug overdose deaths are identified using ICD–10 underlying cause of death codes: X40–X44, X60–X64, X85, and Y10–Y14. Drug overdose deaths involving selected drug categories are identified by ICD–10 multiple cause-of-death (MCOD) codes: heroin, T40.1; natural and semisynthetic opioids, including drugs such as oxycodone, hydrocodone, and morphine, T40.2; methadone, T40.3; synthetic opioids, including drugs such as fentanyl and tramadol and excluding methadone, T40.4; cocaine, T40.5; and psychostimulants with abuse potential, including drugs such as methamphetamine, T43.6. Opioid overdose deaths are identified by the presence of any of the following MCOD codes: opium, T40.0; heroin, T40.1; natural and synthetic, and synthetic opioids, including methadone (T40.2–T40.4); and natural and semi-synthetic opioids, including methadone (T40.2–T40.3). These categories can be selected in the 'Select specific drugs or drug classes' drop-down menu above the chart. Categories are not mutually exclusive because deaths may involve more than one drug. Among deaths with an underlying cause of drug overdose, the percentage with at least one drug or drug class specified was determined using MCOD codes in the range of T36–T50.8.</a:t>
            </a:r>
            <a:endParaRPr/>
          </a:p>
        </p:txBody>
      </p:sp>
      <p:sp>
        <p:nvSpPr>
          <p:cNvPr id="318" name="Google Shape;318;p4: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8" name="Google Shape;328;p2: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360"/>
              </a:spcBef>
              <a:spcAft>
                <a:spcPts val="0"/>
              </a:spcAft>
              <a:buClr>
                <a:srgbClr val="000000"/>
              </a:buClr>
              <a:buSzPts val="1400"/>
              <a:buFont typeface="Arial"/>
              <a:buNone/>
            </a:pPr>
            <a:endParaRPr/>
          </a:p>
        </p:txBody>
      </p:sp>
      <p:sp>
        <p:nvSpPr>
          <p:cNvPr id="329" name="Google Shape;329;p2: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Fira Sans Light"/>
                <a:ea typeface="Fira Sans Light"/>
                <a:cs typeface="Fira Sans Light"/>
                <a:sym typeface="Fira Sans Light"/>
              </a:rPr>
              <a:t>3</a:t>
            </a:fld>
            <a:endParaRPr sz="1200" b="0" i="0" u="none" strike="noStrike" cap="none">
              <a:solidFill>
                <a:schemeClr val="dk1"/>
              </a:solidFill>
              <a:latin typeface="Fira Sans Light"/>
              <a:ea typeface="Fira Sans Light"/>
              <a:cs typeface="Fira Sans Light"/>
              <a:sym typeface="Fira Sans 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13e86960487_0_10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g13e86960487_0_101:notes"/>
          <p:cNvSpPr txBox="1">
            <a:spLocks noGrp="1"/>
          </p:cNvSpPr>
          <p:nvPr>
            <p:ph type="body" idx="1"/>
          </p:nvPr>
        </p:nvSpPr>
        <p:spPr>
          <a:xfrm>
            <a:off x="701675" y="4416425"/>
            <a:ext cx="5607000" cy="41832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Fira Sans Light"/>
              <a:buNone/>
            </a:pPr>
            <a:r>
              <a:rPr lang="en-US" sz="1200" dirty="0"/>
              <a:t>*Data Source: Death Certificates (Jan 2017- Dec 2022). </a:t>
            </a:r>
          </a:p>
          <a:p>
            <a:pPr marL="0" marR="0" lvl="0" indent="0" algn="l" defTabSz="914400" rtl="0" eaLnBrk="1" fontAlgn="auto" latinLnBrk="0" hangingPunct="1">
              <a:lnSpc>
                <a:spcPct val="100000"/>
              </a:lnSpc>
              <a:spcBef>
                <a:spcPts val="0"/>
              </a:spcBef>
              <a:spcAft>
                <a:spcPts val="0"/>
              </a:spcAft>
              <a:buClr>
                <a:schemeClr val="dk1"/>
              </a:buClr>
              <a:buSzPts val="1200"/>
              <a:buFont typeface="Fira Sans Light"/>
              <a:buNone/>
              <a:tabLst/>
              <a:defRPr/>
            </a:pPr>
            <a:r>
              <a:rPr lang="en-US" sz="1200" dirty="0"/>
              <a:t>Only opioid deaths among Arizona residents are displayed on the graph. </a:t>
            </a:r>
            <a:r>
              <a:rPr lang="en-US" dirty="0"/>
              <a:t>In 2022, Arizona has had 1,847 opioid deaths. </a:t>
            </a:r>
            <a:r>
              <a:rPr lang="en-US" sz="1200" dirty="0"/>
              <a:t>Please note that data for 2022 is provisional and subject to change. </a:t>
            </a:r>
          </a:p>
          <a:p>
            <a:pPr marL="0" marR="0" lvl="0" indent="0" algn="l" rtl="0">
              <a:lnSpc>
                <a:spcPct val="100000"/>
              </a:lnSpc>
              <a:spcBef>
                <a:spcPts val="360"/>
              </a:spcBef>
              <a:spcAft>
                <a:spcPts val="0"/>
              </a:spcAft>
              <a:buClr>
                <a:srgbClr val="000000"/>
              </a:buClr>
              <a:buSzPts val="1400"/>
              <a:buFont typeface="Arial"/>
              <a:buNone/>
            </a:pPr>
            <a:endParaRPr dirty="0"/>
          </a:p>
          <a:p>
            <a:pPr marL="0" marR="0" lvl="0" indent="0" algn="l" rtl="0">
              <a:lnSpc>
                <a:spcPct val="100000"/>
              </a:lnSpc>
              <a:spcBef>
                <a:spcPts val="360"/>
              </a:spcBef>
              <a:spcAft>
                <a:spcPts val="0"/>
              </a:spcAft>
              <a:buClr>
                <a:srgbClr val="000000"/>
              </a:buClr>
              <a:buSzPts val="1400"/>
              <a:buFont typeface="Arial"/>
              <a:buNone/>
            </a:pPr>
            <a:r>
              <a:rPr lang="en-US" dirty="0"/>
              <a:t>Opioid deaths involving Rx/Synthetic drugs and polysubstance continue to increase, while opioid deaths involving heroin are decreasing.</a:t>
            </a:r>
          </a:p>
          <a:p>
            <a:pPr marL="0" marR="0" lvl="0" indent="0" algn="l" rtl="0">
              <a:lnSpc>
                <a:spcPct val="100000"/>
              </a:lnSpc>
              <a:spcBef>
                <a:spcPts val="360"/>
              </a:spcBef>
              <a:spcAft>
                <a:spcPts val="0"/>
              </a:spcAft>
              <a:buClr>
                <a:srgbClr val="000000"/>
              </a:buClr>
              <a:buSzPts val="1400"/>
              <a:buFont typeface="Arial"/>
              <a:buNone/>
            </a:pPr>
            <a:endParaRPr lang="en-US" dirty="0"/>
          </a:p>
          <a:p>
            <a:pPr marL="0" marR="0" lvl="0" indent="0" algn="l" defTabSz="914400" rtl="0" eaLnBrk="1" fontAlgn="auto" latinLnBrk="0" hangingPunct="1">
              <a:lnSpc>
                <a:spcPct val="100000"/>
              </a:lnSpc>
              <a:spcBef>
                <a:spcPts val="360"/>
              </a:spcBef>
              <a:spcAft>
                <a:spcPts val="0"/>
              </a:spcAft>
              <a:buClr>
                <a:srgbClr val="000000"/>
              </a:buClr>
              <a:buSzPts val="1400"/>
              <a:buFont typeface="Arial"/>
              <a:buNone/>
              <a:tabLst/>
              <a:defRPr/>
            </a:pPr>
            <a:r>
              <a:rPr lang="en-US" sz="1200" dirty="0"/>
              <a:t>Date updated: 04/26/2023</a:t>
            </a:r>
            <a:endParaRPr lang="en-US" dirty="0"/>
          </a:p>
          <a:p>
            <a:pPr marL="0" marR="0" lvl="0" indent="0" algn="l" rtl="0">
              <a:lnSpc>
                <a:spcPct val="100000"/>
              </a:lnSpc>
              <a:spcBef>
                <a:spcPts val="360"/>
              </a:spcBef>
              <a:spcAft>
                <a:spcPts val="0"/>
              </a:spcAft>
              <a:buClr>
                <a:srgbClr val="000000"/>
              </a:buClr>
              <a:buSzPts val="1400"/>
              <a:buFont typeface="Arial"/>
              <a:buNone/>
            </a:pPr>
            <a:endParaRPr dirty="0"/>
          </a:p>
          <a:p>
            <a:pPr marL="457200" marR="0" lvl="0" indent="-228600" algn="l" rtl="0">
              <a:lnSpc>
                <a:spcPct val="100000"/>
              </a:lnSpc>
              <a:spcBef>
                <a:spcPts val="360"/>
              </a:spcBef>
              <a:spcAft>
                <a:spcPts val="0"/>
              </a:spcAft>
              <a:buSzPts val="1400"/>
              <a:buNone/>
            </a:pPr>
            <a:endParaRPr dirty="0"/>
          </a:p>
        </p:txBody>
      </p:sp>
      <p:sp>
        <p:nvSpPr>
          <p:cNvPr id="347" name="Google Shape;347;g13e86960487_0_101:notes"/>
          <p:cNvSpPr txBox="1">
            <a:spLocks noGrp="1"/>
          </p:cNvSpPr>
          <p:nvPr>
            <p:ph type="sldNum" idx="12"/>
          </p:nvPr>
        </p:nvSpPr>
        <p:spPr>
          <a:xfrm>
            <a:off x="3970338" y="8829675"/>
            <a:ext cx="3038400" cy="4650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Fira Sans Light"/>
                <a:ea typeface="Fira Sans Light"/>
                <a:cs typeface="Fira Sans Light"/>
                <a:sym typeface="Fira Sans Light"/>
              </a:rPr>
              <a:t>7</a:t>
            </a:fld>
            <a:endParaRPr sz="1200" b="0" i="0" u="none" strike="noStrike" cap="none">
              <a:solidFill>
                <a:schemeClr val="dk1"/>
              </a:solidFill>
              <a:latin typeface="Fira Sans Light"/>
              <a:ea typeface="Fira Sans Light"/>
              <a:cs typeface="Fira Sans Light"/>
              <a:sym typeface="Fira Sans Light"/>
            </a:endParaRPr>
          </a:p>
        </p:txBody>
      </p:sp>
    </p:spTree>
    <p:extLst>
      <p:ext uri="{BB962C8B-B14F-4D97-AF65-F5344CB8AC3E}">
        <p14:creationId xmlns:p14="http://schemas.microsoft.com/office/powerpoint/2010/main" val="25388183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1: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6" name="Google Shape;366;p21: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Fira Sans Light"/>
              <a:buNone/>
            </a:pPr>
            <a:r>
              <a:rPr lang="en-US" sz="1200" dirty="0"/>
              <a:t>*Data Source: Death Certificates </a:t>
            </a:r>
            <a:endParaRPr dirty="0"/>
          </a:p>
          <a:p>
            <a:pPr marL="0" marR="0" lvl="0" indent="0" algn="l" rtl="0">
              <a:lnSpc>
                <a:spcPct val="100000"/>
              </a:lnSpc>
              <a:spcBef>
                <a:spcPts val="0"/>
              </a:spcBef>
              <a:spcAft>
                <a:spcPts val="0"/>
              </a:spcAft>
              <a:buClr>
                <a:schemeClr val="dk1"/>
              </a:buClr>
              <a:buSzPts val="1200"/>
              <a:buFont typeface="Fira Sans Light"/>
              <a:buNone/>
            </a:pPr>
            <a:r>
              <a:rPr lang="en-US" sz="1200" dirty="0"/>
              <a:t>**Please note that data for 2022 is provisional and subject to change. Only opioid deaths among Arizona residents are displayed on the graph. </a:t>
            </a:r>
          </a:p>
          <a:p>
            <a:pPr marL="0" marR="0" lvl="0" indent="0" algn="l" rtl="0">
              <a:lnSpc>
                <a:spcPct val="100000"/>
              </a:lnSpc>
              <a:spcBef>
                <a:spcPts val="0"/>
              </a:spcBef>
              <a:spcAft>
                <a:spcPts val="0"/>
              </a:spcAft>
              <a:buClr>
                <a:schemeClr val="dk1"/>
              </a:buClr>
              <a:buSzPts val="1200"/>
              <a:buFont typeface="Fira Sans Light"/>
              <a:buNone/>
            </a:pPr>
            <a:r>
              <a:rPr lang="en-US" sz="1200" dirty="0"/>
              <a:t>Date updated: 03/13/2023</a:t>
            </a:r>
          </a:p>
          <a:p>
            <a:pPr marL="0" marR="0" lvl="0" indent="0" algn="l" rtl="0">
              <a:lnSpc>
                <a:spcPct val="100000"/>
              </a:lnSpc>
              <a:spcBef>
                <a:spcPts val="0"/>
              </a:spcBef>
              <a:spcAft>
                <a:spcPts val="0"/>
              </a:spcAft>
              <a:buClr>
                <a:schemeClr val="dk1"/>
              </a:buClr>
              <a:buSzPts val="1200"/>
              <a:buFont typeface="Fira Sans Light"/>
              <a:buNone/>
            </a:pPr>
            <a:r>
              <a:rPr lang="en-US" sz="1200" dirty="0"/>
              <a:t>As of 4/26/23: 189 opioid overdose deaths have been recorded</a:t>
            </a:r>
            <a:endParaRPr dirty="0"/>
          </a:p>
        </p:txBody>
      </p:sp>
      <p:sp>
        <p:nvSpPr>
          <p:cNvPr id="367" name="Google Shape;367;p21: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Fira Sans Light"/>
              <a:buNone/>
            </a:pPr>
            <a:fld id="{00000000-1234-1234-1234-123412341234}" type="slidenum">
              <a:rPr lang="en-US" sz="1200" b="0" i="0" u="none" strike="noStrike" cap="none">
                <a:solidFill>
                  <a:srgbClr val="000000"/>
                </a:solidFill>
                <a:latin typeface="Fira Sans Light"/>
                <a:ea typeface="Fira Sans Light"/>
                <a:cs typeface="Fira Sans Light"/>
                <a:sym typeface="Fira Sans Light"/>
              </a:rPr>
              <a:t>8</a:t>
            </a:fld>
            <a:endParaRPr sz="1200" b="0" i="0" u="none" strike="noStrike" cap="none">
              <a:solidFill>
                <a:srgbClr val="000000"/>
              </a:solidFill>
              <a:latin typeface="Fira Sans Light"/>
              <a:ea typeface="Fira Sans Light"/>
              <a:cs typeface="Fira Sans Light"/>
              <a:sym typeface="Fira Sans Light"/>
            </a:endParaRPr>
          </a:p>
        </p:txBody>
      </p:sp>
    </p:spTree>
    <p:extLst>
      <p:ext uri="{BB962C8B-B14F-4D97-AF65-F5344CB8AC3E}">
        <p14:creationId xmlns:p14="http://schemas.microsoft.com/office/powerpoint/2010/main" val="2009477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p7: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Google Shape;383;p7: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r>
              <a:rPr lang="en-US" sz="1200" dirty="0"/>
              <a:t>*Data Source: Death Certificates, Jan-Dec 2022</a:t>
            </a:r>
            <a:endParaRPr dirty="0"/>
          </a:p>
          <a:p>
            <a:pPr marL="0" marR="0" lvl="0" indent="0" algn="l" rtl="0">
              <a:lnSpc>
                <a:spcPct val="100000"/>
              </a:lnSpc>
              <a:spcBef>
                <a:spcPts val="0"/>
              </a:spcBef>
              <a:spcAft>
                <a:spcPts val="0"/>
              </a:spcAft>
              <a:buClr>
                <a:schemeClr val="dk1"/>
              </a:buClr>
              <a:buSzPts val="1200"/>
              <a:buFont typeface="Fira Sans Light"/>
              <a:buNone/>
            </a:pPr>
            <a:r>
              <a:rPr lang="en-US" sz="1200" dirty="0"/>
              <a:t>**Please note that data for 2022 is provisional and subject to change. Only opioid deaths among Arizona residents are displayed on the graph. </a:t>
            </a:r>
          </a:p>
          <a:p>
            <a:pPr marL="0" marR="0" lvl="0" indent="0" algn="l" defTabSz="914400" rtl="0" eaLnBrk="1" fontAlgn="auto" latinLnBrk="0" hangingPunct="1">
              <a:lnSpc>
                <a:spcPct val="100000"/>
              </a:lnSpc>
              <a:spcBef>
                <a:spcPts val="0"/>
              </a:spcBef>
              <a:spcAft>
                <a:spcPts val="0"/>
              </a:spcAft>
              <a:buClr>
                <a:schemeClr val="dk1"/>
              </a:buClr>
              <a:buSzPts val="1200"/>
              <a:buFont typeface="Fira Sans Light"/>
              <a:buNone/>
              <a:tabLst/>
              <a:defRPr/>
            </a:pPr>
            <a:r>
              <a:rPr lang="en-US" sz="1200" dirty="0"/>
              <a:t>Updated on 04/26/2023</a:t>
            </a:r>
          </a:p>
          <a:p>
            <a:pPr marL="0" marR="0" lvl="0" indent="0" algn="l" defTabSz="914400" rtl="0" eaLnBrk="1" fontAlgn="auto" latinLnBrk="0" hangingPunct="1">
              <a:lnSpc>
                <a:spcPct val="100000"/>
              </a:lnSpc>
              <a:spcBef>
                <a:spcPts val="0"/>
              </a:spcBef>
              <a:spcAft>
                <a:spcPts val="0"/>
              </a:spcAft>
              <a:buClr>
                <a:schemeClr val="dk1"/>
              </a:buClr>
              <a:buSzPts val="1200"/>
              <a:buFont typeface="Fira Sans Light"/>
              <a:buNone/>
              <a:tabLst/>
              <a:defRPr/>
            </a:pPr>
            <a:r>
              <a:rPr lang="en-US" sz="1200" dirty="0"/>
              <a:t>76% of fatalities are among men</a:t>
            </a:r>
            <a:endParaRPr lang="en-US" dirty="0"/>
          </a:p>
          <a:p>
            <a:pPr marL="0" marR="0" lvl="0" indent="0" algn="l" rtl="0">
              <a:lnSpc>
                <a:spcPct val="100000"/>
              </a:lnSpc>
              <a:spcBef>
                <a:spcPts val="0"/>
              </a:spcBef>
              <a:spcAft>
                <a:spcPts val="0"/>
              </a:spcAft>
              <a:buClr>
                <a:schemeClr val="dk1"/>
              </a:buClr>
              <a:buSzPts val="1200"/>
              <a:buFont typeface="Fira Sans Light"/>
              <a:buNone/>
            </a:pPr>
            <a:endParaRPr dirty="0"/>
          </a:p>
          <a:p>
            <a:pPr marL="0" lvl="0" indent="0" algn="l" rtl="0">
              <a:lnSpc>
                <a:spcPct val="100000"/>
              </a:lnSpc>
              <a:spcBef>
                <a:spcPts val="360"/>
              </a:spcBef>
              <a:spcAft>
                <a:spcPts val="0"/>
              </a:spcAft>
              <a:buSzPts val="1400"/>
              <a:buNone/>
            </a:pPr>
            <a:endParaRPr b="0" dirty="0"/>
          </a:p>
          <a:p>
            <a:pPr marL="0" lvl="0" indent="0" algn="l" rtl="0">
              <a:lnSpc>
                <a:spcPct val="100000"/>
              </a:lnSpc>
              <a:spcBef>
                <a:spcPts val="360"/>
              </a:spcBef>
              <a:spcAft>
                <a:spcPts val="0"/>
              </a:spcAft>
              <a:buSzPts val="1400"/>
              <a:buNone/>
            </a:pPr>
            <a:endParaRPr sz="1200" b="0" dirty="0"/>
          </a:p>
        </p:txBody>
      </p:sp>
      <p:sp>
        <p:nvSpPr>
          <p:cNvPr id="384" name="Google Shape;384;p7: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9</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3: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8" name="Google Shape;398;p3: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360"/>
              </a:spcBef>
              <a:spcAft>
                <a:spcPts val="0"/>
              </a:spcAft>
              <a:buClr>
                <a:srgbClr val="000000"/>
              </a:buClr>
              <a:buSzPts val="1400"/>
              <a:buFont typeface="Arial"/>
              <a:buNone/>
            </a:pPr>
            <a:r>
              <a:rPr lang="en-US" dirty="0"/>
              <a:t>Updated 4/26/23</a:t>
            </a:r>
            <a:endParaRPr dirty="0"/>
          </a:p>
        </p:txBody>
      </p:sp>
      <p:sp>
        <p:nvSpPr>
          <p:cNvPr id="399" name="Google Shape;399;p3:notes"/>
          <p:cNvSpPr txBox="1">
            <a:spLocks noGrp="1"/>
          </p:cNvSpPr>
          <p:nvPr>
            <p:ph type="sldNum" idx="12"/>
          </p:nvPr>
        </p:nvSpPr>
        <p:spPr>
          <a:xfrm>
            <a:off x="3970338" y="8829675"/>
            <a:ext cx="3038475" cy="465138"/>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Fira Sans Light"/>
                <a:ea typeface="Fira Sans Light"/>
                <a:cs typeface="Fira Sans Light"/>
                <a:sym typeface="Fira Sans Light"/>
              </a:rPr>
              <a:t>10</a:t>
            </a:fld>
            <a:endParaRPr sz="1200" b="0" i="0" u="none" strike="noStrike" cap="none">
              <a:solidFill>
                <a:schemeClr val="dk1"/>
              </a:solidFill>
              <a:latin typeface="Fira Sans Light"/>
              <a:ea typeface="Fira Sans Light"/>
              <a:cs typeface="Fira Sans Light"/>
              <a:sym typeface="Fira Sans 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59: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59:notes"/>
          <p:cNvSpPr txBox="1">
            <a:spLocks noGrp="1"/>
          </p:cNvSpPr>
          <p:nvPr>
            <p:ph type="body" idx="1"/>
          </p:nvPr>
        </p:nvSpPr>
        <p:spPr>
          <a:xfrm>
            <a:off x="701675" y="4416425"/>
            <a:ext cx="5607000" cy="4183200"/>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Fira Sans Light"/>
              <a:buNone/>
            </a:pPr>
            <a:r>
              <a:rPr lang="en-US" sz="1200" dirty="0"/>
              <a:t>*Data Source: MEDSIS (Jun 2017- Dec 2022) </a:t>
            </a:r>
            <a:endParaRPr dirty="0"/>
          </a:p>
          <a:p>
            <a:pPr marL="0" marR="0" lvl="0" indent="0" algn="l" rtl="0">
              <a:lnSpc>
                <a:spcPct val="100000"/>
              </a:lnSpc>
              <a:spcBef>
                <a:spcPts val="0"/>
              </a:spcBef>
              <a:spcAft>
                <a:spcPts val="0"/>
              </a:spcAft>
              <a:buClr>
                <a:schemeClr val="dk1"/>
              </a:buClr>
              <a:buSzPts val="1200"/>
              <a:buFont typeface="Fira Sans Light"/>
              <a:buNone/>
            </a:pPr>
            <a:r>
              <a:rPr lang="en-US" sz="1200" dirty="0"/>
              <a:t>**Please note that data for 2021 and 2022 is provisional and subject to change. </a:t>
            </a:r>
          </a:p>
          <a:p>
            <a:pPr marL="0" marR="0" lvl="0" indent="0" algn="l" rtl="0">
              <a:lnSpc>
                <a:spcPct val="100000"/>
              </a:lnSpc>
              <a:spcBef>
                <a:spcPts val="0"/>
              </a:spcBef>
              <a:spcAft>
                <a:spcPts val="0"/>
              </a:spcAft>
              <a:buClr>
                <a:schemeClr val="dk1"/>
              </a:buClr>
              <a:buSzPts val="1200"/>
              <a:buFont typeface="Fira Sans Light"/>
              <a:buNone/>
            </a:pPr>
            <a:r>
              <a:rPr lang="en-US" sz="1200" dirty="0"/>
              <a:t>Date updated: 04/26/2023</a:t>
            </a:r>
            <a:endParaRPr dirty="0"/>
          </a:p>
          <a:p>
            <a:pPr marL="457200" marR="0" lvl="0" indent="-228600" algn="l" rtl="0">
              <a:lnSpc>
                <a:spcPct val="100000"/>
              </a:lnSpc>
              <a:spcBef>
                <a:spcPts val="360"/>
              </a:spcBef>
              <a:spcAft>
                <a:spcPts val="0"/>
              </a:spcAft>
              <a:buSzPts val="1400"/>
              <a:buNone/>
            </a:pPr>
            <a:endParaRPr dirty="0"/>
          </a:p>
        </p:txBody>
      </p:sp>
      <p:sp>
        <p:nvSpPr>
          <p:cNvPr id="418" name="Google Shape;418;p59:notes"/>
          <p:cNvSpPr txBox="1">
            <a:spLocks noGrp="1"/>
          </p:cNvSpPr>
          <p:nvPr>
            <p:ph type="sldNum" idx="12"/>
          </p:nvPr>
        </p:nvSpPr>
        <p:spPr>
          <a:xfrm>
            <a:off x="3970338" y="8829675"/>
            <a:ext cx="3038400" cy="465000"/>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Fira Sans Light"/>
                <a:ea typeface="Fira Sans Light"/>
                <a:cs typeface="Fira Sans Light"/>
                <a:sym typeface="Fira Sans Light"/>
              </a:rPr>
              <a:t>11</a:t>
            </a:fld>
            <a:endParaRPr sz="1200" b="0" i="0" u="none" strike="noStrike" cap="none">
              <a:solidFill>
                <a:schemeClr val="dk1"/>
              </a:solidFill>
              <a:latin typeface="Fira Sans Light"/>
              <a:ea typeface="Fira Sans Light"/>
              <a:cs typeface="Fira Sans Light"/>
              <a:sym typeface="Fira Sans 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56:notes"/>
          <p:cNvSpPr txBox="1">
            <a:spLocks noGrp="1"/>
          </p:cNvSpPr>
          <p:nvPr>
            <p:ph type="body" idx="1"/>
          </p:nvPr>
        </p:nvSpPr>
        <p:spPr>
          <a:xfrm>
            <a:off x="701675" y="4416425"/>
            <a:ext cx="5607050" cy="4183063"/>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360"/>
              </a:spcBef>
              <a:spcAft>
                <a:spcPts val="0"/>
              </a:spcAft>
              <a:buSzPts val="1400"/>
              <a:buNone/>
            </a:pPr>
            <a:endParaRPr/>
          </a:p>
        </p:txBody>
      </p:sp>
      <p:sp>
        <p:nvSpPr>
          <p:cNvPr id="462" name="Google Shape;462;p56:notes"/>
          <p:cNvSpPr>
            <a:spLocks noGrp="1" noRot="1" noChangeAspect="1"/>
          </p:cNvSpPr>
          <p:nvPr>
            <p:ph type="sldImg" idx="2"/>
          </p:nvPr>
        </p:nvSpPr>
        <p:spPr>
          <a:xfrm>
            <a:off x="11811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5"/>
          <p:cNvSpPr txBox="1">
            <a:spLocks noGrp="1"/>
          </p:cNvSpPr>
          <p:nvPr>
            <p:ph type="dt" idx="10"/>
          </p:nvPr>
        </p:nvSpPr>
        <p:spPr>
          <a:xfrm>
            <a:off x="457200" y="6356352"/>
            <a:ext cx="2133600" cy="365125"/>
          </a:xfrm>
          <a:prstGeom prst="rect">
            <a:avLst/>
          </a:prstGeom>
          <a:noFill/>
          <a:ln>
            <a:noFill/>
          </a:ln>
        </p:spPr>
        <p:txBody>
          <a:bodyPr spcFirstLastPara="1" wrap="square" lIns="91400" tIns="45700" rIns="9140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5"/>
          <p:cNvSpPr txBox="1">
            <a:spLocks noGrp="1"/>
          </p:cNvSpPr>
          <p:nvPr>
            <p:ph type="ftr" idx="11"/>
          </p:nvPr>
        </p:nvSpPr>
        <p:spPr>
          <a:xfrm>
            <a:off x="3124200" y="6356352"/>
            <a:ext cx="2895600" cy="365125"/>
          </a:xfrm>
          <a:prstGeom prst="rect">
            <a:avLst/>
          </a:prstGeom>
          <a:noFill/>
          <a:ln>
            <a:noFill/>
          </a:ln>
        </p:spPr>
        <p:txBody>
          <a:bodyPr spcFirstLastPara="1" wrap="square" lIns="91400" tIns="45700" rIns="91400"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5"/>
          <p:cNvSpPr txBox="1">
            <a:spLocks noGrp="1"/>
          </p:cNvSpPr>
          <p:nvPr>
            <p:ph type="sldNum" idx="12"/>
          </p:nvPr>
        </p:nvSpPr>
        <p:spPr>
          <a:xfrm>
            <a:off x="6553200" y="6356352"/>
            <a:ext cx="2133600" cy="365125"/>
          </a:xfrm>
          <a:prstGeom prst="rect">
            <a:avLst/>
          </a:prstGeom>
          <a:noFill/>
          <a:ln>
            <a:noFill/>
          </a:ln>
        </p:spPr>
        <p:txBody>
          <a:bodyPr spcFirstLastPara="1" wrap="square" lIns="91400" tIns="45700" rIns="91400"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2"/>
        <p:cNvGrpSpPr/>
        <p:nvPr/>
      </p:nvGrpSpPr>
      <p:grpSpPr>
        <a:xfrm>
          <a:off x="0" y="0"/>
          <a:ext cx="0" cy="0"/>
          <a:chOff x="0" y="0"/>
          <a:chExt cx="0" cy="0"/>
        </a:xfrm>
      </p:grpSpPr>
      <p:sp>
        <p:nvSpPr>
          <p:cNvPr id="73" name="Google Shape;73;p40"/>
          <p:cNvSpPr txBox="1">
            <a:spLocks noGrp="1"/>
          </p:cNvSpPr>
          <p:nvPr>
            <p:ph type="title"/>
          </p:nvPr>
        </p:nvSpPr>
        <p:spPr>
          <a:xfrm rot="5400000">
            <a:off x="4732338" y="2171702"/>
            <a:ext cx="5851525" cy="2057400"/>
          </a:xfrm>
          <a:prstGeom prst="rect">
            <a:avLst/>
          </a:prstGeom>
          <a:noFill/>
          <a:ln>
            <a:noFill/>
          </a:ln>
        </p:spPr>
        <p:txBody>
          <a:bodyPr spcFirstLastPara="1" wrap="square" lIns="91400" tIns="45700" rIns="91400"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0"/>
          <p:cNvSpPr txBox="1">
            <a:spLocks noGrp="1"/>
          </p:cNvSpPr>
          <p:nvPr>
            <p:ph type="body" idx="1"/>
          </p:nvPr>
        </p:nvSpPr>
        <p:spPr>
          <a:xfrm rot="5400000">
            <a:off x="541338" y="190501"/>
            <a:ext cx="5851525" cy="6019800"/>
          </a:xfrm>
          <a:prstGeom prst="rect">
            <a:avLst/>
          </a:prstGeom>
          <a:noFill/>
          <a:ln>
            <a:noFill/>
          </a:ln>
        </p:spPr>
        <p:txBody>
          <a:bodyPr spcFirstLastPara="1" wrap="square" lIns="91400" tIns="45700" rIns="91400"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40"/>
          <p:cNvSpPr txBox="1">
            <a:spLocks noGrp="1"/>
          </p:cNvSpPr>
          <p:nvPr>
            <p:ph type="dt" idx="10"/>
          </p:nvPr>
        </p:nvSpPr>
        <p:spPr>
          <a:xfrm>
            <a:off x="457200" y="6356352"/>
            <a:ext cx="2133600" cy="365125"/>
          </a:xfrm>
          <a:prstGeom prst="rect">
            <a:avLst/>
          </a:prstGeom>
          <a:noFill/>
          <a:ln>
            <a:noFill/>
          </a:ln>
        </p:spPr>
        <p:txBody>
          <a:bodyPr spcFirstLastPara="1" wrap="square" lIns="91400" tIns="45700" rIns="9140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0"/>
          <p:cNvSpPr txBox="1">
            <a:spLocks noGrp="1"/>
          </p:cNvSpPr>
          <p:nvPr>
            <p:ph type="ftr" idx="11"/>
          </p:nvPr>
        </p:nvSpPr>
        <p:spPr>
          <a:xfrm>
            <a:off x="3124200" y="6356352"/>
            <a:ext cx="2895600" cy="365125"/>
          </a:xfrm>
          <a:prstGeom prst="rect">
            <a:avLst/>
          </a:prstGeom>
          <a:noFill/>
          <a:ln>
            <a:noFill/>
          </a:ln>
        </p:spPr>
        <p:txBody>
          <a:bodyPr spcFirstLastPara="1" wrap="square" lIns="91400" tIns="45700" rIns="91400"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0"/>
          <p:cNvSpPr txBox="1">
            <a:spLocks noGrp="1"/>
          </p:cNvSpPr>
          <p:nvPr>
            <p:ph type="sldNum" idx="12"/>
          </p:nvPr>
        </p:nvSpPr>
        <p:spPr>
          <a:xfrm>
            <a:off x="6553200" y="6356352"/>
            <a:ext cx="2133600" cy="365125"/>
          </a:xfrm>
          <a:prstGeom prst="rect">
            <a:avLst/>
          </a:prstGeom>
          <a:noFill/>
          <a:ln>
            <a:noFill/>
          </a:ln>
        </p:spPr>
        <p:txBody>
          <a:bodyPr spcFirstLastPara="1" wrap="square" lIns="91400" tIns="45700" rIns="91400"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1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7" name="Google Shape;87;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9" name="Google Shape;89;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4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4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1"/>
        <p:cNvGrpSpPr/>
        <p:nvPr/>
      </p:nvGrpSpPr>
      <p:grpSpPr>
        <a:xfrm>
          <a:off x="0" y="0"/>
          <a:ext cx="0" cy="0"/>
          <a:chOff x="0" y="0"/>
          <a:chExt cx="0" cy="0"/>
        </a:xfrm>
      </p:grpSpPr>
      <p:sp>
        <p:nvSpPr>
          <p:cNvPr id="102" name="Google Shape;102;p4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4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4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5" name="Google Shape;105;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1"/>
        <p:cNvGrpSpPr/>
        <p:nvPr/>
      </p:nvGrpSpPr>
      <p:grpSpPr>
        <a:xfrm>
          <a:off x="0" y="0"/>
          <a:ext cx="0" cy="0"/>
          <a:chOff x="0" y="0"/>
          <a:chExt cx="0" cy="0"/>
        </a:xfrm>
      </p:grpSpPr>
      <p:sp>
        <p:nvSpPr>
          <p:cNvPr id="112" name="Google Shape;112;p41"/>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41"/>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14" name="Google Shape;114;p4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4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6" name="Google Shape;116;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7"/>
        <p:cNvGrpSpPr/>
        <p:nvPr/>
      </p:nvGrpSpPr>
      <p:grpSpPr>
        <a:xfrm>
          <a:off x="0" y="0"/>
          <a:ext cx="0" cy="0"/>
          <a:chOff x="0" y="0"/>
          <a:chExt cx="0" cy="0"/>
        </a:xfrm>
      </p:grpSpPr>
      <p:sp>
        <p:nvSpPr>
          <p:cNvPr id="118" name="Google Shape;118;p42"/>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42"/>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120" name="Google Shape;120;p4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4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2" name="Google Shape;122;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3"/>
        <p:cNvGrpSpPr/>
        <p:nvPr/>
      </p:nvGrpSpPr>
      <p:grpSpPr>
        <a:xfrm>
          <a:off x="0" y="0"/>
          <a:ext cx="0" cy="0"/>
          <a:chOff x="0" y="0"/>
          <a:chExt cx="0" cy="0"/>
        </a:xfrm>
      </p:grpSpPr>
      <p:sp>
        <p:nvSpPr>
          <p:cNvPr id="124" name="Google Shape;124;p43"/>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5" name="Google Shape;125;p43"/>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26" name="Google Shape;126;p43"/>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7" name="Google Shape;127;p43"/>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128" name="Google Shape;128;p43"/>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29" name="Google Shape;129;p4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4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2"/>
        <p:cNvGrpSpPr/>
        <p:nvPr/>
      </p:nvGrpSpPr>
      <p:grpSpPr>
        <a:xfrm>
          <a:off x="0" y="0"/>
          <a:ext cx="0" cy="0"/>
          <a:chOff x="0" y="0"/>
          <a:chExt cx="0" cy="0"/>
        </a:xfrm>
      </p:grpSpPr>
      <p:sp>
        <p:nvSpPr>
          <p:cNvPr id="133" name="Google Shape;133;p4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4" name="Google Shape;134;p46"/>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135" name="Google Shape;135;p46"/>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36" name="Google Shape;136;p4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4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8" name="Google Shape;138;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9"/>
        <p:cNvGrpSpPr/>
        <p:nvPr/>
      </p:nvGrpSpPr>
      <p:grpSpPr>
        <a:xfrm>
          <a:off x="0" y="0"/>
          <a:ext cx="0" cy="0"/>
          <a:chOff x="0" y="0"/>
          <a:chExt cx="0" cy="0"/>
        </a:xfrm>
      </p:grpSpPr>
      <p:sp>
        <p:nvSpPr>
          <p:cNvPr id="140" name="Google Shape;140;p4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47"/>
          <p:cNvSpPr>
            <a:spLocks noGrp="1"/>
          </p:cNvSpPr>
          <p:nvPr>
            <p:ph type="pic" idx="2"/>
          </p:nvPr>
        </p:nvSpPr>
        <p:spPr>
          <a:xfrm>
            <a:off x="3887391" y="987426"/>
            <a:ext cx="4629150" cy="4873625"/>
          </a:xfrm>
          <a:prstGeom prst="rect">
            <a:avLst/>
          </a:prstGeom>
          <a:noFill/>
          <a:ln>
            <a:noFill/>
          </a:ln>
        </p:spPr>
      </p:sp>
      <p:sp>
        <p:nvSpPr>
          <p:cNvPr id="142" name="Google Shape;142;p47"/>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143" name="Google Shape;143;p4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4" name="Google Shape;144;p4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6"/>
        <p:cNvGrpSpPr/>
        <p:nvPr/>
      </p:nvGrpSpPr>
      <p:grpSpPr>
        <a:xfrm>
          <a:off x="0" y="0"/>
          <a:ext cx="0" cy="0"/>
          <a:chOff x="0" y="0"/>
          <a:chExt cx="0" cy="0"/>
        </a:xfrm>
      </p:grpSpPr>
      <p:sp>
        <p:nvSpPr>
          <p:cNvPr id="147" name="Google Shape;147;p4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8" name="Google Shape;148;p48"/>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49" name="Google Shape;149;p4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4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2"/>
          <p:cNvSpPr txBox="1">
            <a:spLocks noGrp="1"/>
          </p:cNvSpPr>
          <p:nvPr>
            <p:ph type="title"/>
          </p:nvPr>
        </p:nvSpPr>
        <p:spPr>
          <a:xfrm>
            <a:off x="457200" y="274637"/>
            <a:ext cx="8229600" cy="1143000"/>
          </a:xfrm>
          <a:prstGeom prst="rect">
            <a:avLst/>
          </a:prstGeom>
          <a:noFill/>
          <a:ln>
            <a:noFill/>
          </a:ln>
        </p:spPr>
        <p:txBody>
          <a:bodyPr spcFirstLastPara="1" wrap="square" lIns="91400" tIns="45700" rIns="91400"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2"/>
          <p:cNvSpPr txBox="1">
            <a:spLocks noGrp="1"/>
          </p:cNvSpPr>
          <p:nvPr>
            <p:ph type="body" idx="1"/>
          </p:nvPr>
        </p:nvSpPr>
        <p:spPr>
          <a:xfrm>
            <a:off x="457200" y="1600201"/>
            <a:ext cx="8229600" cy="4525963"/>
          </a:xfrm>
          <a:prstGeom prst="rect">
            <a:avLst/>
          </a:prstGeom>
          <a:noFill/>
          <a:ln>
            <a:noFill/>
          </a:ln>
        </p:spPr>
        <p:txBody>
          <a:bodyPr spcFirstLastPara="1" wrap="square" lIns="91400" tIns="45700" rIns="91400"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32"/>
          <p:cNvSpPr txBox="1">
            <a:spLocks noGrp="1"/>
          </p:cNvSpPr>
          <p:nvPr>
            <p:ph type="dt" idx="10"/>
          </p:nvPr>
        </p:nvSpPr>
        <p:spPr>
          <a:xfrm>
            <a:off x="457200" y="6356352"/>
            <a:ext cx="2133600" cy="365125"/>
          </a:xfrm>
          <a:prstGeom prst="rect">
            <a:avLst/>
          </a:prstGeom>
          <a:noFill/>
          <a:ln>
            <a:noFill/>
          </a:ln>
        </p:spPr>
        <p:txBody>
          <a:bodyPr spcFirstLastPara="1" wrap="square" lIns="91400" tIns="45700" rIns="9140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2"/>
          <p:cNvSpPr txBox="1">
            <a:spLocks noGrp="1"/>
          </p:cNvSpPr>
          <p:nvPr>
            <p:ph type="ftr" idx="11"/>
          </p:nvPr>
        </p:nvSpPr>
        <p:spPr>
          <a:xfrm>
            <a:off x="3124200" y="6356352"/>
            <a:ext cx="2895600" cy="365125"/>
          </a:xfrm>
          <a:prstGeom prst="rect">
            <a:avLst/>
          </a:prstGeom>
          <a:noFill/>
          <a:ln>
            <a:noFill/>
          </a:ln>
        </p:spPr>
        <p:txBody>
          <a:bodyPr spcFirstLastPara="1" wrap="square" lIns="91400" tIns="45700" rIns="91400"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2"/>
          <p:cNvSpPr txBox="1">
            <a:spLocks noGrp="1"/>
          </p:cNvSpPr>
          <p:nvPr>
            <p:ph type="sldNum" idx="12"/>
          </p:nvPr>
        </p:nvSpPr>
        <p:spPr>
          <a:xfrm>
            <a:off x="6553200" y="6356352"/>
            <a:ext cx="2133600" cy="365125"/>
          </a:xfrm>
          <a:prstGeom prst="rect">
            <a:avLst/>
          </a:prstGeom>
          <a:noFill/>
          <a:ln>
            <a:noFill/>
          </a:ln>
        </p:spPr>
        <p:txBody>
          <a:bodyPr spcFirstLastPara="1" wrap="square" lIns="91400" tIns="45700" rIns="91400"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2"/>
        <p:cNvGrpSpPr/>
        <p:nvPr/>
      </p:nvGrpSpPr>
      <p:grpSpPr>
        <a:xfrm>
          <a:off x="0" y="0"/>
          <a:ext cx="0" cy="0"/>
          <a:chOff x="0" y="0"/>
          <a:chExt cx="0" cy="0"/>
        </a:xfrm>
      </p:grpSpPr>
      <p:sp>
        <p:nvSpPr>
          <p:cNvPr id="153" name="Google Shape;153;p49"/>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49"/>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155" name="Google Shape;155;p4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6" name="Google Shape;156;p4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7" name="Google Shape;157;p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3"/>
        <p:cNvGrpSpPr/>
        <p:nvPr/>
      </p:nvGrpSpPr>
      <p:grpSpPr>
        <a:xfrm>
          <a:off x="0" y="0"/>
          <a:ext cx="0" cy="0"/>
          <a:chOff x="0" y="0"/>
          <a:chExt cx="0" cy="0"/>
        </a:xfrm>
      </p:grpSpPr>
      <p:sp>
        <p:nvSpPr>
          <p:cNvPr id="244" name="Google Shape;244;p22"/>
          <p:cNvSpPr txBox="1">
            <a:spLocks noGrp="1"/>
          </p:cNvSpPr>
          <p:nvPr>
            <p:ph type="title"/>
          </p:nvPr>
        </p:nvSpPr>
        <p:spPr>
          <a:xfrm>
            <a:off x="457200" y="274637"/>
            <a:ext cx="8229600" cy="1143000"/>
          </a:xfrm>
          <a:prstGeom prst="rect">
            <a:avLst/>
          </a:prstGeom>
          <a:noFill/>
          <a:ln>
            <a:noFill/>
          </a:ln>
        </p:spPr>
        <p:txBody>
          <a:bodyPr spcFirstLastPara="1" wrap="square" lIns="91000" tIns="45500" rIns="91000" bIns="455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45" name="Google Shape;245;p22"/>
          <p:cNvSpPr txBox="1">
            <a:spLocks noGrp="1"/>
          </p:cNvSpPr>
          <p:nvPr>
            <p:ph type="body" idx="1"/>
          </p:nvPr>
        </p:nvSpPr>
        <p:spPr>
          <a:xfrm>
            <a:off x="457200" y="1600241"/>
            <a:ext cx="8229600" cy="4525963"/>
          </a:xfrm>
          <a:prstGeom prst="rect">
            <a:avLst/>
          </a:prstGeom>
          <a:noFill/>
          <a:ln>
            <a:noFill/>
          </a:ln>
        </p:spPr>
        <p:txBody>
          <a:bodyPr spcFirstLastPara="1" wrap="square" lIns="91000" tIns="45500" rIns="91000" bIns="455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6" name="Google Shape;246;p22"/>
          <p:cNvSpPr txBox="1">
            <a:spLocks noGrp="1"/>
          </p:cNvSpPr>
          <p:nvPr>
            <p:ph type="dt" idx="10"/>
          </p:nvPr>
        </p:nvSpPr>
        <p:spPr>
          <a:xfrm>
            <a:off x="457200" y="6356352"/>
            <a:ext cx="2133600" cy="365125"/>
          </a:xfrm>
          <a:prstGeom prst="rect">
            <a:avLst/>
          </a:prstGeom>
          <a:noFill/>
          <a:ln>
            <a:noFill/>
          </a:ln>
        </p:spPr>
        <p:txBody>
          <a:bodyPr spcFirstLastPara="1" wrap="square" lIns="91000" tIns="45500" rIns="91000" bIns="45500" anchor="ctr" anchorCtr="0">
            <a:noAutofit/>
          </a:bodyPr>
          <a:lstStyle>
            <a:lvl1pPr lvl="0" algn="l">
              <a:lnSpc>
                <a:spcPct val="100000"/>
              </a:lnSpc>
              <a:spcBef>
                <a:spcPts val="0"/>
              </a:spcBef>
              <a:spcAft>
                <a:spcPts val="0"/>
              </a:spcAft>
              <a:buSzPts val="1400"/>
              <a:buNone/>
              <a:defRPr>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7" name="Google Shape;247;p22"/>
          <p:cNvSpPr txBox="1">
            <a:spLocks noGrp="1"/>
          </p:cNvSpPr>
          <p:nvPr>
            <p:ph type="ftr" idx="11"/>
          </p:nvPr>
        </p:nvSpPr>
        <p:spPr>
          <a:xfrm>
            <a:off x="3124200" y="6356352"/>
            <a:ext cx="2895600" cy="365125"/>
          </a:xfrm>
          <a:prstGeom prst="rect">
            <a:avLst/>
          </a:prstGeom>
          <a:noFill/>
          <a:ln>
            <a:noFill/>
          </a:ln>
        </p:spPr>
        <p:txBody>
          <a:bodyPr spcFirstLastPara="1" wrap="square" lIns="91000" tIns="45500" rIns="91000" bIns="45500" anchor="ctr" anchorCtr="0">
            <a:noAutofit/>
          </a:bodyPr>
          <a:lstStyle>
            <a:lvl1pPr lvl="0" algn="ctr">
              <a:lnSpc>
                <a:spcPct val="100000"/>
              </a:lnSpc>
              <a:spcBef>
                <a:spcPts val="0"/>
              </a:spcBef>
              <a:spcAft>
                <a:spcPts val="0"/>
              </a:spcAft>
              <a:buSzPts val="1400"/>
              <a:buNone/>
              <a:defRPr>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8" name="Google Shape;248;p22"/>
          <p:cNvSpPr txBox="1">
            <a:spLocks noGrp="1"/>
          </p:cNvSpPr>
          <p:nvPr>
            <p:ph type="sldNum" idx="12"/>
          </p:nvPr>
        </p:nvSpPr>
        <p:spPr>
          <a:xfrm>
            <a:off x="6553200" y="6356352"/>
            <a:ext cx="2133600" cy="365125"/>
          </a:xfrm>
          <a:prstGeom prst="rect">
            <a:avLst/>
          </a:prstGeom>
          <a:noFill/>
          <a:ln>
            <a:noFill/>
          </a:ln>
        </p:spPr>
        <p:txBody>
          <a:bodyPr spcFirstLastPara="1" wrap="square" lIns="91000" tIns="45500" rIns="91000" bIns="455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9"/>
        <p:cNvGrpSpPr/>
        <p:nvPr/>
      </p:nvGrpSpPr>
      <p:grpSpPr>
        <a:xfrm>
          <a:off x="0" y="0"/>
          <a:ext cx="0" cy="0"/>
          <a:chOff x="0" y="0"/>
          <a:chExt cx="0" cy="0"/>
        </a:xfrm>
      </p:grpSpPr>
      <p:sp>
        <p:nvSpPr>
          <p:cNvPr id="250" name="Google Shape;250;p23"/>
          <p:cNvSpPr txBox="1">
            <a:spLocks noGrp="1"/>
          </p:cNvSpPr>
          <p:nvPr>
            <p:ph type="title"/>
          </p:nvPr>
        </p:nvSpPr>
        <p:spPr>
          <a:xfrm>
            <a:off x="722313" y="4406941"/>
            <a:ext cx="7772400" cy="1362075"/>
          </a:xfrm>
          <a:prstGeom prst="rect">
            <a:avLst/>
          </a:prstGeom>
          <a:noFill/>
          <a:ln>
            <a:noFill/>
          </a:ln>
        </p:spPr>
        <p:txBody>
          <a:bodyPr spcFirstLastPara="1" wrap="square" lIns="91000" tIns="45500" rIns="91000" bIns="455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51" name="Google Shape;251;p23"/>
          <p:cNvSpPr txBox="1">
            <a:spLocks noGrp="1"/>
          </p:cNvSpPr>
          <p:nvPr>
            <p:ph type="body" idx="1"/>
          </p:nvPr>
        </p:nvSpPr>
        <p:spPr>
          <a:xfrm>
            <a:off x="722313" y="2906713"/>
            <a:ext cx="7772400" cy="1500187"/>
          </a:xfrm>
          <a:prstGeom prst="rect">
            <a:avLst/>
          </a:prstGeom>
          <a:noFill/>
          <a:ln>
            <a:noFill/>
          </a:ln>
        </p:spPr>
        <p:txBody>
          <a:bodyPr spcFirstLastPara="1" wrap="square" lIns="91000" tIns="45500" rIns="91000" bIns="455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52" name="Google Shape;252;p23"/>
          <p:cNvSpPr txBox="1">
            <a:spLocks noGrp="1"/>
          </p:cNvSpPr>
          <p:nvPr>
            <p:ph type="dt" idx="10"/>
          </p:nvPr>
        </p:nvSpPr>
        <p:spPr>
          <a:xfrm>
            <a:off x="457200" y="6356352"/>
            <a:ext cx="2133600" cy="365125"/>
          </a:xfrm>
          <a:prstGeom prst="rect">
            <a:avLst/>
          </a:prstGeom>
          <a:noFill/>
          <a:ln>
            <a:noFill/>
          </a:ln>
        </p:spPr>
        <p:txBody>
          <a:bodyPr spcFirstLastPara="1" wrap="square" lIns="91000" tIns="45500" rIns="91000" bIns="45500" anchor="ctr" anchorCtr="0">
            <a:noAutofit/>
          </a:bodyPr>
          <a:lstStyle>
            <a:lvl1pPr lvl="0" algn="l">
              <a:lnSpc>
                <a:spcPct val="100000"/>
              </a:lnSpc>
              <a:spcBef>
                <a:spcPts val="0"/>
              </a:spcBef>
              <a:spcAft>
                <a:spcPts val="0"/>
              </a:spcAft>
              <a:buSzPts val="1400"/>
              <a:buNone/>
              <a:defRPr>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3" name="Google Shape;253;p23"/>
          <p:cNvSpPr txBox="1">
            <a:spLocks noGrp="1"/>
          </p:cNvSpPr>
          <p:nvPr>
            <p:ph type="ftr" idx="11"/>
          </p:nvPr>
        </p:nvSpPr>
        <p:spPr>
          <a:xfrm>
            <a:off x="3124200" y="6356352"/>
            <a:ext cx="2895600" cy="365125"/>
          </a:xfrm>
          <a:prstGeom prst="rect">
            <a:avLst/>
          </a:prstGeom>
          <a:noFill/>
          <a:ln>
            <a:noFill/>
          </a:ln>
        </p:spPr>
        <p:txBody>
          <a:bodyPr spcFirstLastPara="1" wrap="square" lIns="91000" tIns="45500" rIns="91000" bIns="45500" anchor="ctr" anchorCtr="0">
            <a:noAutofit/>
          </a:bodyPr>
          <a:lstStyle>
            <a:lvl1pPr lvl="0" algn="ctr">
              <a:lnSpc>
                <a:spcPct val="100000"/>
              </a:lnSpc>
              <a:spcBef>
                <a:spcPts val="0"/>
              </a:spcBef>
              <a:spcAft>
                <a:spcPts val="0"/>
              </a:spcAft>
              <a:buSzPts val="1400"/>
              <a:buNone/>
              <a:defRPr>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4" name="Google Shape;254;p23"/>
          <p:cNvSpPr txBox="1">
            <a:spLocks noGrp="1"/>
          </p:cNvSpPr>
          <p:nvPr>
            <p:ph type="sldNum" idx="12"/>
          </p:nvPr>
        </p:nvSpPr>
        <p:spPr>
          <a:xfrm>
            <a:off x="6553200" y="6356352"/>
            <a:ext cx="2133600" cy="365125"/>
          </a:xfrm>
          <a:prstGeom prst="rect">
            <a:avLst/>
          </a:prstGeom>
          <a:noFill/>
          <a:ln>
            <a:noFill/>
          </a:ln>
        </p:spPr>
        <p:txBody>
          <a:bodyPr spcFirstLastPara="1" wrap="square" lIns="91000" tIns="45500" rIns="91000" bIns="455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5"/>
        <p:cNvGrpSpPr/>
        <p:nvPr/>
      </p:nvGrpSpPr>
      <p:grpSpPr>
        <a:xfrm>
          <a:off x="0" y="0"/>
          <a:ext cx="0" cy="0"/>
          <a:chOff x="0" y="0"/>
          <a:chExt cx="0" cy="0"/>
        </a:xfrm>
      </p:grpSpPr>
      <p:sp>
        <p:nvSpPr>
          <p:cNvPr id="256" name="Google Shape;256;p24"/>
          <p:cNvSpPr txBox="1">
            <a:spLocks noGrp="1"/>
          </p:cNvSpPr>
          <p:nvPr>
            <p:ph type="title"/>
          </p:nvPr>
        </p:nvSpPr>
        <p:spPr>
          <a:xfrm>
            <a:off x="457200" y="274637"/>
            <a:ext cx="8229600" cy="1143000"/>
          </a:xfrm>
          <a:prstGeom prst="rect">
            <a:avLst/>
          </a:prstGeom>
          <a:noFill/>
          <a:ln>
            <a:noFill/>
          </a:ln>
        </p:spPr>
        <p:txBody>
          <a:bodyPr spcFirstLastPara="1" wrap="square" lIns="91000" tIns="45500" rIns="91000" bIns="455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57" name="Google Shape;257;p24"/>
          <p:cNvSpPr txBox="1">
            <a:spLocks noGrp="1"/>
          </p:cNvSpPr>
          <p:nvPr>
            <p:ph type="body" idx="1"/>
          </p:nvPr>
        </p:nvSpPr>
        <p:spPr>
          <a:xfrm>
            <a:off x="457200" y="1600241"/>
            <a:ext cx="4038600" cy="4525963"/>
          </a:xfrm>
          <a:prstGeom prst="rect">
            <a:avLst/>
          </a:prstGeom>
          <a:noFill/>
          <a:ln>
            <a:noFill/>
          </a:ln>
        </p:spPr>
        <p:txBody>
          <a:bodyPr spcFirstLastPara="1" wrap="square" lIns="91000" tIns="45500" rIns="91000" bIns="455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58" name="Google Shape;258;p24"/>
          <p:cNvSpPr txBox="1">
            <a:spLocks noGrp="1"/>
          </p:cNvSpPr>
          <p:nvPr>
            <p:ph type="body" idx="2"/>
          </p:nvPr>
        </p:nvSpPr>
        <p:spPr>
          <a:xfrm>
            <a:off x="4648200" y="1600241"/>
            <a:ext cx="4038600" cy="4525963"/>
          </a:xfrm>
          <a:prstGeom prst="rect">
            <a:avLst/>
          </a:prstGeom>
          <a:noFill/>
          <a:ln>
            <a:noFill/>
          </a:ln>
        </p:spPr>
        <p:txBody>
          <a:bodyPr spcFirstLastPara="1" wrap="square" lIns="91000" tIns="45500" rIns="91000" bIns="455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59" name="Google Shape;259;p24"/>
          <p:cNvSpPr txBox="1">
            <a:spLocks noGrp="1"/>
          </p:cNvSpPr>
          <p:nvPr>
            <p:ph type="dt" idx="10"/>
          </p:nvPr>
        </p:nvSpPr>
        <p:spPr>
          <a:xfrm>
            <a:off x="457200" y="6356352"/>
            <a:ext cx="2133600" cy="365125"/>
          </a:xfrm>
          <a:prstGeom prst="rect">
            <a:avLst/>
          </a:prstGeom>
          <a:noFill/>
          <a:ln>
            <a:noFill/>
          </a:ln>
        </p:spPr>
        <p:txBody>
          <a:bodyPr spcFirstLastPara="1" wrap="square" lIns="91000" tIns="45500" rIns="91000" bIns="45500" anchor="ctr" anchorCtr="0">
            <a:noAutofit/>
          </a:bodyPr>
          <a:lstStyle>
            <a:lvl1pPr lvl="0" algn="l">
              <a:lnSpc>
                <a:spcPct val="100000"/>
              </a:lnSpc>
              <a:spcBef>
                <a:spcPts val="0"/>
              </a:spcBef>
              <a:spcAft>
                <a:spcPts val="0"/>
              </a:spcAft>
              <a:buSzPts val="1400"/>
              <a:buNone/>
              <a:defRPr>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0" name="Google Shape;260;p24"/>
          <p:cNvSpPr txBox="1">
            <a:spLocks noGrp="1"/>
          </p:cNvSpPr>
          <p:nvPr>
            <p:ph type="ftr" idx="11"/>
          </p:nvPr>
        </p:nvSpPr>
        <p:spPr>
          <a:xfrm>
            <a:off x="3124200" y="6356352"/>
            <a:ext cx="2895600" cy="365125"/>
          </a:xfrm>
          <a:prstGeom prst="rect">
            <a:avLst/>
          </a:prstGeom>
          <a:noFill/>
          <a:ln>
            <a:noFill/>
          </a:ln>
        </p:spPr>
        <p:txBody>
          <a:bodyPr spcFirstLastPara="1" wrap="square" lIns="91000" tIns="45500" rIns="91000" bIns="45500" anchor="ctr" anchorCtr="0">
            <a:noAutofit/>
          </a:bodyPr>
          <a:lstStyle>
            <a:lvl1pPr lvl="0" algn="ctr">
              <a:lnSpc>
                <a:spcPct val="100000"/>
              </a:lnSpc>
              <a:spcBef>
                <a:spcPts val="0"/>
              </a:spcBef>
              <a:spcAft>
                <a:spcPts val="0"/>
              </a:spcAft>
              <a:buSzPts val="1400"/>
              <a:buNone/>
              <a:defRPr>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1" name="Google Shape;261;p24"/>
          <p:cNvSpPr txBox="1">
            <a:spLocks noGrp="1"/>
          </p:cNvSpPr>
          <p:nvPr>
            <p:ph type="sldNum" idx="12"/>
          </p:nvPr>
        </p:nvSpPr>
        <p:spPr>
          <a:xfrm>
            <a:off x="6553200" y="6356352"/>
            <a:ext cx="2133600" cy="365125"/>
          </a:xfrm>
          <a:prstGeom prst="rect">
            <a:avLst/>
          </a:prstGeom>
          <a:noFill/>
          <a:ln>
            <a:noFill/>
          </a:ln>
        </p:spPr>
        <p:txBody>
          <a:bodyPr spcFirstLastPara="1" wrap="square" lIns="91000" tIns="45500" rIns="91000" bIns="455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62"/>
        <p:cNvGrpSpPr/>
        <p:nvPr/>
      </p:nvGrpSpPr>
      <p:grpSpPr>
        <a:xfrm>
          <a:off x="0" y="0"/>
          <a:ext cx="0" cy="0"/>
          <a:chOff x="0" y="0"/>
          <a:chExt cx="0" cy="0"/>
        </a:xfrm>
      </p:grpSpPr>
      <p:sp>
        <p:nvSpPr>
          <p:cNvPr id="263" name="Google Shape;263;p25"/>
          <p:cNvSpPr txBox="1">
            <a:spLocks noGrp="1"/>
          </p:cNvSpPr>
          <p:nvPr>
            <p:ph type="title"/>
          </p:nvPr>
        </p:nvSpPr>
        <p:spPr>
          <a:xfrm>
            <a:off x="457200" y="274637"/>
            <a:ext cx="8229600" cy="1143000"/>
          </a:xfrm>
          <a:prstGeom prst="rect">
            <a:avLst/>
          </a:prstGeom>
          <a:noFill/>
          <a:ln>
            <a:noFill/>
          </a:ln>
        </p:spPr>
        <p:txBody>
          <a:bodyPr spcFirstLastPara="1" wrap="square" lIns="91000" tIns="45500" rIns="91000" bIns="455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64" name="Google Shape;264;p25"/>
          <p:cNvSpPr txBox="1">
            <a:spLocks noGrp="1"/>
          </p:cNvSpPr>
          <p:nvPr>
            <p:ph type="body" idx="1"/>
          </p:nvPr>
        </p:nvSpPr>
        <p:spPr>
          <a:xfrm>
            <a:off x="457201" y="1535113"/>
            <a:ext cx="4040188" cy="639763"/>
          </a:xfrm>
          <a:prstGeom prst="rect">
            <a:avLst/>
          </a:prstGeom>
          <a:noFill/>
          <a:ln>
            <a:noFill/>
          </a:ln>
        </p:spPr>
        <p:txBody>
          <a:bodyPr spcFirstLastPara="1" wrap="square" lIns="91000" tIns="45500" rIns="91000" bIns="455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65" name="Google Shape;265;p25"/>
          <p:cNvSpPr txBox="1">
            <a:spLocks noGrp="1"/>
          </p:cNvSpPr>
          <p:nvPr>
            <p:ph type="body" idx="2"/>
          </p:nvPr>
        </p:nvSpPr>
        <p:spPr>
          <a:xfrm>
            <a:off x="457201" y="2174875"/>
            <a:ext cx="4040188" cy="3951288"/>
          </a:xfrm>
          <a:prstGeom prst="rect">
            <a:avLst/>
          </a:prstGeom>
          <a:noFill/>
          <a:ln>
            <a:noFill/>
          </a:ln>
        </p:spPr>
        <p:txBody>
          <a:bodyPr spcFirstLastPara="1" wrap="square" lIns="91000" tIns="45500" rIns="91000" bIns="455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266" name="Google Shape;266;p25"/>
          <p:cNvSpPr txBox="1">
            <a:spLocks noGrp="1"/>
          </p:cNvSpPr>
          <p:nvPr>
            <p:ph type="body" idx="3"/>
          </p:nvPr>
        </p:nvSpPr>
        <p:spPr>
          <a:xfrm>
            <a:off x="4645066" y="1535113"/>
            <a:ext cx="4041775" cy="639763"/>
          </a:xfrm>
          <a:prstGeom prst="rect">
            <a:avLst/>
          </a:prstGeom>
          <a:noFill/>
          <a:ln>
            <a:noFill/>
          </a:ln>
        </p:spPr>
        <p:txBody>
          <a:bodyPr spcFirstLastPara="1" wrap="square" lIns="91000" tIns="45500" rIns="91000" bIns="455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267" name="Google Shape;267;p25"/>
          <p:cNvSpPr txBox="1">
            <a:spLocks noGrp="1"/>
          </p:cNvSpPr>
          <p:nvPr>
            <p:ph type="body" idx="4"/>
          </p:nvPr>
        </p:nvSpPr>
        <p:spPr>
          <a:xfrm>
            <a:off x="4645066" y="2174875"/>
            <a:ext cx="4041775" cy="3951288"/>
          </a:xfrm>
          <a:prstGeom prst="rect">
            <a:avLst/>
          </a:prstGeom>
          <a:noFill/>
          <a:ln>
            <a:noFill/>
          </a:ln>
        </p:spPr>
        <p:txBody>
          <a:bodyPr spcFirstLastPara="1" wrap="square" lIns="91000" tIns="45500" rIns="91000" bIns="455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268" name="Google Shape;268;p25"/>
          <p:cNvSpPr txBox="1">
            <a:spLocks noGrp="1"/>
          </p:cNvSpPr>
          <p:nvPr>
            <p:ph type="dt" idx="10"/>
          </p:nvPr>
        </p:nvSpPr>
        <p:spPr>
          <a:xfrm>
            <a:off x="457200" y="6356352"/>
            <a:ext cx="2133600" cy="365125"/>
          </a:xfrm>
          <a:prstGeom prst="rect">
            <a:avLst/>
          </a:prstGeom>
          <a:noFill/>
          <a:ln>
            <a:noFill/>
          </a:ln>
        </p:spPr>
        <p:txBody>
          <a:bodyPr spcFirstLastPara="1" wrap="square" lIns="91000" tIns="45500" rIns="91000" bIns="45500" anchor="ctr" anchorCtr="0">
            <a:noAutofit/>
          </a:bodyPr>
          <a:lstStyle>
            <a:lvl1pPr lvl="0" algn="l">
              <a:lnSpc>
                <a:spcPct val="100000"/>
              </a:lnSpc>
              <a:spcBef>
                <a:spcPts val="0"/>
              </a:spcBef>
              <a:spcAft>
                <a:spcPts val="0"/>
              </a:spcAft>
              <a:buSzPts val="1400"/>
              <a:buNone/>
              <a:defRPr>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9" name="Google Shape;269;p25"/>
          <p:cNvSpPr txBox="1">
            <a:spLocks noGrp="1"/>
          </p:cNvSpPr>
          <p:nvPr>
            <p:ph type="ftr" idx="11"/>
          </p:nvPr>
        </p:nvSpPr>
        <p:spPr>
          <a:xfrm>
            <a:off x="3124200" y="6356352"/>
            <a:ext cx="2895600" cy="365125"/>
          </a:xfrm>
          <a:prstGeom prst="rect">
            <a:avLst/>
          </a:prstGeom>
          <a:noFill/>
          <a:ln>
            <a:noFill/>
          </a:ln>
        </p:spPr>
        <p:txBody>
          <a:bodyPr spcFirstLastPara="1" wrap="square" lIns="91000" tIns="45500" rIns="91000" bIns="45500" anchor="ctr" anchorCtr="0">
            <a:noAutofit/>
          </a:bodyPr>
          <a:lstStyle>
            <a:lvl1pPr lvl="0" algn="ctr">
              <a:lnSpc>
                <a:spcPct val="100000"/>
              </a:lnSpc>
              <a:spcBef>
                <a:spcPts val="0"/>
              </a:spcBef>
              <a:spcAft>
                <a:spcPts val="0"/>
              </a:spcAft>
              <a:buSzPts val="1400"/>
              <a:buNone/>
              <a:defRPr>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0" name="Google Shape;270;p25"/>
          <p:cNvSpPr txBox="1">
            <a:spLocks noGrp="1"/>
          </p:cNvSpPr>
          <p:nvPr>
            <p:ph type="sldNum" idx="12"/>
          </p:nvPr>
        </p:nvSpPr>
        <p:spPr>
          <a:xfrm>
            <a:off x="6553200" y="6356352"/>
            <a:ext cx="2133600" cy="365125"/>
          </a:xfrm>
          <a:prstGeom prst="rect">
            <a:avLst/>
          </a:prstGeom>
          <a:noFill/>
          <a:ln>
            <a:noFill/>
          </a:ln>
        </p:spPr>
        <p:txBody>
          <a:bodyPr spcFirstLastPara="1" wrap="square" lIns="91000" tIns="45500" rIns="91000" bIns="455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1"/>
        <p:cNvGrpSpPr/>
        <p:nvPr/>
      </p:nvGrpSpPr>
      <p:grpSpPr>
        <a:xfrm>
          <a:off x="0" y="0"/>
          <a:ext cx="0" cy="0"/>
          <a:chOff x="0" y="0"/>
          <a:chExt cx="0" cy="0"/>
        </a:xfrm>
      </p:grpSpPr>
      <p:sp>
        <p:nvSpPr>
          <p:cNvPr id="272" name="Google Shape;272;p26"/>
          <p:cNvSpPr txBox="1">
            <a:spLocks noGrp="1"/>
          </p:cNvSpPr>
          <p:nvPr>
            <p:ph type="title"/>
          </p:nvPr>
        </p:nvSpPr>
        <p:spPr>
          <a:xfrm>
            <a:off x="457200" y="274637"/>
            <a:ext cx="8229600" cy="1143000"/>
          </a:xfrm>
          <a:prstGeom prst="rect">
            <a:avLst/>
          </a:prstGeom>
          <a:noFill/>
          <a:ln>
            <a:noFill/>
          </a:ln>
        </p:spPr>
        <p:txBody>
          <a:bodyPr spcFirstLastPara="1" wrap="square" lIns="91000" tIns="45500" rIns="91000" bIns="455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73" name="Google Shape;273;p26"/>
          <p:cNvSpPr txBox="1">
            <a:spLocks noGrp="1"/>
          </p:cNvSpPr>
          <p:nvPr>
            <p:ph type="dt" idx="10"/>
          </p:nvPr>
        </p:nvSpPr>
        <p:spPr>
          <a:xfrm>
            <a:off x="457200" y="6356352"/>
            <a:ext cx="2133600" cy="365125"/>
          </a:xfrm>
          <a:prstGeom prst="rect">
            <a:avLst/>
          </a:prstGeom>
          <a:noFill/>
          <a:ln>
            <a:noFill/>
          </a:ln>
        </p:spPr>
        <p:txBody>
          <a:bodyPr spcFirstLastPara="1" wrap="square" lIns="91000" tIns="45500" rIns="91000" bIns="45500" anchor="ctr" anchorCtr="0">
            <a:noAutofit/>
          </a:bodyPr>
          <a:lstStyle>
            <a:lvl1pPr lvl="0" algn="l">
              <a:lnSpc>
                <a:spcPct val="100000"/>
              </a:lnSpc>
              <a:spcBef>
                <a:spcPts val="0"/>
              </a:spcBef>
              <a:spcAft>
                <a:spcPts val="0"/>
              </a:spcAft>
              <a:buSzPts val="1400"/>
              <a:buNone/>
              <a:defRPr>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4" name="Google Shape;274;p26"/>
          <p:cNvSpPr txBox="1">
            <a:spLocks noGrp="1"/>
          </p:cNvSpPr>
          <p:nvPr>
            <p:ph type="ftr" idx="11"/>
          </p:nvPr>
        </p:nvSpPr>
        <p:spPr>
          <a:xfrm>
            <a:off x="3124200" y="6356352"/>
            <a:ext cx="2895600" cy="365125"/>
          </a:xfrm>
          <a:prstGeom prst="rect">
            <a:avLst/>
          </a:prstGeom>
          <a:noFill/>
          <a:ln>
            <a:noFill/>
          </a:ln>
        </p:spPr>
        <p:txBody>
          <a:bodyPr spcFirstLastPara="1" wrap="square" lIns="91000" tIns="45500" rIns="91000" bIns="45500" anchor="ctr" anchorCtr="0">
            <a:noAutofit/>
          </a:bodyPr>
          <a:lstStyle>
            <a:lvl1pPr lvl="0" algn="ctr">
              <a:lnSpc>
                <a:spcPct val="100000"/>
              </a:lnSpc>
              <a:spcBef>
                <a:spcPts val="0"/>
              </a:spcBef>
              <a:spcAft>
                <a:spcPts val="0"/>
              </a:spcAft>
              <a:buSzPts val="1400"/>
              <a:buNone/>
              <a:defRPr>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5" name="Google Shape;275;p26"/>
          <p:cNvSpPr txBox="1">
            <a:spLocks noGrp="1"/>
          </p:cNvSpPr>
          <p:nvPr>
            <p:ph type="sldNum" idx="12"/>
          </p:nvPr>
        </p:nvSpPr>
        <p:spPr>
          <a:xfrm>
            <a:off x="6553200" y="6356352"/>
            <a:ext cx="2133600" cy="365125"/>
          </a:xfrm>
          <a:prstGeom prst="rect">
            <a:avLst/>
          </a:prstGeom>
          <a:noFill/>
          <a:ln>
            <a:noFill/>
          </a:ln>
        </p:spPr>
        <p:txBody>
          <a:bodyPr spcFirstLastPara="1" wrap="square" lIns="91000" tIns="45500" rIns="91000" bIns="455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76"/>
        <p:cNvGrpSpPr/>
        <p:nvPr/>
      </p:nvGrpSpPr>
      <p:grpSpPr>
        <a:xfrm>
          <a:off x="0" y="0"/>
          <a:ext cx="0" cy="0"/>
          <a:chOff x="0" y="0"/>
          <a:chExt cx="0" cy="0"/>
        </a:xfrm>
      </p:grpSpPr>
      <p:sp>
        <p:nvSpPr>
          <p:cNvPr id="277" name="Google Shape;277;p27"/>
          <p:cNvSpPr txBox="1">
            <a:spLocks noGrp="1"/>
          </p:cNvSpPr>
          <p:nvPr>
            <p:ph type="title"/>
          </p:nvPr>
        </p:nvSpPr>
        <p:spPr>
          <a:xfrm>
            <a:off x="457205" y="273049"/>
            <a:ext cx="3008313" cy="1162051"/>
          </a:xfrm>
          <a:prstGeom prst="rect">
            <a:avLst/>
          </a:prstGeom>
          <a:noFill/>
          <a:ln>
            <a:noFill/>
          </a:ln>
        </p:spPr>
        <p:txBody>
          <a:bodyPr spcFirstLastPara="1" wrap="square" lIns="91000" tIns="45500" rIns="91000" bIns="455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78" name="Google Shape;278;p27"/>
          <p:cNvSpPr txBox="1">
            <a:spLocks noGrp="1"/>
          </p:cNvSpPr>
          <p:nvPr>
            <p:ph type="body" idx="1"/>
          </p:nvPr>
        </p:nvSpPr>
        <p:spPr>
          <a:xfrm>
            <a:off x="3575050" y="273053"/>
            <a:ext cx="5111750" cy="5853113"/>
          </a:xfrm>
          <a:prstGeom prst="rect">
            <a:avLst/>
          </a:prstGeom>
          <a:noFill/>
          <a:ln>
            <a:noFill/>
          </a:ln>
        </p:spPr>
        <p:txBody>
          <a:bodyPr spcFirstLastPara="1" wrap="square" lIns="91000" tIns="45500" rIns="91000" bIns="455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279" name="Google Shape;279;p27"/>
          <p:cNvSpPr txBox="1">
            <a:spLocks noGrp="1"/>
          </p:cNvSpPr>
          <p:nvPr>
            <p:ph type="body" idx="2"/>
          </p:nvPr>
        </p:nvSpPr>
        <p:spPr>
          <a:xfrm>
            <a:off x="457205" y="1435103"/>
            <a:ext cx="3008313" cy="4691063"/>
          </a:xfrm>
          <a:prstGeom prst="rect">
            <a:avLst/>
          </a:prstGeom>
          <a:noFill/>
          <a:ln>
            <a:noFill/>
          </a:ln>
        </p:spPr>
        <p:txBody>
          <a:bodyPr spcFirstLastPara="1" wrap="square" lIns="91000" tIns="45500" rIns="91000" bIns="455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280" name="Google Shape;280;p27"/>
          <p:cNvSpPr txBox="1">
            <a:spLocks noGrp="1"/>
          </p:cNvSpPr>
          <p:nvPr>
            <p:ph type="dt" idx="10"/>
          </p:nvPr>
        </p:nvSpPr>
        <p:spPr>
          <a:xfrm>
            <a:off x="457200" y="6356352"/>
            <a:ext cx="2133600" cy="365125"/>
          </a:xfrm>
          <a:prstGeom prst="rect">
            <a:avLst/>
          </a:prstGeom>
          <a:noFill/>
          <a:ln>
            <a:noFill/>
          </a:ln>
        </p:spPr>
        <p:txBody>
          <a:bodyPr spcFirstLastPara="1" wrap="square" lIns="91000" tIns="45500" rIns="91000" bIns="45500" anchor="ctr" anchorCtr="0">
            <a:noAutofit/>
          </a:bodyPr>
          <a:lstStyle>
            <a:lvl1pPr lvl="0" algn="l">
              <a:lnSpc>
                <a:spcPct val="100000"/>
              </a:lnSpc>
              <a:spcBef>
                <a:spcPts val="0"/>
              </a:spcBef>
              <a:spcAft>
                <a:spcPts val="0"/>
              </a:spcAft>
              <a:buSzPts val="1400"/>
              <a:buNone/>
              <a:defRPr>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1" name="Google Shape;281;p27"/>
          <p:cNvSpPr txBox="1">
            <a:spLocks noGrp="1"/>
          </p:cNvSpPr>
          <p:nvPr>
            <p:ph type="ftr" idx="11"/>
          </p:nvPr>
        </p:nvSpPr>
        <p:spPr>
          <a:xfrm>
            <a:off x="3124200" y="6356352"/>
            <a:ext cx="2895600" cy="365125"/>
          </a:xfrm>
          <a:prstGeom prst="rect">
            <a:avLst/>
          </a:prstGeom>
          <a:noFill/>
          <a:ln>
            <a:noFill/>
          </a:ln>
        </p:spPr>
        <p:txBody>
          <a:bodyPr spcFirstLastPara="1" wrap="square" lIns="91000" tIns="45500" rIns="91000" bIns="45500" anchor="ctr" anchorCtr="0">
            <a:noAutofit/>
          </a:bodyPr>
          <a:lstStyle>
            <a:lvl1pPr lvl="0" algn="ctr">
              <a:lnSpc>
                <a:spcPct val="100000"/>
              </a:lnSpc>
              <a:spcBef>
                <a:spcPts val="0"/>
              </a:spcBef>
              <a:spcAft>
                <a:spcPts val="0"/>
              </a:spcAft>
              <a:buSzPts val="1400"/>
              <a:buNone/>
              <a:defRPr>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2" name="Google Shape;282;p27"/>
          <p:cNvSpPr txBox="1">
            <a:spLocks noGrp="1"/>
          </p:cNvSpPr>
          <p:nvPr>
            <p:ph type="sldNum" idx="12"/>
          </p:nvPr>
        </p:nvSpPr>
        <p:spPr>
          <a:xfrm>
            <a:off x="6553200" y="6356352"/>
            <a:ext cx="2133600" cy="365125"/>
          </a:xfrm>
          <a:prstGeom prst="rect">
            <a:avLst/>
          </a:prstGeom>
          <a:noFill/>
          <a:ln>
            <a:noFill/>
          </a:ln>
        </p:spPr>
        <p:txBody>
          <a:bodyPr spcFirstLastPara="1" wrap="square" lIns="91000" tIns="45500" rIns="91000" bIns="455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83"/>
        <p:cNvGrpSpPr/>
        <p:nvPr/>
      </p:nvGrpSpPr>
      <p:grpSpPr>
        <a:xfrm>
          <a:off x="0" y="0"/>
          <a:ext cx="0" cy="0"/>
          <a:chOff x="0" y="0"/>
          <a:chExt cx="0" cy="0"/>
        </a:xfrm>
      </p:grpSpPr>
      <p:sp>
        <p:nvSpPr>
          <p:cNvPr id="284" name="Google Shape;284;p28"/>
          <p:cNvSpPr txBox="1">
            <a:spLocks noGrp="1"/>
          </p:cNvSpPr>
          <p:nvPr>
            <p:ph type="title"/>
          </p:nvPr>
        </p:nvSpPr>
        <p:spPr>
          <a:xfrm>
            <a:off x="1792288" y="4800601"/>
            <a:ext cx="5486400" cy="566739"/>
          </a:xfrm>
          <a:prstGeom prst="rect">
            <a:avLst/>
          </a:prstGeom>
          <a:noFill/>
          <a:ln>
            <a:noFill/>
          </a:ln>
        </p:spPr>
        <p:txBody>
          <a:bodyPr spcFirstLastPara="1" wrap="square" lIns="91000" tIns="45500" rIns="91000" bIns="455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85" name="Google Shape;285;p28"/>
          <p:cNvSpPr>
            <a:spLocks noGrp="1"/>
          </p:cNvSpPr>
          <p:nvPr>
            <p:ph type="pic" idx="2"/>
          </p:nvPr>
        </p:nvSpPr>
        <p:spPr>
          <a:xfrm>
            <a:off x="1792288" y="612775"/>
            <a:ext cx="5486400" cy="4114800"/>
          </a:xfrm>
          <a:prstGeom prst="rect">
            <a:avLst/>
          </a:prstGeom>
          <a:noFill/>
          <a:ln>
            <a:noFill/>
          </a:ln>
        </p:spPr>
      </p:sp>
      <p:sp>
        <p:nvSpPr>
          <p:cNvPr id="286" name="Google Shape;286;p28"/>
          <p:cNvSpPr txBox="1">
            <a:spLocks noGrp="1"/>
          </p:cNvSpPr>
          <p:nvPr>
            <p:ph type="body" idx="1"/>
          </p:nvPr>
        </p:nvSpPr>
        <p:spPr>
          <a:xfrm>
            <a:off x="1792288" y="5367339"/>
            <a:ext cx="5486400" cy="804863"/>
          </a:xfrm>
          <a:prstGeom prst="rect">
            <a:avLst/>
          </a:prstGeom>
          <a:noFill/>
          <a:ln>
            <a:noFill/>
          </a:ln>
        </p:spPr>
        <p:txBody>
          <a:bodyPr spcFirstLastPara="1" wrap="square" lIns="91000" tIns="45500" rIns="91000" bIns="455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287" name="Google Shape;287;p28"/>
          <p:cNvSpPr txBox="1">
            <a:spLocks noGrp="1"/>
          </p:cNvSpPr>
          <p:nvPr>
            <p:ph type="dt" idx="10"/>
          </p:nvPr>
        </p:nvSpPr>
        <p:spPr>
          <a:xfrm>
            <a:off x="457200" y="6356352"/>
            <a:ext cx="2133600" cy="365125"/>
          </a:xfrm>
          <a:prstGeom prst="rect">
            <a:avLst/>
          </a:prstGeom>
          <a:noFill/>
          <a:ln>
            <a:noFill/>
          </a:ln>
        </p:spPr>
        <p:txBody>
          <a:bodyPr spcFirstLastPara="1" wrap="square" lIns="91000" tIns="45500" rIns="91000" bIns="45500" anchor="ctr" anchorCtr="0">
            <a:noAutofit/>
          </a:bodyPr>
          <a:lstStyle>
            <a:lvl1pPr lvl="0" algn="l">
              <a:lnSpc>
                <a:spcPct val="100000"/>
              </a:lnSpc>
              <a:spcBef>
                <a:spcPts val="0"/>
              </a:spcBef>
              <a:spcAft>
                <a:spcPts val="0"/>
              </a:spcAft>
              <a:buSzPts val="1400"/>
              <a:buNone/>
              <a:defRPr>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8" name="Google Shape;288;p28"/>
          <p:cNvSpPr txBox="1">
            <a:spLocks noGrp="1"/>
          </p:cNvSpPr>
          <p:nvPr>
            <p:ph type="ftr" idx="11"/>
          </p:nvPr>
        </p:nvSpPr>
        <p:spPr>
          <a:xfrm>
            <a:off x="3124200" y="6356352"/>
            <a:ext cx="2895600" cy="365125"/>
          </a:xfrm>
          <a:prstGeom prst="rect">
            <a:avLst/>
          </a:prstGeom>
          <a:noFill/>
          <a:ln>
            <a:noFill/>
          </a:ln>
        </p:spPr>
        <p:txBody>
          <a:bodyPr spcFirstLastPara="1" wrap="square" lIns="91000" tIns="45500" rIns="91000" bIns="45500" anchor="ctr" anchorCtr="0">
            <a:noAutofit/>
          </a:bodyPr>
          <a:lstStyle>
            <a:lvl1pPr lvl="0" algn="ctr">
              <a:lnSpc>
                <a:spcPct val="100000"/>
              </a:lnSpc>
              <a:spcBef>
                <a:spcPts val="0"/>
              </a:spcBef>
              <a:spcAft>
                <a:spcPts val="0"/>
              </a:spcAft>
              <a:buSzPts val="1400"/>
              <a:buNone/>
              <a:defRPr>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9" name="Google Shape;289;p28"/>
          <p:cNvSpPr txBox="1">
            <a:spLocks noGrp="1"/>
          </p:cNvSpPr>
          <p:nvPr>
            <p:ph type="sldNum" idx="12"/>
          </p:nvPr>
        </p:nvSpPr>
        <p:spPr>
          <a:xfrm>
            <a:off x="6553200" y="6356352"/>
            <a:ext cx="2133600" cy="365125"/>
          </a:xfrm>
          <a:prstGeom prst="rect">
            <a:avLst/>
          </a:prstGeom>
          <a:noFill/>
          <a:ln>
            <a:noFill/>
          </a:ln>
        </p:spPr>
        <p:txBody>
          <a:bodyPr spcFirstLastPara="1" wrap="square" lIns="91000" tIns="45500" rIns="91000" bIns="455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90"/>
        <p:cNvGrpSpPr/>
        <p:nvPr/>
      </p:nvGrpSpPr>
      <p:grpSpPr>
        <a:xfrm>
          <a:off x="0" y="0"/>
          <a:ext cx="0" cy="0"/>
          <a:chOff x="0" y="0"/>
          <a:chExt cx="0" cy="0"/>
        </a:xfrm>
      </p:grpSpPr>
      <p:sp>
        <p:nvSpPr>
          <p:cNvPr id="291" name="Google Shape;291;p29"/>
          <p:cNvSpPr txBox="1">
            <a:spLocks noGrp="1"/>
          </p:cNvSpPr>
          <p:nvPr>
            <p:ph type="title"/>
          </p:nvPr>
        </p:nvSpPr>
        <p:spPr>
          <a:xfrm>
            <a:off x="457200" y="274637"/>
            <a:ext cx="8229600" cy="1143000"/>
          </a:xfrm>
          <a:prstGeom prst="rect">
            <a:avLst/>
          </a:prstGeom>
          <a:noFill/>
          <a:ln>
            <a:noFill/>
          </a:ln>
        </p:spPr>
        <p:txBody>
          <a:bodyPr spcFirstLastPara="1" wrap="square" lIns="91000" tIns="45500" rIns="91000" bIns="455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92" name="Google Shape;292;p29"/>
          <p:cNvSpPr txBox="1">
            <a:spLocks noGrp="1"/>
          </p:cNvSpPr>
          <p:nvPr>
            <p:ph type="body" idx="1"/>
          </p:nvPr>
        </p:nvSpPr>
        <p:spPr>
          <a:xfrm rot="5400000">
            <a:off x="2309019" y="-251578"/>
            <a:ext cx="4525963" cy="8229600"/>
          </a:xfrm>
          <a:prstGeom prst="rect">
            <a:avLst/>
          </a:prstGeom>
          <a:noFill/>
          <a:ln>
            <a:noFill/>
          </a:ln>
        </p:spPr>
        <p:txBody>
          <a:bodyPr spcFirstLastPara="1" wrap="square" lIns="91000" tIns="45500" rIns="91000" bIns="455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3" name="Google Shape;293;p29"/>
          <p:cNvSpPr txBox="1">
            <a:spLocks noGrp="1"/>
          </p:cNvSpPr>
          <p:nvPr>
            <p:ph type="dt" idx="10"/>
          </p:nvPr>
        </p:nvSpPr>
        <p:spPr>
          <a:xfrm>
            <a:off x="457200" y="6356352"/>
            <a:ext cx="2133600" cy="365125"/>
          </a:xfrm>
          <a:prstGeom prst="rect">
            <a:avLst/>
          </a:prstGeom>
          <a:noFill/>
          <a:ln>
            <a:noFill/>
          </a:ln>
        </p:spPr>
        <p:txBody>
          <a:bodyPr spcFirstLastPara="1" wrap="square" lIns="91000" tIns="45500" rIns="91000" bIns="45500" anchor="ctr" anchorCtr="0">
            <a:noAutofit/>
          </a:bodyPr>
          <a:lstStyle>
            <a:lvl1pPr lvl="0" algn="l">
              <a:lnSpc>
                <a:spcPct val="100000"/>
              </a:lnSpc>
              <a:spcBef>
                <a:spcPts val="0"/>
              </a:spcBef>
              <a:spcAft>
                <a:spcPts val="0"/>
              </a:spcAft>
              <a:buSzPts val="1400"/>
              <a:buNone/>
              <a:defRPr>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4" name="Google Shape;294;p29"/>
          <p:cNvSpPr txBox="1">
            <a:spLocks noGrp="1"/>
          </p:cNvSpPr>
          <p:nvPr>
            <p:ph type="ftr" idx="11"/>
          </p:nvPr>
        </p:nvSpPr>
        <p:spPr>
          <a:xfrm>
            <a:off x="3124200" y="6356352"/>
            <a:ext cx="2895600" cy="365125"/>
          </a:xfrm>
          <a:prstGeom prst="rect">
            <a:avLst/>
          </a:prstGeom>
          <a:noFill/>
          <a:ln>
            <a:noFill/>
          </a:ln>
        </p:spPr>
        <p:txBody>
          <a:bodyPr spcFirstLastPara="1" wrap="square" lIns="91000" tIns="45500" rIns="91000" bIns="45500" anchor="ctr" anchorCtr="0">
            <a:noAutofit/>
          </a:bodyPr>
          <a:lstStyle>
            <a:lvl1pPr lvl="0" algn="ctr">
              <a:lnSpc>
                <a:spcPct val="100000"/>
              </a:lnSpc>
              <a:spcBef>
                <a:spcPts val="0"/>
              </a:spcBef>
              <a:spcAft>
                <a:spcPts val="0"/>
              </a:spcAft>
              <a:buSzPts val="1400"/>
              <a:buNone/>
              <a:defRPr>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5" name="Google Shape;295;p29"/>
          <p:cNvSpPr txBox="1">
            <a:spLocks noGrp="1"/>
          </p:cNvSpPr>
          <p:nvPr>
            <p:ph type="sldNum" idx="12"/>
          </p:nvPr>
        </p:nvSpPr>
        <p:spPr>
          <a:xfrm>
            <a:off x="6553200" y="6356352"/>
            <a:ext cx="2133600" cy="365125"/>
          </a:xfrm>
          <a:prstGeom prst="rect">
            <a:avLst/>
          </a:prstGeom>
          <a:noFill/>
          <a:ln>
            <a:noFill/>
          </a:ln>
        </p:spPr>
        <p:txBody>
          <a:bodyPr spcFirstLastPara="1" wrap="square" lIns="91000" tIns="45500" rIns="91000" bIns="455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96"/>
        <p:cNvGrpSpPr/>
        <p:nvPr/>
      </p:nvGrpSpPr>
      <p:grpSpPr>
        <a:xfrm>
          <a:off x="0" y="0"/>
          <a:ext cx="0" cy="0"/>
          <a:chOff x="0" y="0"/>
          <a:chExt cx="0" cy="0"/>
        </a:xfrm>
      </p:grpSpPr>
      <p:sp>
        <p:nvSpPr>
          <p:cNvPr id="297" name="Google Shape;297;p30"/>
          <p:cNvSpPr txBox="1">
            <a:spLocks noGrp="1"/>
          </p:cNvSpPr>
          <p:nvPr>
            <p:ph type="title"/>
          </p:nvPr>
        </p:nvSpPr>
        <p:spPr>
          <a:xfrm rot="5400000">
            <a:off x="4732338" y="2171702"/>
            <a:ext cx="5851525" cy="2057400"/>
          </a:xfrm>
          <a:prstGeom prst="rect">
            <a:avLst/>
          </a:prstGeom>
          <a:noFill/>
          <a:ln>
            <a:noFill/>
          </a:ln>
        </p:spPr>
        <p:txBody>
          <a:bodyPr spcFirstLastPara="1" wrap="square" lIns="91000" tIns="45500" rIns="91000" bIns="455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98" name="Google Shape;298;p30"/>
          <p:cNvSpPr txBox="1">
            <a:spLocks noGrp="1"/>
          </p:cNvSpPr>
          <p:nvPr>
            <p:ph type="body" idx="1"/>
          </p:nvPr>
        </p:nvSpPr>
        <p:spPr>
          <a:xfrm rot="5400000">
            <a:off x="541338" y="190501"/>
            <a:ext cx="5851525" cy="6019800"/>
          </a:xfrm>
          <a:prstGeom prst="rect">
            <a:avLst/>
          </a:prstGeom>
          <a:noFill/>
          <a:ln>
            <a:noFill/>
          </a:ln>
        </p:spPr>
        <p:txBody>
          <a:bodyPr spcFirstLastPara="1" wrap="square" lIns="91000" tIns="45500" rIns="91000" bIns="455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9" name="Google Shape;299;p30"/>
          <p:cNvSpPr txBox="1">
            <a:spLocks noGrp="1"/>
          </p:cNvSpPr>
          <p:nvPr>
            <p:ph type="dt" idx="10"/>
          </p:nvPr>
        </p:nvSpPr>
        <p:spPr>
          <a:xfrm>
            <a:off x="457200" y="6356352"/>
            <a:ext cx="2133600" cy="365125"/>
          </a:xfrm>
          <a:prstGeom prst="rect">
            <a:avLst/>
          </a:prstGeom>
          <a:noFill/>
          <a:ln>
            <a:noFill/>
          </a:ln>
        </p:spPr>
        <p:txBody>
          <a:bodyPr spcFirstLastPara="1" wrap="square" lIns="91000" tIns="45500" rIns="91000" bIns="45500" anchor="ctr" anchorCtr="0">
            <a:noAutofit/>
          </a:bodyPr>
          <a:lstStyle>
            <a:lvl1pPr lvl="0" algn="l">
              <a:lnSpc>
                <a:spcPct val="100000"/>
              </a:lnSpc>
              <a:spcBef>
                <a:spcPts val="0"/>
              </a:spcBef>
              <a:spcAft>
                <a:spcPts val="0"/>
              </a:spcAft>
              <a:buSzPts val="1400"/>
              <a:buNone/>
              <a:defRPr>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0" name="Google Shape;300;p30"/>
          <p:cNvSpPr txBox="1">
            <a:spLocks noGrp="1"/>
          </p:cNvSpPr>
          <p:nvPr>
            <p:ph type="ftr" idx="11"/>
          </p:nvPr>
        </p:nvSpPr>
        <p:spPr>
          <a:xfrm>
            <a:off x="3124200" y="6356352"/>
            <a:ext cx="2895600" cy="365125"/>
          </a:xfrm>
          <a:prstGeom prst="rect">
            <a:avLst/>
          </a:prstGeom>
          <a:noFill/>
          <a:ln>
            <a:noFill/>
          </a:ln>
        </p:spPr>
        <p:txBody>
          <a:bodyPr spcFirstLastPara="1" wrap="square" lIns="91000" tIns="45500" rIns="91000" bIns="45500" anchor="ctr" anchorCtr="0">
            <a:noAutofit/>
          </a:bodyPr>
          <a:lstStyle>
            <a:lvl1pPr lvl="0" algn="ctr">
              <a:lnSpc>
                <a:spcPct val="100000"/>
              </a:lnSpc>
              <a:spcBef>
                <a:spcPts val="0"/>
              </a:spcBef>
              <a:spcAft>
                <a:spcPts val="0"/>
              </a:spcAft>
              <a:buSzPts val="1400"/>
              <a:buNone/>
              <a:defRPr>
                <a:solidFill>
                  <a:srgbClr val="888888"/>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1" name="Google Shape;301;p30"/>
          <p:cNvSpPr txBox="1">
            <a:spLocks noGrp="1"/>
          </p:cNvSpPr>
          <p:nvPr>
            <p:ph type="sldNum" idx="12"/>
          </p:nvPr>
        </p:nvSpPr>
        <p:spPr>
          <a:xfrm>
            <a:off x="6553200" y="6356352"/>
            <a:ext cx="2133600" cy="365125"/>
          </a:xfrm>
          <a:prstGeom prst="rect">
            <a:avLst/>
          </a:prstGeom>
          <a:noFill/>
          <a:ln>
            <a:noFill/>
          </a:ln>
        </p:spPr>
        <p:txBody>
          <a:bodyPr spcFirstLastPara="1" wrap="square" lIns="91000" tIns="45500" rIns="91000" bIns="455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98989"/>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5"/>
        <p:cNvGrpSpPr/>
        <p:nvPr/>
      </p:nvGrpSpPr>
      <p:grpSpPr>
        <a:xfrm>
          <a:off x="0" y="0"/>
          <a:ext cx="0" cy="0"/>
          <a:chOff x="0" y="0"/>
          <a:chExt cx="0" cy="0"/>
        </a:xfrm>
      </p:grpSpPr>
      <p:sp>
        <p:nvSpPr>
          <p:cNvPr id="26" name="Google Shape;26;p33"/>
          <p:cNvSpPr txBox="1">
            <a:spLocks noGrp="1"/>
          </p:cNvSpPr>
          <p:nvPr>
            <p:ph type="title"/>
          </p:nvPr>
        </p:nvSpPr>
        <p:spPr>
          <a:xfrm>
            <a:off x="722313" y="4406901"/>
            <a:ext cx="7772400" cy="1362075"/>
          </a:xfrm>
          <a:prstGeom prst="rect">
            <a:avLst/>
          </a:prstGeom>
          <a:noFill/>
          <a:ln>
            <a:noFill/>
          </a:ln>
        </p:spPr>
        <p:txBody>
          <a:bodyPr spcFirstLastPara="1" wrap="square" lIns="91400" tIns="45700" rIns="91400"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3"/>
          <p:cNvSpPr txBox="1">
            <a:spLocks noGrp="1"/>
          </p:cNvSpPr>
          <p:nvPr>
            <p:ph type="body" idx="1"/>
          </p:nvPr>
        </p:nvSpPr>
        <p:spPr>
          <a:xfrm>
            <a:off x="722313" y="2906713"/>
            <a:ext cx="7772400" cy="1500187"/>
          </a:xfrm>
          <a:prstGeom prst="rect">
            <a:avLst/>
          </a:prstGeom>
          <a:noFill/>
          <a:ln>
            <a:noFill/>
          </a:ln>
        </p:spPr>
        <p:txBody>
          <a:bodyPr spcFirstLastPara="1" wrap="square" lIns="91400" tIns="45700" rIns="91400"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8" name="Google Shape;28;p33"/>
          <p:cNvSpPr txBox="1">
            <a:spLocks noGrp="1"/>
          </p:cNvSpPr>
          <p:nvPr>
            <p:ph type="dt" idx="10"/>
          </p:nvPr>
        </p:nvSpPr>
        <p:spPr>
          <a:xfrm>
            <a:off x="457200" y="6356352"/>
            <a:ext cx="2133600" cy="365125"/>
          </a:xfrm>
          <a:prstGeom prst="rect">
            <a:avLst/>
          </a:prstGeom>
          <a:noFill/>
          <a:ln>
            <a:noFill/>
          </a:ln>
        </p:spPr>
        <p:txBody>
          <a:bodyPr spcFirstLastPara="1" wrap="square" lIns="91400" tIns="45700" rIns="9140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3"/>
          <p:cNvSpPr txBox="1">
            <a:spLocks noGrp="1"/>
          </p:cNvSpPr>
          <p:nvPr>
            <p:ph type="ftr" idx="11"/>
          </p:nvPr>
        </p:nvSpPr>
        <p:spPr>
          <a:xfrm>
            <a:off x="3124200" y="6356352"/>
            <a:ext cx="2895600" cy="365125"/>
          </a:xfrm>
          <a:prstGeom prst="rect">
            <a:avLst/>
          </a:prstGeom>
          <a:noFill/>
          <a:ln>
            <a:noFill/>
          </a:ln>
        </p:spPr>
        <p:txBody>
          <a:bodyPr spcFirstLastPara="1" wrap="square" lIns="91400" tIns="45700" rIns="91400"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33"/>
          <p:cNvSpPr txBox="1">
            <a:spLocks noGrp="1"/>
          </p:cNvSpPr>
          <p:nvPr>
            <p:ph type="sldNum" idx="12"/>
          </p:nvPr>
        </p:nvSpPr>
        <p:spPr>
          <a:xfrm>
            <a:off x="6553200" y="6356352"/>
            <a:ext cx="2133600" cy="365125"/>
          </a:xfrm>
          <a:prstGeom prst="rect">
            <a:avLst/>
          </a:prstGeom>
          <a:noFill/>
          <a:ln>
            <a:noFill/>
          </a:ln>
        </p:spPr>
        <p:txBody>
          <a:bodyPr spcFirstLastPara="1" wrap="square" lIns="91400" tIns="45700" rIns="91400"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34"/>
          <p:cNvSpPr txBox="1">
            <a:spLocks noGrp="1"/>
          </p:cNvSpPr>
          <p:nvPr>
            <p:ph type="title"/>
          </p:nvPr>
        </p:nvSpPr>
        <p:spPr>
          <a:xfrm>
            <a:off x="457200" y="274637"/>
            <a:ext cx="8229600" cy="1143000"/>
          </a:xfrm>
          <a:prstGeom prst="rect">
            <a:avLst/>
          </a:prstGeom>
          <a:noFill/>
          <a:ln>
            <a:noFill/>
          </a:ln>
        </p:spPr>
        <p:txBody>
          <a:bodyPr spcFirstLastPara="1" wrap="square" lIns="91400" tIns="45700" rIns="91400"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4"/>
          <p:cNvSpPr txBox="1">
            <a:spLocks noGrp="1"/>
          </p:cNvSpPr>
          <p:nvPr>
            <p:ph type="body" idx="1"/>
          </p:nvPr>
        </p:nvSpPr>
        <p:spPr>
          <a:xfrm>
            <a:off x="457200" y="1600201"/>
            <a:ext cx="4038600" cy="4525963"/>
          </a:xfrm>
          <a:prstGeom prst="rect">
            <a:avLst/>
          </a:prstGeom>
          <a:noFill/>
          <a:ln>
            <a:noFill/>
          </a:ln>
        </p:spPr>
        <p:txBody>
          <a:bodyPr spcFirstLastPara="1" wrap="square" lIns="91400" tIns="45700" rIns="91400"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4" name="Google Shape;34;p34"/>
          <p:cNvSpPr txBox="1">
            <a:spLocks noGrp="1"/>
          </p:cNvSpPr>
          <p:nvPr>
            <p:ph type="body" idx="2"/>
          </p:nvPr>
        </p:nvSpPr>
        <p:spPr>
          <a:xfrm>
            <a:off x="4648200" y="1600201"/>
            <a:ext cx="4038600" cy="4525963"/>
          </a:xfrm>
          <a:prstGeom prst="rect">
            <a:avLst/>
          </a:prstGeom>
          <a:noFill/>
          <a:ln>
            <a:noFill/>
          </a:ln>
        </p:spPr>
        <p:txBody>
          <a:bodyPr spcFirstLastPara="1" wrap="square" lIns="91400" tIns="45700" rIns="91400"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5" name="Google Shape;35;p34"/>
          <p:cNvSpPr txBox="1">
            <a:spLocks noGrp="1"/>
          </p:cNvSpPr>
          <p:nvPr>
            <p:ph type="dt" idx="10"/>
          </p:nvPr>
        </p:nvSpPr>
        <p:spPr>
          <a:xfrm>
            <a:off x="457200" y="6356352"/>
            <a:ext cx="2133600" cy="365125"/>
          </a:xfrm>
          <a:prstGeom prst="rect">
            <a:avLst/>
          </a:prstGeom>
          <a:noFill/>
          <a:ln>
            <a:noFill/>
          </a:ln>
        </p:spPr>
        <p:txBody>
          <a:bodyPr spcFirstLastPara="1" wrap="square" lIns="91400" tIns="45700" rIns="9140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4"/>
          <p:cNvSpPr txBox="1">
            <a:spLocks noGrp="1"/>
          </p:cNvSpPr>
          <p:nvPr>
            <p:ph type="ftr" idx="11"/>
          </p:nvPr>
        </p:nvSpPr>
        <p:spPr>
          <a:xfrm>
            <a:off x="3124200" y="6356352"/>
            <a:ext cx="2895600" cy="365125"/>
          </a:xfrm>
          <a:prstGeom prst="rect">
            <a:avLst/>
          </a:prstGeom>
          <a:noFill/>
          <a:ln>
            <a:noFill/>
          </a:ln>
        </p:spPr>
        <p:txBody>
          <a:bodyPr spcFirstLastPara="1" wrap="square" lIns="91400" tIns="45700" rIns="91400"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34"/>
          <p:cNvSpPr txBox="1">
            <a:spLocks noGrp="1"/>
          </p:cNvSpPr>
          <p:nvPr>
            <p:ph type="sldNum" idx="12"/>
          </p:nvPr>
        </p:nvSpPr>
        <p:spPr>
          <a:xfrm>
            <a:off x="6553200" y="6356352"/>
            <a:ext cx="2133600" cy="365125"/>
          </a:xfrm>
          <a:prstGeom prst="rect">
            <a:avLst/>
          </a:prstGeom>
          <a:noFill/>
          <a:ln>
            <a:noFill/>
          </a:ln>
        </p:spPr>
        <p:txBody>
          <a:bodyPr spcFirstLastPara="1" wrap="square" lIns="91400" tIns="45700" rIns="91400"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8"/>
        <p:cNvGrpSpPr/>
        <p:nvPr/>
      </p:nvGrpSpPr>
      <p:grpSpPr>
        <a:xfrm>
          <a:off x="0" y="0"/>
          <a:ext cx="0" cy="0"/>
          <a:chOff x="0" y="0"/>
          <a:chExt cx="0" cy="0"/>
        </a:xfrm>
      </p:grpSpPr>
      <p:sp>
        <p:nvSpPr>
          <p:cNvPr id="39" name="Google Shape;39;p35"/>
          <p:cNvSpPr txBox="1">
            <a:spLocks noGrp="1"/>
          </p:cNvSpPr>
          <p:nvPr>
            <p:ph type="title"/>
          </p:nvPr>
        </p:nvSpPr>
        <p:spPr>
          <a:xfrm>
            <a:off x="457200" y="274637"/>
            <a:ext cx="8229600" cy="1143000"/>
          </a:xfrm>
          <a:prstGeom prst="rect">
            <a:avLst/>
          </a:prstGeom>
          <a:noFill/>
          <a:ln>
            <a:noFill/>
          </a:ln>
        </p:spPr>
        <p:txBody>
          <a:bodyPr spcFirstLastPara="1" wrap="square" lIns="91400" tIns="45700" rIns="91400"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5"/>
          <p:cNvSpPr txBox="1">
            <a:spLocks noGrp="1"/>
          </p:cNvSpPr>
          <p:nvPr>
            <p:ph type="body" idx="1"/>
          </p:nvPr>
        </p:nvSpPr>
        <p:spPr>
          <a:xfrm>
            <a:off x="457200" y="1535113"/>
            <a:ext cx="4040188" cy="639763"/>
          </a:xfrm>
          <a:prstGeom prst="rect">
            <a:avLst/>
          </a:prstGeom>
          <a:noFill/>
          <a:ln>
            <a:noFill/>
          </a:ln>
        </p:spPr>
        <p:txBody>
          <a:bodyPr spcFirstLastPara="1" wrap="square" lIns="91400" tIns="45700" rIns="91400"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 name="Google Shape;41;p35"/>
          <p:cNvSpPr txBox="1">
            <a:spLocks noGrp="1"/>
          </p:cNvSpPr>
          <p:nvPr>
            <p:ph type="body" idx="2"/>
          </p:nvPr>
        </p:nvSpPr>
        <p:spPr>
          <a:xfrm>
            <a:off x="457200" y="2174875"/>
            <a:ext cx="4040188" cy="3951288"/>
          </a:xfrm>
          <a:prstGeom prst="rect">
            <a:avLst/>
          </a:prstGeom>
          <a:noFill/>
          <a:ln>
            <a:noFill/>
          </a:ln>
        </p:spPr>
        <p:txBody>
          <a:bodyPr spcFirstLastPara="1" wrap="square" lIns="91400" tIns="45700" rIns="91400"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2" name="Google Shape;42;p35"/>
          <p:cNvSpPr txBox="1">
            <a:spLocks noGrp="1"/>
          </p:cNvSpPr>
          <p:nvPr>
            <p:ph type="body" idx="3"/>
          </p:nvPr>
        </p:nvSpPr>
        <p:spPr>
          <a:xfrm>
            <a:off x="4645051" y="1535113"/>
            <a:ext cx="4041775" cy="639763"/>
          </a:xfrm>
          <a:prstGeom prst="rect">
            <a:avLst/>
          </a:prstGeom>
          <a:noFill/>
          <a:ln>
            <a:noFill/>
          </a:ln>
        </p:spPr>
        <p:txBody>
          <a:bodyPr spcFirstLastPara="1" wrap="square" lIns="91400" tIns="45700" rIns="91400"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35"/>
          <p:cNvSpPr txBox="1">
            <a:spLocks noGrp="1"/>
          </p:cNvSpPr>
          <p:nvPr>
            <p:ph type="body" idx="4"/>
          </p:nvPr>
        </p:nvSpPr>
        <p:spPr>
          <a:xfrm>
            <a:off x="4645051" y="2174875"/>
            <a:ext cx="4041775" cy="3951288"/>
          </a:xfrm>
          <a:prstGeom prst="rect">
            <a:avLst/>
          </a:prstGeom>
          <a:noFill/>
          <a:ln>
            <a:noFill/>
          </a:ln>
        </p:spPr>
        <p:txBody>
          <a:bodyPr spcFirstLastPara="1" wrap="square" lIns="91400" tIns="45700" rIns="91400"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35"/>
          <p:cNvSpPr txBox="1">
            <a:spLocks noGrp="1"/>
          </p:cNvSpPr>
          <p:nvPr>
            <p:ph type="dt" idx="10"/>
          </p:nvPr>
        </p:nvSpPr>
        <p:spPr>
          <a:xfrm>
            <a:off x="457200" y="6356352"/>
            <a:ext cx="2133600" cy="365125"/>
          </a:xfrm>
          <a:prstGeom prst="rect">
            <a:avLst/>
          </a:prstGeom>
          <a:noFill/>
          <a:ln>
            <a:noFill/>
          </a:ln>
        </p:spPr>
        <p:txBody>
          <a:bodyPr spcFirstLastPara="1" wrap="square" lIns="91400" tIns="45700" rIns="9140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5"/>
          <p:cNvSpPr txBox="1">
            <a:spLocks noGrp="1"/>
          </p:cNvSpPr>
          <p:nvPr>
            <p:ph type="ftr" idx="11"/>
          </p:nvPr>
        </p:nvSpPr>
        <p:spPr>
          <a:xfrm>
            <a:off x="3124200" y="6356352"/>
            <a:ext cx="2895600" cy="365125"/>
          </a:xfrm>
          <a:prstGeom prst="rect">
            <a:avLst/>
          </a:prstGeom>
          <a:noFill/>
          <a:ln>
            <a:noFill/>
          </a:ln>
        </p:spPr>
        <p:txBody>
          <a:bodyPr spcFirstLastPara="1" wrap="square" lIns="91400" tIns="45700" rIns="91400"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5"/>
          <p:cNvSpPr txBox="1">
            <a:spLocks noGrp="1"/>
          </p:cNvSpPr>
          <p:nvPr>
            <p:ph type="sldNum" idx="12"/>
          </p:nvPr>
        </p:nvSpPr>
        <p:spPr>
          <a:xfrm>
            <a:off x="6553200" y="6356352"/>
            <a:ext cx="2133600" cy="365125"/>
          </a:xfrm>
          <a:prstGeom prst="rect">
            <a:avLst/>
          </a:prstGeom>
          <a:noFill/>
          <a:ln>
            <a:noFill/>
          </a:ln>
        </p:spPr>
        <p:txBody>
          <a:bodyPr spcFirstLastPara="1" wrap="square" lIns="91400" tIns="45700" rIns="91400"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36"/>
          <p:cNvSpPr txBox="1">
            <a:spLocks noGrp="1"/>
          </p:cNvSpPr>
          <p:nvPr>
            <p:ph type="title"/>
          </p:nvPr>
        </p:nvSpPr>
        <p:spPr>
          <a:xfrm>
            <a:off x="457200" y="274637"/>
            <a:ext cx="8229600" cy="1143000"/>
          </a:xfrm>
          <a:prstGeom prst="rect">
            <a:avLst/>
          </a:prstGeom>
          <a:noFill/>
          <a:ln>
            <a:noFill/>
          </a:ln>
        </p:spPr>
        <p:txBody>
          <a:bodyPr spcFirstLastPara="1" wrap="square" lIns="91400" tIns="45700" rIns="91400"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6"/>
          <p:cNvSpPr txBox="1">
            <a:spLocks noGrp="1"/>
          </p:cNvSpPr>
          <p:nvPr>
            <p:ph type="dt" idx="10"/>
          </p:nvPr>
        </p:nvSpPr>
        <p:spPr>
          <a:xfrm>
            <a:off x="457200" y="6356352"/>
            <a:ext cx="2133600" cy="365125"/>
          </a:xfrm>
          <a:prstGeom prst="rect">
            <a:avLst/>
          </a:prstGeom>
          <a:noFill/>
          <a:ln>
            <a:noFill/>
          </a:ln>
        </p:spPr>
        <p:txBody>
          <a:bodyPr spcFirstLastPara="1" wrap="square" lIns="91400" tIns="45700" rIns="9140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6"/>
          <p:cNvSpPr txBox="1">
            <a:spLocks noGrp="1"/>
          </p:cNvSpPr>
          <p:nvPr>
            <p:ph type="ftr" idx="11"/>
          </p:nvPr>
        </p:nvSpPr>
        <p:spPr>
          <a:xfrm>
            <a:off x="3124200" y="6356352"/>
            <a:ext cx="2895600" cy="365125"/>
          </a:xfrm>
          <a:prstGeom prst="rect">
            <a:avLst/>
          </a:prstGeom>
          <a:noFill/>
          <a:ln>
            <a:noFill/>
          </a:ln>
        </p:spPr>
        <p:txBody>
          <a:bodyPr spcFirstLastPara="1" wrap="square" lIns="91400" tIns="45700" rIns="91400"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6"/>
          <p:cNvSpPr txBox="1">
            <a:spLocks noGrp="1"/>
          </p:cNvSpPr>
          <p:nvPr>
            <p:ph type="sldNum" idx="12"/>
          </p:nvPr>
        </p:nvSpPr>
        <p:spPr>
          <a:xfrm>
            <a:off x="6553200" y="6356352"/>
            <a:ext cx="2133600" cy="365125"/>
          </a:xfrm>
          <a:prstGeom prst="rect">
            <a:avLst/>
          </a:prstGeom>
          <a:noFill/>
          <a:ln>
            <a:noFill/>
          </a:ln>
        </p:spPr>
        <p:txBody>
          <a:bodyPr spcFirstLastPara="1" wrap="square" lIns="91400" tIns="45700" rIns="91400"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2"/>
        <p:cNvGrpSpPr/>
        <p:nvPr/>
      </p:nvGrpSpPr>
      <p:grpSpPr>
        <a:xfrm>
          <a:off x="0" y="0"/>
          <a:ext cx="0" cy="0"/>
          <a:chOff x="0" y="0"/>
          <a:chExt cx="0" cy="0"/>
        </a:xfrm>
      </p:grpSpPr>
      <p:sp>
        <p:nvSpPr>
          <p:cNvPr id="53" name="Google Shape;53;p37"/>
          <p:cNvSpPr txBox="1">
            <a:spLocks noGrp="1"/>
          </p:cNvSpPr>
          <p:nvPr>
            <p:ph type="title"/>
          </p:nvPr>
        </p:nvSpPr>
        <p:spPr>
          <a:xfrm>
            <a:off x="457202" y="273049"/>
            <a:ext cx="3008313" cy="1162051"/>
          </a:xfrm>
          <a:prstGeom prst="rect">
            <a:avLst/>
          </a:prstGeom>
          <a:noFill/>
          <a:ln>
            <a:noFill/>
          </a:ln>
        </p:spPr>
        <p:txBody>
          <a:bodyPr spcFirstLastPara="1" wrap="square" lIns="91400" tIns="45700" rIns="91400"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7"/>
          <p:cNvSpPr txBox="1">
            <a:spLocks noGrp="1"/>
          </p:cNvSpPr>
          <p:nvPr>
            <p:ph type="body" idx="1"/>
          </p:nvPr>
        </p:nvSpPr>
        <p:spPr>
          <a:xfrm>
            <a:off x="3575050" y="273063"/>
            <a:ext cx="5111750" cy="5853113"/>
          </a:xfrm>
          <a:prstGeom prst="rect">
            <a:avLst/>
          </a:prstGeom>
          <a:noFill/>
          <a:ln>
            <a:noFill/>
          </a:ln>
        </p:spPr>
        <p:txBody>
          <a:bodyPr spcFirstLastPara="1" wrap="square" lIns="91400" tIns="45700" rIns="91400"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5" name="Google Shape;55;p37"/>
          <p:cNvSpPr txBox="1">
            <a:spLocks noGrp="1"/>
          </p:cNvSpPr>
          <p:nvPr>
            <p:ph type="body" idx="2"/>
          </p:nvPr>
        </p:nvSpPr>
        <p:spPr>
          <a:xfrm>
            <a:off x="457202" y="1435104"/>
            <a:ext cx="3008313" cy="4691063"/>
          </a:xfrm>
          <a:prstGeom prst="rect">
            <a:avLst/>
          </a:prstGeom>
          <a:noFill/>
          <a:ln>
            <a:noFill/>
          </a:ln>
        </p:spPr>
        <p:txBody>
          <a:bodyPr spcFirstLastPara="1" wrap="square" lIns="91400" tIns="45700" rIns="91400"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6" name="Google Shape;56;p37"/>
          <p:cNvSpPr txBox="1">
            <a:spLocks noGrp="1"/>
          </p:cNvSpPr>
          <p:nvPr>
            <p:ph type="dt" idx="10"/>
          </p:nvPr>
        </p:nvSpPr>
        <p:spPr>
          <a:xfrm>
            <a:off x="457200" y="6356352"/>
            <a:ext cx="2133600" cy="365125"/>
          </a:xfrm>
          <a:prstGeom prst="rect">
            <a:avLst/>
          </a:prstGeom>
          <a:noFill/>
          <a:ln>
            <a:noFill/>
          </a:ln>
        </p:spPr>
        <p:txBody>
          <a:bodyPr spcFirstLastPara="1" wrap="square" lIns="91400" tIns="45700" rIns="9140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7"/>
          <p:cNvSpPr txBox="1">
            <a:spLocks noGrp="1"/>
          </p:cNvSpPr>
          <p:nvPr>
            <p:ph type="ftr" idx="11"/>
          </p:nvPr>
        </p:nvSpPr>
        <p:spPr>
          <a:xfrm>
            <a:off x="3124200" y="6356352"/>
            <a:ext cx="2895600" cy="365125"/>
          </a:xfrm>
          <a:prstGeom prst="rect">
            <a:avLst/>
          </a:prstGeom>
          <a:noFill/>
          <a:ln>
            <a:noFill/>
          </a:ln>
        </p:spPr>
        <p:txBody>
          <a:bodyPr spcFirstLastPara="1" wrap="square" lIns="91400" tIns="45700" rIns="91400"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37"/>
          <p:cNvSpPr txBox="1">
            <a:spLocks noGrp="1"/>
          </p:cNvSpPr>
          <p:nvPr>
            <p:ph type="sldNum" idx="12"/>
          </p:nvPr>
        </p:nvSpPr>
        <p:spPr>
          <a:xfrm>
            <a:off x="6553200" y="6356352"/>
            <a:ext cx="2133600" cy="365125"/>
          </a:xfrm>
          <a:prstGeom prst="rect">
            <a:avLst/>
          </a:prstGeom>
          <a:noFill/>
          <a:ln>
            <a:noFill/>
          </a:ln>
        </p:spPr>
        <p:txBody>
          <a:bodyPr spcFirstLastPara="1" wrap="square" lIns="91400" tIns="45700" rIns="91400"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38"/>
          <p:cNvSpPr txBox="1">
            <a:spLocks noGrp="1"/>
          </p:cNvSpPr>
          <p:nvPr>
            <p:ph type="title"/>
          </p:nvPr>
        </p:nvSpPr>
        <p:spPr>
          <a:xfrm>
            <a:off x="1792288" y="4800601"/>
            <a:ext cx="5486400" cy="566739"/>
          </a:xfrm>
          <a:prstGeom prst="rect">
            <a:avLst/>
          </a:prstGeom>
          <a:noFill/>
          <a:ln>
            <a:noFill/>
          </a:ln>
        </p:spPr>
        <p:txBody>
          <a:bodyPr spcFirstLastPara="1" wrap="square" lIns="91400" tIns="45700" rIns="91400"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8"/>
          <p:cNvSpPr>
            <a:spLocks noGrp="1"/>
          </p:cNvSpPr>
          <p:nvPr>
            <p:ph type="pic" idx="2"/>
          </p:nvPr>
        </p:nvSpPr>
        <p:spPr>
          <a:xfrm>
            <a:off x="1792288" y="612775"/>
            <a:ext cx="5486400" cy="4114800"/>
          </a:xfrm>
          <a:prstGeom prst="rect">
            <a:avLst/>
          </a:prstGeom>
          <a:noFill/>
          <a:ln>
            <a:noFill/>
          </a:ln>
        </p:spPr>
      </p:sp>
      <p:sp>
        <p:nvSpPr>
          <p:cNvPr id="62" name="Google Shape;62;p38"/>
          <p:cNvSpPr txBox="1">
            <a:spLocks noGrp="1"/>
          </p:cNvSpPr>
          <p:nvPr>
            <p:ph type="body" idx="1"/>
          </p:nvPr>
        </p:nvSpPr>
        <p:spPr>
          <a:xfrm>
            <a:off x="1792288" y="5367362"/>
            <a:ext cx="5486400" cy="804863"/>
          </a:xfrm>
          <a:prstGeom prst="rect">
            <a:avLst/>
          </a:prstGeom>
          <a:noFill/>
          <a:ln>
            <a:noFill/>
          </a:ln>
        </p:spPr>
        <p:txBody>
          <a:bodyPr spcFirstLastPara="1" wrap="square" lIns="91400" tIns="45700" rIns="91400"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3" name="Google Shape;63;p38"/>
          <p:cNvSpPr txBox="1">
            <a:spLocks noGrp="1"/>
          </p:cNvSpPr>
          <p:nvPr>
            <p:ph type="dt" idx="10"/>
          </p:nvPr>
        </p:nvSpPr>
        <p:spPr>
          <a:xfrm>
            <a:off x="457200" y="6356352"/>
            <a:ext cx="2133600" cy="365125"/>
          </a:xfrm>
          <a:prstGeom prst="rect">
            <a:avLst/>
          </a:prstGeom>
          <a:noFill/>
          <a:ln>
            <a:noFill/>
          </a:ln>
        </p:spPr>
        <p:txBody>
          <a:bodyPr spcFirstLastPara="1" wrap="square" lIns="91400" tIns="45700" rIns="9140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8"/>
          <p:cNvSpPr txBox="1">
            <a:spLocks noGrp="1"/>
          </p:cNvSpPr>
          <p:nvPr>
            <p:ph type="ftr" idx="11"/>
          </p:nvPr>
        </p:nvSpPr>
        <p:spPr>
          <a:xfrm>
            <a:off x="3124200" y="6356352"/>
            <a:ext cx="2895600" cy="365125"/>
          </a:xfrm>
          <a:prstGeom prst="rect">
            <a:avLst/>
          </a:prstGeom>
          <a:noFill/>
          <a:ln>
            <a:noFill/>
          </a:ln>
        </p:spPr>
        <p:txBody>
          <a:bodyPr spcFirstLastPara="1" wrap="square" lIns="91400" tIns="45700" rIns="91400"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38"/>
          <p:cNvSpPr txBox="1">
            <a:spLocks noGrp="1"/>
          </p:cNvSpPr>
          <p:nvPr>
            <p:ph type="sldNum" idx="12"/>
          </p:nvPr>
        </p:nvSpPr>
        <p:spPr>
          <a:xfrm>
            <a:off x="6553200" y="6356352"/>
            <a:ext cx="2133600" cy="365125"/>
          </a:xfrm>
          <a:prstGeom prst="rect">
            <a:avLst/>
          </a:prstGeom>
          <a:noFill/>
          <a:ln>
            <a:noFill/>
          </a:ln>
        </p:spPr>
        <p:txBody>
          <a:bodyPr spcFirstLastPara="1" wrap="square" lIns="91400" tIns="45700" rIns="91400"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6"/>
        <p:cNvGrpSpPr/>
        <p:nvPr/>
      </p:nvGrpSpPr>
      <p:grpSpPr>
        <a:xfrm>
          <a:off x="0" y="0"/>
          <a:ext cx="0" cy="0"/>
          <a:chOff x="0" y="0"/>
          <a:chExt cx="0" cy="0"/>
        </a:xfrm>
      </p:grpSpPr>
      <p:sp>
        <p:nvSpPr>
          <p:cNvPr id="67" name="Google Shape;67;p39"/>
          <p:cNvSpPr txBox="1">
            <a:spLocks noGrp="1"/>
          </p:cNvSpPr>
          <p:nvPr>
            <p:ph type="title"/>
          </p:nvPr>
        </p:nvSpPr>
        <p:spPr>
          <a:xfrm>
            <a:off x="457200" y="274637"/>
            <a:ext cx="8229600" cy="1143000"/>
          </a:xfrm>
          <a:prstGeom prst="rect">
            <a:avLst/>
          </a:prstGeom>
          <a:noFill/>
          <a:ln>
            <a:noFill/>
          </a:ln>
        </p:spPr>
        <p:txBody>
          <a:bodyPr spcFirstLastPara="1" wrap="square" lIns="91400" tIns="45700" rIns="91400"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9"/>
          <p:cNvSpPr txBox="1">
            <a:spLocks noGrp="1"/>
          </p:cNvSpPr>
          <p:nvPr>
            <p:ph type="body" idx="1"/>
          </p:nvPr>
        </p:nvSpPr>
        <p:spPr>
          <a:xfrm rot="5400000">
            <a:off x="2309019" y="-251618"/>
            <a:ext cx="4525963" cy="8229600"/>
          </a:xfrm>
          <a:prstGeom prst="rect">
            <a:avLst/>
          </a:prstGeom>
          <a:noFill/>
          <a:ln>
            <a:noFill/>
          </a:ln>
        </p:spPr>
        <p:txBody>
          <a:bodyPr spcFirstLastPara="1" wrap="square" lIns="91400" tIns="45700" rIns="91400"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9" name="Google Shape;69;p39"/>
          <p:cNvSpPr txBox="1">
            <a:spLocks noGrp="1"/>
          </p:cNvSpPr>
          <p:nvPr>
            <p:ph type="dt" idx="10"/>
          </p:nvPr>
        </p:nvSpPr>
        <p:spPr>
          <a:xfrm>
            <a:off x="457200" y="6356352"/>
            <a:ext cx="2133600" cy="365125"/>
          </a:xfrm>
          <a:prstGeom prst="rect">
            <a:avLst/>
          </a:prstGeom>
          <a:noFill/>
          <a:ln>
            <a:noFill/>
          </a:ln>
        </p:spPr>
        <p:txBody>
          <a:bodyPr spcFirstLastPara="1" wrap="square" lIns="91400" tIns="45700" rIns="91400"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9"/>
          <p:cNvSpPr txBox="1">
            <a:spLocks noGrp="1"/>
          </p:cNvSpPr>
          <p:nvPr>
            <p:ph type="ftr" idx="11"/>
          </p:nvPr>
        </p:nvSpPr>
        <p:spPr>
          <a:xfrm>
            <a:off x="3124200" y="6356352"/>
            <a:ext cx="2895600" cy="365125"/>
          </a:xfrm>
          <a:prstGeom prst="rect">
            <a:avLst/>
          </a:prstGeom>
          <a:noFill/>
          <a:ln>
            <a:noFill/>
          </a:ln>
        </p:spPr>
        <p:txBody>
          <a:bodyPr spcFirstLastPara="1" wrap="square" lIns="91400" tIns="45700" rIns="91400"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9"/>
          <p:cNvSpPr txBox="1">
            <a:spLocks noGrp="1"/>
          </p:cNvSpPr>
          <p:nvPr>
            <p:ph type="sldNum" idx="12"/>
          </p:nvPr>
        </p:nvSpPr>
        <p:spPr>
          <a:xfrm>
            <a:off x="6553200" y="6356352"/>
            <a:ext cx="2133600" cy="365125"/>
          </a:xfrm>
          <a:prstGeom prst="rect">
            <a:avLst/>
          </a:prstGeom>
          <a:noFill/>
          <a:ln>
            <a:noFill/>
          </a:ln>
        </p:spPr>
        <p:txBody>
          <a:bodyPr spcFirstLastPara="1" wrap="square" lIns="91400" tIns="45700" rIns="91400"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theme" Target="../theme/theme3.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4"/>
          <p:cNvSpPr txBox="1">
            <a:spLocks noGrp="1"/>
          </p:cNvSpPr>
          <p:nvPr>
            <p:ph type="title"/>
          </p:nvPr>
        </p:nvSpPr>
        <p:spPr>
          <a:xfrm>
            <a:off x="457200" y="274637"/>
            <a:ext cx="8229600" cy="1143000"/>
          </a:xfrm>
          <a:prstGeom prst="rect">
            <a:avLst/>
          </a:prstGeom>
          <a:noFill/>
          <a:ln>
            <a:noFill/>
          </a:ln>
        </p:spPr>
        <p:txBody>
          <a:bodyPr spcFirstLastPara="1" wrap="square" lIns="91400" tIns="45700" rIns="91400"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4"/>
          <p:cNvSpPr txBox="1">
            <a:spLocks noGrp="1"/>
          </p:cNvSpPr>
          <p:nvPr>
            <p:ph type="body" idx="1"/>
          </p:nvPr>
        </p:nvSpPr>
        <p:spPr>
          <a:xfrm>
            <a:off x="457200" y="1600201"/>
            <a:ext cx="8229600" cy="4525963"/>
          </a:xfrm>
          <a:prstGeom prst="rect">
            <a:avLst/>
          </a:prstGeom>
          <a:noFill/>
          <a:ln>
            <a:noFill/>
          </a:ln>
        </p:spPr>
        <p:txBody>
          <a:bodyPr spcFirstLastPara="1" wrap="square" lIns="91400" tIns="45700" rIns="91400"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4"/>
          <p:cNvSpPr txBox="1">
            <a:spLocks noGrp="1"/>
          </p:cNvSpPr>
          <p:nvPr>
            <p:ph type="dt" idx="10"/>
          </p:nvPr>
        </p:nvSpPr>
        <p:spPr>
          <a:xfrm>
            <a:off x="457200" y="6356352"/>
            <a:ext cx="2133600" cy="365125"/>
          </a:xfrm>
          <a:prstGeom prst="rect">
            <a:avLst/>
          </a:prstGeom>
          <a:noFill/>
          <a:ln>
            <a:noFill/>
          </a:ln>
        </p:spPr>
        <p:txBody>
          <a:bodyPr spcFirstLastPara="1" wrap="square" lIns="91400" tIns="45700" rIns="91400"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4"/>
          <p:cNvSpPr txBox="1">
            <a:spLocks noGrp="1"/>
          </p:cNvSpPr>
          <p:nvPr>
            <p:ph type="ftr" idx="11"/>
          </p:nvPr>
        </p:nvSpPr>
        <p:spPr>
          <a:xfrm>
            <a:off x="3124200" y="6356352"/>
            <a:ext cx="2895600" cy="365125"/>
          </a:xfrm>
          <a:prstGeom prst="rect">
            <a:avLst/>
          </a:prstGeom>
          <a:noFill/>
          <a:ln>
            <a:noFill/>
          </a:ln>
        </p:spPr>
        <p:txBody>
          <a:bodyPr spcFirstLastPara="1" wrap="square" lIns="91400" tIns="45700" rIns="91400"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4"/>
          <p:cNvSpPr txBox="1">
            <a:spLocks noGrp="1"/>
          </p:cNvSpPr>
          <p:nvPr>
            <p:ph type="sldNum" idx="12"/>
          </p:nvPr>
        </p:nvSpPr>
        <p:spPr>
          <a:xfrm>
            <a:off x="6553200" y="6356352"/>
            <a:ext cx="2133600" cy="365125"/>
          </a:xfrm>
          <a:prstGeom prst="rect">
            <a:avLst/>
          </a:prstGeom>
          <a:noFill/>
          <a:ln>
            <a:noFill/>
          </a:ln>
        </p:spPr>
        <p:txBody>
          <a:bodyPr spcFirstLastPara="1" wrap="square" lIns="91400" tIns="45700" rIns="91400"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80" name="Google Shape;80;p1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1" name="Google Shape;81;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2" name="Google Shape;82;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3" name="Google Shape;83;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3" r:id="rId3"/>
    <p:sldLayoutId id="2147483665" r:id="rId4"/>
    <p:sldLayoutId id="2147483666" r:id="rId5"/>
    <p:sldLayoutId id="2147483667" r:id="rId6"/>
    <p:sldLayoutId id="2147483668" r:id="rId7"/>
    <p:sldLayoutId id="2147483669" r:id="rId8"/>
    <p:sldLayoutId id="2147483670" r:id="rId9"/>
    <p:sldLayoutId id="2147483671"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7"/>
        <p:cNvGrpSpPr/>
        <p:nvPr/>
      </p:nvGrpSpPr>
      <p:grpSpPr>
        <a:xfrm>
          <a:off x="0" y="0"/>
          <a:ext cx="0" cy="0"/>
          <a:chOff x="0" y="0"/>
          <a:chExt cx="0" cy="0"/>
        </a:xfrm>
      </p:grpSpPr>
      <p:sp>
        <p:nvSpPr>
          <p:cNvPr id="238" name="Google Shape;238;p19"/>
          <p:cNvSpPr txBox="1">
            <a:spLocks noGrp="1"/>
          </p:cNvSpPr>
          <p:nvPr>
            <p:ph type="title"/>
          </p:nvPr>
        </p:nvSpPr>
        <p:spPr>
          <a:xfrm>
            <a:off x="457200" y="274637"/>
            <a:ext cx="8229600" cy="1143000"/>
          </a:xfrm>
          <a:prstGeom prst="rect">
            <a:avLst/>
          </a:prstGeom>
          <a:noFill/>
          <a:ln>
            <a:noFill/>
          </a:ln>
        </p:spPr>
        <p:txBody>
          <a:bodyPr spcFirstLastPara="1" wrap="square" lIns="91000" tIns="45500" rIns="91000" bIns="455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239" name="Google Shape;239;p19"/>
          <p:cNvSpPr txBox="1">
            <a:spLocks noGrp="1"/>
          </p:cNvSpPr>
          <p:nvPr>
            <p:ph type="body" idx="1"/>
          </p:nvPr>
        </p:nvSpPr>
        <p:spPr>
          <a:xfrm>
            <a:off x="457200" y="1600241"/>
            <a:ext cx="8229600" cy="4525963"/>
          </a:xfrm>
          <a:prstGeom prst="rect">
            <a:avLst/>
          </a:prstGeom>
          <a:noFill/>
          <a:ln>
            <a:noFill/>
          </a:ln>
        </p:spPr>
        <p:txBody>
          <a:bodyPr spcFirstLastPara="1" wrap="square" lIns="91000" tIns="45500" rIns="91000" bIns="455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40" name="Google Shape;240;p19"/>
          <p:cNvSpPr txBox="1">
            <a:spLocks noGrp="1"/>
          </p:cNvSpPr>
          <p:nvPr>
            <p:ph type="dt" idx="10"/>
          </p:nvPr>
        </p:nvSpPr>
        <p:spPr>
          <a:xfrm>
            <a:off x="457200" y="6356352"/>
            <a:ext cx="2133600" cy="365125"/>
          </a:xfrm>
          <a:prstGeom prst="rect">
            <a:avLst/>
          </a:prstGeom>
          <a:noFill/>
          <a:ln>
            <a:noFill/>
          </a:ln>
        </p:spPr>
        <p:txBody>
          <a:bodyPr spcFirstLastPara="1" wrap="square" lIns="91000" tIns="45500" rIns="91000" bIns="455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41" name="Google Shape;241;p19"/>
          <p:cNvSpPr txBox="1">
            <a:spLocks noGrp="1"/>
          </p:cNvSpPr>
          <p:nvPr>
            <p:ph type="ftr" idx="11"/>
          </p:nvPr>
        </p:nvSpPr>
        <p:spPr>
          <a:xfrm>
            <a:off x="3124200" y="6356352"/>
            <a:ext cx="2895600" cy="365125"/>
          </a:xfrm>
          <a:prstGeom prst="rect">
            <a:avLst/>
          </a:prstGeom>
          <a:noFill/>
          <a:ln>
            <a:noFill/>
          </a:ln>
        </p:spPr>
        <p:txBody>
          <a:bodyPr spcFirstLastPara="1" wrap="square" lIns="91000" tIns="45500" rIns="91000" bIns="455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242" name="Google Shape;242;p19"/>
          <p:cNvSpPr txBox="1">
            <a:spLocks noGrp="1"/>
          </p:cNvSpPr>
          <p:nvPr>
            <p:ph type="sldNum" idx="12"/>
          </p:nvPr>
        </p:nvSpPr>
        <p:spPr>
          <a:xfrm>
            <a:off x="6553200" y="6356352"/>
            <a:ext cx="2133600" cy="365125"/>
          </a:xfrm>
          <a:prstGeom prst="rect">
            <a:avLst/>
          </a:prstGeom>
          <a:noFill/>
          <a:ln>
            <a:noFill/>
          </a:ln>
        </p:spPr>
        <p:txBody>
          <a:bodyPr spcFirstLastPara="1" wrap="square" lIns="91000" tIns="45500" rIns="91000" bIns="455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hyperlink" Target="https://www.cdc.gov/drugoverdose/fatal/dashboard/"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1.xml"/><Relationship Id="rId5" Type="http://schemas.openxmlformats.org/officeDocument/2006/relationships/hyperlink" Target="mailto:sheila.sjolander@azdhs.gov" TargetMode="External"/><Relationship Id="rId4" Type="http://schemas.openxmlformats.org/officeDocument/2006/relationships/hyperlink" Target="mailto:azopioid@azdhs.gov"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cdc.gov/nchs/nvss/vsrr/drug-overdose-data.htm"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hyperlink" Target="https://www.cdc.gov/drugoverdose/fatal/dashboard/index.html" TargetMode="External"/><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drugoverdose/fatal/dashboard/index.html" TargetMode="External"/><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s://www.cdc.gov/drugoverdose/fatal/dashboard/index.html" TargetMode="External"/><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drugoverdose/fatal/dashboard/index.html" TargetMode="External"/><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1"/>
          <p:cNvSpPr txBox="1"/>
          <p:nvPr/>
        </p:nvSpPr>
        <p:spPr>
          <a:xfrm>
            <a:off x="474407" y="3606210"/>
            <a:ext cx="7946400" cy="2529479"/>
          </a:xfrm>
          <a:prstGeom prst="rect">
            <a:avLst/>
          </a:prstGeom>
          <a:noFill/>
          <a:ln>
            <a:noFill/>
          </a:ln>
        </p:spPr>
        <p:txBody>
          <a:bodyPr spcFirstLastPara="1" wrap="square" lIns="91000" tIns="45500" rIns="91000" bIns="45500" anchor="t" anchorCtr="0">
            <a:spAutoFit/>
          </a:bodyPr>
          <a:lstStyle/>
          <a:p>
            <a:pPr marL="0" marR="0" lvl="0" indent="0" algn="ctr" rtl="0">
              <a:lnSpc>
                <a:spcPct val="120000"/>
              </a:lnSpc>
              <a:spcBef>
                <a:spcPts val="0"/>
              </a:spcBef>
              <a:spcAft>
                <a:spcPts val="0"/>
              </a:spcAft>
              <a:buClr>
                <a:srgbClr val="000000"/>
              </a:buClr>
              <a:buSzPts val="2400"/>
              <a:buFont typeface="Arial"/>
              <a:buNone/>
            </a:pPr>
            <a:r>
              <a:rPr lang="en-US" sz="2800" b="0" i="0" u="none" strike="noStrike" cap="none" dirty="0">
                <a:solidFill>
                  <a:srgbClr val="000000"/>
                </a:solidFill>
                <a:latin typeface="Calibri"/>
                <a:ea typeface="Calibri"/>
                <a:cs typeface="Calibri"/>
                <a:sym typeface="Calibri"/>
              </a:rPr>
              <a:t>May 3, 2023</a:t>
            </a:r>
            <a:endParaRPr sz="2800" b="0" i="0" u="none" strike="noStrike" cap="none" dirty="0">
              <a:solidFill>
                <a:srgbClr val="000000"/>
              </a:solidFill>
              <a:latin typeface="Arial"/>
              <a:ea typeface="Arial"/>
              <a:cs typeface="Arial"/>
              <a:sym typeface="Arial"/>
            </a:endParaRPr>
          </a:p>
          <a:p>
            <a:pPr marL="0" marR="0" lvl="0" indent="0" algn="ctr" rtl="0">
              <a:lnSpc>
                <a:spcPct val="120000"/>
              </a:lnSpc>
              <a:spcBef>
                <a:spcPts val="0"/>
              </a:spcBef>
              <a:spcAft>
                <a:spcPts val="0"/>
              </a:spcAft>
              <a:buClr>
                <a:srgbClr val="000000"/>
              </a:buClr>
              <a:buSzPts val="2400"/>
              <a:buFont typeface="Arial"/>
              <a:buNone/>
            </a:pPr>
            <a:endParaRPr sz="2800" b="0" i="0" u="none" strike="noStrike" cap="none" dirty="0">
              <a:solidFill>
                <a:srgbClr val="000000"/>
              </a:solidFill>
              <a:latin typeface="Calibri"/>
              <a:ea typeface="Calibri"/>
              <a:cs typeface="Calibri"/>
              <a:sym typeface="Calibri"/>
            </a:endParaRPr>
          </a:p>
          <a:p>
            <a:pPr marL="0" marR="0" lvl="0" indent="0" algn="ctr" rtl="0">
              <a:lnSpc>
                <a:spcPct val="120000"/>
              </a:lnSpc>
              <a:spcBef>
                <a:spcPts val="0"/>
              </a:spcBef>
              <a:spcAft>
                <a:spcPts val="0"/>
              </a:spcAft>
              <a:buClr>
                <a:srgbClr val="000000"/>
              </a:buClr>
              <a:buSzPts val="2400"/>
              <a:buFont typeface="Arial"/>
              <a:buNone/>
            </a:pPr>
            <a:r>
              <a:rPr lang="en-US" sz="2800" b="0" i="0" u="none" strike="noStrike" cap="none" dirty="0">
                <a:solidFill>
                  <a:srgbClr val="000000"/>
                </a:solidFill>
                <a:latin typeface="Calibri"/>
                <a:ea typeface="Calibri"/>
                <a:cs typeface="Calibri"/>
                <a:sym typeface="Calibri"/>
              </a:rPr>
              <a:t>Sheila Sjolander, Deputy Director</a:t>
            </a:r>
            <a:endParaRPr sz="1400" b="0" i="0" u="none" strike="noStrike" cap="none" dirty="0">
              <a:solidFill>
                <a:srgbClr val="000000"/>
              </a:solidFill>
              <a:latin typeface="Arial"/>
              <a:ea typeface="Arial"/>
              <a:cs typeface="Arial"/>
              <a:sym typeface="Arial"/>
            </a:endParaRPr>
          </a:p>
          <a:p>
            <a:pPr marL="0" marR="0" lvl="0" indent="0" algn="ctr" rtl="0">
              <a:lnSpc>
                <a:spcPct val="120000"/>
              </a:lnSpc>
              <a:spcBef>
                <a:spcPts val="0"/>
              </a:spcBef>
              <a:spcAft>
                <a:spcPts val="0"/>
              </a:spcAft>
              <a:buClr>
                <a:srgbClr val="000000"/>
              </a:buClr>
              <a:buSzPts val="2400"/>
              <a:buFont typeface="Arial"/>
              <a:buNone/>
            </a:pPr>
            <a:r>
              <a:rPr lang="en-US" sz="2800" b="0" i="0" u="none" strike="noStrike" cap="none" dirty="0">
                <a:solidFill>
                  <a:srgbClr val="000000"/>
                </a:solidFill>
                <a:latin typeface="Calibri"/>
                <a:ea typeface="Calibri"/>
                <a:cs typeface="Calibri"/>
                <a:sym typeface="Calibri"/>
              </a:rPr>
              <a:t> </a:t>
            </a:r>
            <a:r>
              <a:rPr lang="en-US" sz="2800" dirty="0">
                <a:latin typeface="Calibri"/>
                <a:ea typeface="Calibri"/>
                <a:cs typeface="Calibri"/>
                <a:sym typeface="Calibri"/>
              </a:rPr>
              <a:t>Public Health</a:t>
            </a:r>
            <a:r>
              <a:rPr lang="en-US" sz="2800" b="0" i="0" u="none" strike="noStrike" cap="none" dirty="0">
                <a:solidFill>
                  <a:srgbClr val="000000"/>
                </a:solidFill>
                <a:latin typeface="Calibri"/>
                <a:ea typeface="Calibri"/>
                <a:cs typeface="Calibri"/>
                <a:sym typeface="Calibri"/>
              </a:rPr>
              <a:t> Services</a:t>
            </a:r>
            <a:endParaRPr sz="28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dirty="0">
              <a:solidFill>
                <a:srgbClr val="000000"/>
              </a:solidFill>
              <a:latin typeface="Calibri"/>
              <a:ea typeface="Calibri"/>
              <a:cs typeface="Calibri"/>
              <a:sym typeface="Calibri"/>
            </a:endParaRPr>
          </a:p>
        </p:txBody>
      </p:sp>
      <p:sp>
        <p:nvSpPr>
          <p:cNvPr id="308" name="Google Shape;308;p1"/>
          <p:cNvSpPr/>
          <p:nvPr/>
        </p:nvSpPr>
        <p:spPr>
          <a:xfrm>
            <a:off x="0" y="3"/>
            <a:ext cx="9144000" cy="517525"/>
          </a:xfrm>
          <a:prstGeom prst="rect">
            <a:avLst/>
          </a:prstGeom>
          <a:solidFill>
            <a:srgbClr val="B82927"/>
          </a:solidFill>
          <a:ln>
            <a:noFill/>
          </a:ln>
        </p:spPr>
        <p:txBody>
          <a:bodyPr spcFirstLastPara="1" wrap="square" lIns="91000" tIns="45500" rIns="91000" bIns="455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09" name="Google Shape;309;p1"/>
          <p:cNvSpPr/>
          <p:nvPr/>
        </p:nvSpPr>
        <p:spPr>
          <a:xfrm>
            <a:off x="0" y="517527"/>
            <a:ext cx="5454650" cy="357188"/>
          </a:xfrm>
          <a:prstGeom prst="rect">
            <a:avLst/>
          </a:prstGeom>
          <a:solidFill>
            <a:srgbClr val="7A0306"/>
          </a:solidFill>
          <a:ln>
            <a:noFill/>
          </a:ln>
        </p:spPr>
        <p:txBody>
          <a:bodyPr spcFirstLastPara="1" wrap="square" lIns="91000" tIns="45500" rIns="91000" bIns="455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10" name="Google Shape;310;p1"/>
          <p:cNvSpPr/>
          <p:nvPr/>
        </p:nvSpPr>
        <p:spPr>
          <a:xfrm>
            <a:off x="5454650" y="517565"/>
            <a:ext cx="3689350" cy="66675"/>
          </a:xfrm>
          <a:prstGeom prst="rect">
            <a:avLst/>
          </a:prstGeom>
          <a:solidFill>
            <a:srgbClr val="7F7F7F"/>
          </a:solidFill>
          <a:ln>
            <a:noFill/>
          </a:ln>
        </p:spPr>
        <p:txBody>
          <a:bodyPr spcFirstLastPara="1" wrap="square" lIns="91000" tIns="45500" rIns="91000" bIns="455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11" name="Google Shape;311;p1"/>
          <p:cNvSpPr/>
          <p:nvPr/>
        </p:nvSpPr>
        <p:spPr>
          <a:xfrm>
            <a:off x="0" y="5992813"/>
            <a:ext cx="9144000" cy="874712"/>
          </a:xfrm>
          <a:prstGeom prst="rect">
            <a:avLst/>
          </a:prstGeom>
          <a:solidFill>
            <a:srgbClr val="7F7F7F"/>
          </a:solidFill>
          <a:ln>
            <a:noFill/>
          </a:ln>
        </p:spPr>
        <p:txBody>
          <a:bodyPr spcFirstLastPara="1" wrap="square" lIns="91000" tIns="45500" rIns="91000" bIns="455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312" name="Google Shape;312;p1" descr="\\groups\Collaboration\ADHS-Logo\Logo Library\Horizontal-Full Name\adhs logo-h full-wht.png"/>
          <p:cNvPicPr preferRelativeResize="0"/>
          <p:nvPr/>
        </p:nvPicPr>
        <p:blipFill rotWithShape="1">
          <a:blip r:embed="rId3">
            <a:alphaModFix/>
          </a:blip>
          <a:srcRect/>
          <a:stretch/>
        </p:blipFill>
        <p:spPr>
          <a:xfrm>
            <a:off x="268288" y="6135689"/>
            <a:ext cx="2740025" cy="588963"/>
          </a:xfrm>
          <a:prstGeom prst="rect">
            <a:avLst/>
          </a:prstGeom>
          <a:noFill/>
          <a:ln>
            <a:noFill/>
          </a:ln>
        </p:spPr>
      </p:pic>
      <p:sp>
        <p:nvSpPr>
          <p:cNvPr id="313" name="Google Shape;313;p1"/>
          <p:cNvSpPr txBox="1"/>
          <p:nvPr/>
        </p:nvSpPr>
        <p:spPr>
          <a:xfrm>
            <a:off x="120770" y="1452342"/>
            <a:ext cx="9023100" cy="2086281"/>
          </a:xfrm>
          <a:prstGeom prst="rect">
            <a:avLst/>
          </a:prstGeom>
          <a:noFill/>
          <a:ln>
            <a:noFill/>
          </a:ln>
        </p:spPr>
        <p:txBody>
          <a:bodyPr spcFirstLastPara="1" wrap="square" lIns="91000" tIns="45500" rIns="91000" bIns="45500" anchor="t" anchorCtr="0">
            <a:spAutoFit/>
          </a:bodyPr>
          <a:lstStyle/>
          <a:p>
            <a:pPr marL="0" marR="0" lvl="0" indent="0" algn="ctr" rtl="0">
              <a:lnSpc>
                <a:spcPct val="120000"/>
              </a:lnSpc>
              <a:spcBef>
                <a:spcPts val="0"/>
              </a:spcBef>
              <a:spcAft>
                <a:spcPts val="0"/>
              </a:spcAft>
              <a:buClr>
                <a:srgbClr val="000000"/>
              </a:buClr>
              <a:buSzPts val="3600"/>
              <a:buFont typeface="Arial"/>
              <a:buNone/>
            </a:pPr>
            <a:endParaRPr sz="3600" b="1" i="0" u="none" strike="noStrike" cap="none" dirty="0">
              <a:solidFill>
                <a:schemeClr val="dk1"/>
              </a:solidFill>
              <a:latin typeface="Arial"/>
              <a:ea typeface="Arial"/>
              <a:cs typeface="Arial"/>
              <a:sym typeface="Arial"/>
            </a:endParaRPr>
          </a:p>
          <a:p>
            <a:pPr marL="0" marR="0" lvl="0" indent="0" algn="ctr" rtl="0">
              <a:lnSpc>
                <a:spcPct val="120000"/>
              </a:lnSpc>
              <a:spcBef>
                <a:spcPts val="0"/>
              </a:spcBef>
              <a:spcAft>
                <a:spcPts val="0"/>
              </a:spcAft>
              <a:buClr>
                <a:srgbClr val="000000"/>
              </a:buClr>
              <a:buSzPts val="3600"/>
              <a:buFont typeface="Arial"/>
              <a:buNone/>
            </a:pPr>
            <a:r>
              <a:rPr lang="en-US" sz="3600" b="1" i="0" u="none" strike="noStrike" cap="none" dirty="0">
                <a:solidFill>
                  <a:srgbClr val="000000"/>
                </a:solidFill>
                <a:latin typeface="Calibri"/>
                <a:ea typeface="Calibri"/>
                <a:cs typeface="Calibri"/>
                <a:sym typeface="Calibri"/>
              </a:rPr>
              <a:t>An Update on </a:t>
            </a:r>
            <a:endParaRPr sz="1400" b="0" i="0" u="none" strike="noStrike" cap="none" dirty="0">
              <a:solidFill>
                <a:srgbClr val="000000"/>
              </a:solidFill>
              <a:latin typeface="Arial"/>
              <a:ea typeface="Arial"/>
              <a:cs typeface="Arial"/>
              <a:sym typeface="Arial"/>
            </a:endParaRPr>
          </a:p>
          <a:p>
            <a:pPr marL="0" marR="0" lvl="0" indent="0" algn="ctr" rtl="0">
              <a:lnSpc>
                <a:spcPct val="120000"/>
              </a:lnSpc>
              <a:spcBef>
                <a:spcPts val="0"/>
              </a:spcBef>
              <a:spcAft>
                <a:spcPts val="0"/>
              </a:spcAft>
              <a:buClr>
                <a:srgbClr val="000000"/>
              </a:buClr>
              <a:buSzPts val="3600"/>
              <a:buFont typeface="Arial"/>
              <a:buNone/>
            </a:pPr>
            <a:r>
              <a:rPr lang="en-US" sz="3600" b="1" i="0" u="none" strike="noStrike" cap="none" dirty="0">
                <a:solidFill>
                  <a:srgbClr val="000000"/>
                </a:solidFill>
                <a:latin typeface="Calibri"/>
                <a:ea typeface="Calibri"/>
                <a:cs typeface="Calibri"/>
                <a:sym typeface="Calibri"/>
              </a:rPr>
              <a:t> Arizona Overdose Trends</a:t>
            </a:r>
            <a:endParaRPr sz="1400" b="0" i="0" u="none" strike="noStrike" cap="none" dirty="0">
              <a:solidFill>
                <a:srgbClr val="000000"/>
              </a:solidFill>
              <a:latin typeface="Arial"/>
              <a:ea typeface="Arial"/>
              <a:cs typeface="Arial"/>
              <a:sym typeface="Arial"/>
            </a:endParaRPr>
          </a:p>
        </p:txBody>
      </p:sp>
      <p:sp>
        <p:nvSpPr>
          <p:cNvPr id="314" name="Google Shape;314;p1"/>
          <p:cNvSpPr/>
          <p:nvPr/>
        </p:nvSpPr>
        <p:spPr>
          <a:xfrm>
            <a:off x="4447607" y="3244334"/>
            <a:ext cx="248786"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3"/>
          <p:cNvSpPr/>
          <p:nvPr/>
        </p:nvSpPr>
        <p:spPr>
          <a:xfrm>
            <a:off x="4454820" y="327511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
        <p:nvSpPr>
          <p:cNvPr id="403" name="Google Shape;403;p3"/>
          <p:cNvSpPr/>
          <p:nvPr/>
        </p:nvSpPr>
        <p:spPr>
          <a:xfrm>
            <a:off x="316923" y="194010"/>
            <a:ext cx="8510153" cy="120032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Calibri"/>
                <a:ea typeface="Calibri"/>
                <a:cs typeface="Calibri"/>
                <a:sym typeface="Calibri"/>
              </a:rPr>
              <a:t>Among children ages 0-17 in 2022 there were…</a:t>
            </a:r>
            <a:endParaRPr sz="1400" b="0" i="0" u="none" strike="noStrike" cap="none" dirty="0">
              <a:solidFill>
                <a:srgbClr val="000000"/>
              </a:solidFill>
              <a:latin typeface="Arial"/>
              <a:ea typeface="Arial"/>
              <a:cs typeface="Arial"/>
              <a:sym typeface="Arial"/>
            </a:endParaRPr>
          </a:p>
          <a:p>
            <a:pPr marL="45720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Calibri"/>
                <a:ea typeface="Calibri"/>
                <a:cs typeface="Calibri"/>
                <a:sym typeface="Calibri"/>
              </a:rPr>
              <a:t>   138	</a:t>
            </a:r>
            <a:r>
              <a:rPr lang="en-US" sz="2400" b="1" i="0" u="none" strike="noStrike" cap="none" dirty="0">
                <a:solidFill>
                  <a:srgbClr val="C00000"/>
                </a:solidFill>
                <a:latin typeface="Calibri"/>
                <a:ea typeface="Calibri"/>
                <a:cs typeface="Calibri"/>
                <a:sym typeface="Calibri"/>
              </a:rPr>
              <a:t>Non-fatal Opioid Overdoses</a:t>
            </a:r>
            <a:endParaRPr sz="1400" b="0" i="0" u="none" strike="noStrike" cap="none" dirty="0">
              <a:solidFill>
                <a:srgbClr val="C00000"/>
              </a:solidFill>
              <a:sym typeface="Arial"/>
            </a:endParaRPr>
          </a:p>
          <a:p>
            <a:pPr marL="457200" marR="0" lvl="0" indent="0" algn="l"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Calibri"/>
                <a:ea typeface="Calibri"/>
                <a:cs typeface="Calibri"/>
                <a:sym typeface="Calibri"/>
              </a:rPr>
              <a:t>   33	</a:t>
            </a:r>
            <a:r>
              <a:rPr lang="en-US" sz="2400" b="1" i="0" u="none" strike="noStrike" cap="none" dirty="0">
                <a:solidFill>
                  <a:schemeClr val="bg1">
                    <a:lumMod val="50000"/>
                  </a:schemeClr>
                </a:solidFill>
                <a:latin typeface="Calibri"/>
                <a:ea typeface="Calibri"/>
                <a:cs typeface="Calibri"/>
                <a:sym typeface="Calibri"/>
              </a:rPr>
              <a:t>Fatal Opioid Overdoses</a:t>
            </a:r>
            <a:endParaRPr sz="1400" b="0" i="0" u="none" strike="noStrike" cap="none" dirty="0">
              <a:solidFill>
                <a:schemeClr val="bg1">
                  <a:lumMod val="50000"/>
                </a:schemeClr>
              </a:solidFill>
              <a:sym typeface="Arial"/>
            </a:endParaRPr>
          </a:p>
        </p:txBody>
      </p:sp>
      <p:sp>
        <p:nvSpPr>
          <p:cNvPr id="404" name="Google Shape;404;p3"/>
          <p:cNvSpPr/>
          <p:nvPr/>
        </p:nvSpPr>
        <p:spPr>
          <a:xfrm>
            <a:off x="103910" y="6230646"/>
            <a:ext cx="8271163" cy="98484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Data Sources: </a:t>
            </a: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Non-Fatal Overdoses (Arizona </a:t>
            </a:r>
            <a:r>
              <a:rPr lang="en-US" sz="1000" b="0" i="0" u="none" strike="noStrike" cap="none" dirty="0">
                <a:solidFill>
                  <a:srgbClr val="000000"/>
                </a:solidFill>
                <a:latin typeface="Arial"/>
                <a:ea typeface="Arial"/>
                <a:cs typeface="Arial"/>
                <a:sym typeface="Arial"/>
              </a:rPr>
              <a:t>- Medical Electronic Disease Surveillance Intelligence System (</a:t>
            </a:r>
            <a:r>
              <a:rPr lang="en-US" sz="1000" b="0" i="0" u="none" strike="noStrike" cap="none">
                <a:solidFill>
                  <a:srgbClr val="000000"/>
                </a:solidFill>
                <a:latin typeface="Arial"/>
                <a:ea typeface="Arial"/>
                <a:cs typeface="Arial"/>
                <a:sym typeface="Arial"/>
              </a:rPr>
              <a:t>MEDSIS)) </a:t>
            </a:r>
          </a:p>
          <a:p>
            <a:pPr lvl="0">
              <a:buSzPts val="1000"/>
            </a:pPr>
            <a:r>
              <a:rPr lang="en-US" sz="1000"/>
              <a:t>Fatal Overdoses (Arizona Vital Statistics, Death Certificates)</a:t>
            </a:r>
            <a:r>
              <a:rPr lang="en-US" sz="1000" b="0" i="0" u="none" strike="noStrike" cap="none" dirty="0">
                <a:solidFill>
                  <a:srgbClr val="000000"/>
                </a:solidFill>
                <a:latin typeface="Arial"/>
                <a:ea typeface="Arial"/>
                <a:cs typeface="Arial"/>
                <a:sym typeface="Arial"/>
              </a:rPr>
              <a:t> </a:t>
            </a:r>
            <a:endParaRPr sz="1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en-US"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graphicFrame>
        <p:nvGraphicFramePr>
          <p:cNvPr id="6" name="Chart 5">
            <a:extLst>
              <a:ext uri="{FF2B5EF4-FFF2-40B4-BE49-F238E27FC236}">
                <a16:creationId xmlns:a16="http://schemas.microsoft.com/office/drawing/2014/main" id="{5F4B1C3E-1C51-4DA7-9145-847E892C93F9}"/>
              </a:ext>
            </a:extLst>
          </p:cNvPr>
          <p:cNvGraphicFramePr>
            <a:graphicFrameLocks/>
          </p:cNvGraphicFramePr>
          <p:nvPr>
            <p:extLst>
              <p:ext uri="{D42A27DB-BD31-4B8C-83A1-F6EECF244321}">
                <p14:modId xmlns:p14="http://schemas.microsoft.com/office/powerpoint/2010/main" val="1902192016"/>
              </p:ext>
            </p:extLst>
          </p:nvPr>
        </p:nvGraphicFramePr>
        <p:xfrm>
          <a:off x="739739" y="1654139"/>
          <a:ext cx="7635334" cy="394527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59"/>
          <p:cNvSpPr/>
          <p:nvPr/>
        </p:nvSpPr>
        <p:spPr>
          <a:xfrm>
            <a:off x="11302" y="3552111"/>
            <a:ext cx="9121500" cy="3306000"/>
          </a:xfrm>
          <a:prstGeom prst="rect">
            <a:avLst/>
          </a:prstGeom>
          <a:solidFill>
            <a:srgbClr val="F2F2F2"/>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21" name="Google Shape;421;p59"/>
          <p:cNvSpPr txBox="1"/>
          <p:nvPr/>
        </p:nvSpPr>
        <p:spPr>
          <a:xfrm>
            <a:off x="0" y="11327"/>
            <a:ext cx="9121500" cy="123106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rgbClr val="000000"/>
                </a:solidFill>
                <a:latin typeface="Calibri"/>
                <a:ea typeface="Calibri"/>
                <a:cs typeface="Calibri"/>
                <a:sym typeface="Calibri"/>
              </a:rPr>
              <a:t>Approximately </a:t>
            </a:r>
            <a:r>
              <a:rPr lang="en-US" sz="2800" b="1" i="0" u="none" strike="noStrike" cap="none" dirty="0">
                <a:solidFill>
                  <a:srgbClr val="C00000"/>
                </a:solidFill>
                <a:latin typeface="Calibri"/>
                <a:ea typeface="Calibri"/>
                <a:cs typeface="Calibri"/>
                <a:sym typeface="Calibri"/>
              </a:rPr>
              <a:t>9 Arizonans a day</a:t>
            </a:r>
            <a:r>
              <a:rPr lang="en-US" sz="2800" b="1" i="0" u="none" strike="noStrike" cap="none" dirty="0">
                <a:solidFill>
                  <a:schemeClr val="accent1"/>
                </a:solidFill>
                <a:latin typeface="Calibri"/>
                <a:ea typeface="Calibri"/>
                <a:cs typeface="Calibri"/>
                <a:sym typeface="Calibri"/>
              </a:rPr>
              <a:t> </a:t>
            </a:r>
            <a:r>
              <a:rPr lang="en-US" sz="2800" b="1" i="0" u="none" strike="noStrike" cap="none" dirty="0">
                <a:solidFill>
                  <a:schemeClr val="dk1"/>
                </a:solidFill>
                <a:latin typeface="Calibri"/>
                <a:ea typeface="Calibri"/>
                <a:cs typeface="Calibri"/>
                <a:sym typeface="Calibri"/>
              </a:rPr>
              <a:t>had a non-fatal opioid overdose </a:t>
            </a:r>
            <a:r>
              <a:rPr lang="en-US" sz="2800" b="1" i="0" u="none" strike="noStrike" cap="none" dirty="0">
                <a:solidFill>
                  <a:srgbClr val="000000"/>
                </a:solidFill>
                <a:latin typeface="Calibri"/>
                <a:ea typeface="Calibri"/>
                <a:cs typeface="Calibri"/>
                <a:sym typeface="Calibri"/>
              </a:rPr>
              <a:t>in 2022</a:t>
            </a:r>
            <a:endParaRPr sz="2800" b="0" i="0" u="none" strike="noStrike" cap="none" dirty="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400"/>
              <a:buFont typeface="Calibri"/>
              <a:buNone/>
            </a:pPr>
            <a:endParaRPr sz="1800" b="0" i="0" u="none" strike="noStrike" cap="none" dirty="0">
              <a:solidFill>
                <a:srgbClr val="000000"/>
              </a:solidFill>
              <a:latin typeface="Calibri"/>
              <a:ea typeface="Calibri"/>
              <a:cs typeface="Calibri"/>
              <a:sym typeface="Calibri"/>
            </a:endParaRPr>
          </a:p>
        </p:txBody>
      </p:sp>
      <p:sp>
        <p:nvSpPr>
          <p:cNvPr id="422" name="Google Shape;422;p59"/>
          <p:cNvSpPr txBox="1"/>
          <p:nvPr/>
        </p:nvSpPr>
        <p:spPr>
          <a:xfrm>
            <a:off x="66094" y="3724124"/>
            <a:ext cx="282930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In 2022, 64% of non-fatal opioid events have involved </a:t>
            </a:r>
            <a:r>
              <a:rPr lang="en-US" sz="1200" b="0" i="0" u="sng" strike="noStrike" cap="none" dirty="0">
                <a:solidFill>
                  <a:srgbClr val="000000"/>
                </a:solidFill>
                <a:latin typeface="Arial"/>
                <a:ea typeface="Arial"/>
                <a:cs typeface="Arial"/>
                <a:sym typeface="Arial"/>
              </a:rPr>
              <a:t>fentanyl</a:t>
            </a:r>
            <a:r>
              <a:rPr lang="en-US" sz="1200" b="0" i="0" u="none" strike="noStrike" cap="none" dirty="0">
                <a:solidFill>
                  <a:srgbClr val="000000"/>
                </a:solidFill>
                <a:latin typeface="Arial"/>
                <a:ea typeface="Arial"/>
                <a:cs typeface="Arial"/>
                <a:sym typeface="Arial"/>
              </a:rPr>
              <a:t>; </a:t>
            </a:r>
            <a:endParaRPr sz="12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C55A11"/>
                </a:solidFill>
                <a:latin typeface="Arial"/>
                <a:ea typeface="Arial"/>
                <a:cs typeface="Arial"/>
                <a:sym typeface="Arial"/>
              </a:rPr>
              <a:t>level trend</a:t>
            </a:r>
            <a:endParaRPr sz="1200" b="0" i="0" u="none" strike="noStrike" cap="none" dirty="0">
              <a:solidFill>
                <a:srgbClr val="000000"/>
              </a:solidFill>
              <a:latin typeface="Arial"/>
              <a:ea typeface="Arial"/>
              <a:cs typeface="Arial"/>
              <a:sym typeface="Arial"/>
            </a:endParaRPr>
          </a:p>
        </p:txBody>
      </p:sp>
      <p:sp>
        <p:nvSpPr>
          <p:cNvPr id="423" name="Google Shape;423;p59"/>
          <p:cNvSpPr txBox="1"/>
          <p:nvPr/>
        </p:nvSpPr>
        <p:spPr>
          <a:xfrm>
            <a:off x="6277670" y="3724124"/>
            <a:ext cx="282930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In 2022, 10% of non-fatal opioid events have involved </a:t>
            </a:r>
            <a:r>
              <a:rPr lang="en-US" sz="1200" b="0" i="0" u="sng" strike="noStrike" cap="none" dirty="0">
                <a:solidFill>
                  <a:srgbClr val="000000"/>
                </a:solidFill>
                <a:latin typeface="Arial"/>
                <a:ea typeface="Arial"/>
                <a:cs typeface="Arial"/>
                <a:sym typeface="Arial"/>
              </a:rPr>
              <a:t>oxycodone</a:t>
            </a:r>
            <a:r>
              <a:rPr lang="en-US" sz="1200" b="0" i="0" u="none" strike="noStrike" cap="none" dirty="0">
                <a:solidFill>
                  <a:srgbClr val="000000"/>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dirty="0">
                <a:solidFill>
                  <a:schemeClr val="accent4">
                    <a:lumMod val="50000"/>
                  </a:schemeClr>
                </a:solidFill>
              </a:rPr>
              <a:t>de</a:t>
            </a:r>
            <a:r>
              <a:rPr lang="en-US" sz="1200" b="0" i="0" u="none" strike="noStrike" cap="none" dirty="0">
                <a:solidFill>
                  <a:schemeClr val="accent4">
                    <a:lumMod val="50000"/>
                  </a:schemeClr>
                </a:solidFill>
                <a:latin typeface="Arial"/>
                <a:ea typeface="Arial"/>
                <a:cs typeface="Arial"/>
                <a:sym typeface="Arial"/>
              </a:rPr>
              <a:t>creasing trend</a:t>
            </a:r>
            <a:endParaRPr sz="1200" b="0" i="0" u="none" strike="noStrike" cap="none" dirty="0">
              <a:solidFill>
                <a:schemeClr val="accent4">
                  <a:lumMod val="50000"/>
                </a:schemeClr>
              </a:solidFill>
              <a:latin typeface="Arial"/>
              <a:ea typeface="Arial"/>
              <a:cs typeface="Arial"/>
              <a:sym typeface="Arial"/>
            </a:endParaRPr>
          </a:p>
        </p:txBody>
      </p:sp>
      <p:sp>
        <p:nvSpPr>
          <p:cNvPr id="424" name="Google Shape;424;p59"/>
          <p:cNvSpPr/>
          <p:nvPr/>
        </p:nvSpPr>
        <p:spPr>
          <a:xfrm>
            <a:off x="90763" y="3270380"/>
            <a:ext cx="6679500" cy="253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US" sz="1050" b="0" i="0" u="none" strike="noStrike" cap="none">
                <a:solidFill>
                  <a:srgbClr val="000000"/>
                </a:solidFill>
                <a:latin typeface="Arial"/>
                <a:ea typeface="Arial"/>
                <a:cs typeface="Arial"/>
                <a:sym typeface="Arial"/>
              </a:rPr>
              <a:t>ADHS </a:t>
            </a:r>
            <a:r>
              <a:rPr lang="en-US" sz="1100" b="0" i="0" u="none" strike="noStrike" cap="none">
                <a:solidFill>
                  <a:srgbClr val="000000"/>
                </a:solidFill>
                <a:latin typeface="Arial"/>
                <a:ea typeface="Arial"/>
                <a:cs typeface="Arial"/>
                <a:sym typeface="Arial"/>
              </a:rPr>
              <a:t>Opioid</a:t>
            </a:r>
            <a:r>
              <a:rPr lang="en-US" sz="1050" b="0" i="0" u="none" strike="noStrike" cap="none">
                <a:solidFill>
                  <a:srgbClr val="000000"/>
                </a:solidFill>
                <a:latin typeface="Arial"/>
                <a:ea typeface="Arial"/>
                <a:cs typeface="Arial"/>
                <a:sym typeface="Arial"/>
              </a:rPr>
              <a:t> Dashboard: </a:t>
            </a:r>
            <a:r>
              <a:rPr lang="en-US" sz="1050" b="0" i="0" u="none" strike="noStrike" cap="none">
                <a:solidFill>
                  <a:srgbClr val="0000FF"/>
                </a:solidFill>
                <a:latin typeface="Arial"/>
                <a:ea typeface="Arial"/>
                <a:cs typeface="Arial"/>
                <a:sym typeface="Arial"/>
              </a:rPr>
              <a:t>https://www.azdhs.gov/opioid/index.php#dashboards-nonfatal-overdoses</a:t>
            </a:r>
            <a:endParaRPr sz="1400" b="0" i="0" u="none" strike="noStrike" cap="none">
              <a:solidFill>
                <a:srgbClr val="000000"/>
              </a:solidFill>
              <a:latin typeface="Arial"/>
              <a:ea typeface="Arial"/>
              <a:cs typeface="Arial"/>
              <a:sym typeface="Arial"/>
            </a:endParaRPr>
          </a:p>
        </p:txBody>
      </p:sp>
      <p:sp>
        <p:nvSpPr>
          <p:cNvPr id="425" name="Google Shape;425;p59"/>
          <p:cNvSpPr txBox="1"/>
          <p:nvPr/>
        </p:nvSpPr>
        <p:spPr>
          <a:xfrm>
            <a:off x="3096061" y="3724124"/>
            <a:ext cx="2829300"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In 2022, 32% of non-fatal opioid events have involved </a:t>
            </a:r>
            <a:r>
              <a:rPr lang="en-US" sz="1100" b="0" i="0" u="sng" strike="noStrike" cap="none">
                <a:solidFill>
                  <a:srgbClr val="000000"/>
                </a:solidFill>
                <a:latin typeface="Arial"/>
                <a:ea typeface="Arial"/>
                <a:cs typeface="Arial"/>
                <a:sym typeface="Arial"/>
              </a:rPr>
              <a:t>Meth/Amphetamine</a:t>
            </a:r>
            <a:r>
              <a:rPr lang="en-US" sz="1100" b="0" i="0" u="none" strike="noStrike" cap="none">
                <a:solidFill>
                  <a:srgbClr val="000000"/>
                </a:solidFill>
                <a:latin typeface="Arial"/>
                <a:ea typeface="Arial"/>
                <a:cs typeface="Arial"/>
                <a:sym typeface="Arial"/>
              </a:rPr>
              <a:t>;</a:t>
            </a:r>
            <a:r>
              <a:rPr lang="en-US" sz="1200" b="0" i="0" u="none" strike="noStrike" cap="none">
                <a:solidFill>
                  <a:srgbClr val="000000"/>
                </a:solidFill>
                <a:latin typeface="Arial"/>
                <a:ea typeface="Arial"/>
                <a:cs typeface="Arial"/>
                <a:sym typeface="Arial"/>
              </a:rPr>
              <a:t> </a:t>
            </a:r>
            <a:r>
              <a:rPr lang="en-US" sz="1200" b="0" i="0" u="none" strike="noStrike" cap="none">
                <a:solidFill>
                  <a:srgbClr val="C00000"/>
                </a:solidFill>
                <a:latin typeface="Arial"/>
                <a:ea typeface="Arial"/>
                <a:cs typeface="Arial"/>
                <a:sym typeface="Arial"/>
              </a:rPr>
              <a:t>increasing trend</a:t>
            </a:r>
            <a:endParaRPr sz="1200" b="0" i="0" u="none" strike="noStrike" cap="none">
              <a:solidFill>
                <a:srgbClr val="000000"/>
              </a:solidFill>
              <a:latin typeface="Arial"/>
              <a:ea typeface="Arial"/>
              <a:cs typeface="Arial"/>
              <a:sym typeface="Arial"/>
            </a:endParaRPr>
          </a:p>
        </p:txBody>
      </p:sp>
      <p:sp>
        <p:nvSpPr>
          <p:cNvPr id="426" name="Google Shape;426;p59"/>
          <p:cNvSpPr txBox="1"/>
          <p:nvPr/>
        </p:nvSpPr>
        <p:spPr>
          <a:xfrm>
            <a:off x="1078523" y="2778369"/>
            <a:ext cx="762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1,596</a:t>
            </a:r>
            <a:endParaRPr sz="1400" b="0" i="0" u="none" strike="noStrike" cap="none">
              <a:solidFill>
                <a:srgbClr val="000000"/>
              </a:solidFill>
              <a:latin typeface="Arial"/>
              <a:ea typeface="Arial"/>
              <a:cs typeface="Arial"/>
              <a:sym typeface="Arial"/>
            </a:endParaRPr>
          </a:p>
        </p:txBody>
      </p:sp>
      <p:sp>
        <p:nvSpPr>
          <p:cNvPr id="427" name="Google Shape;427;p59"/>
          <p:cNvSpPr txBox="1"/>
          <p:nvPr/>
        </p:nvSpPr>
        <p:spPr>
          <a:xfrm>
            <a:off x="2771207" y="2765021"/>
            <a:ext cx="762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3,224</a:t>
            </a:r>
            <a:endParaRPr sz="1400" b="0" i="0" u="none" strike="noStrike" cap="none">
              <a:solidFill>
                <a:srgbClr val="000000"/>
              </a:solidFill>
              <a:latin typeface="Arial"/>
              <a:ea typeface="Arial"/>
              <a:cs typeface="Arial"/>
              <a:sym typeface="Arial"/>
            </a:endParaRPr>
          </a:p>
        </p:txBody>
      </p:sp>
      <p:sp>
        <p:nvSpPr>
          <p:cNvPr id="428" name="Google Shape;428;p59"/>
          <p:cNvSpPr txBox="1"/>
          <p:nvPr/>
        </p:nvSpPr>
        <p:spPr>
          <a:xfrm>
            <a:off x="4463891" y="2778369"/>
            <a:ext cx="762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3,497</a:t>
            </a:r>
            <a:endParaRPr sz="1400" b="0" i="0" u="none" strike="noStrike" cap="none">
              <a:solidFill>
                <a:srgbClr val="000000"/>
              </a:solidFill>
              <a:latin typeface="Arial"/>
              <a:ea typeface="Arial"/>
              <a:cs typeface="Arial"/>
              <a:sym typeface="Arial"/>
            </a:endParaRPr>
          </a:p>
        </p:txBody>
      </p:sp>
      <p:sp>
        <p:nvSpPr>
          <p:cNvPr id="429" name="Google Shape;429;p59"/>
          <p:cNvSpPr txBox="1"/>
          <p:nvPr/>
        </p:nvSpPr>
        <p:spPr>
          <a:xfrm>
            <a:off x="6114895" y="2765021"/>
            <a:ext cx="762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3,988</a:t>
            </a:r>
            <a:endParaRPr sz="1400" b="0" i="0" u="none" strike="noStrike" cap="none">
              <a:solidFill>
                <a:srgbClr val="000000"/>
              </a:solidFill>
              <a:latin typeface="Arial"/>
              <a:ea typeface="Arial"/>
              <a:cs typeface="Arial"/>
              <a:sym typeface="Arial"/>
            </a:endParaRPr>
          </a:p>
        </p:txBody>
      </p:sp>
      <p:sp>
        <p:nvSpPr>
          <p:cNvPr id="430" name="Google Shape;430;p59"/>
          <p:cNvSpPr txBox="1"/>
          <p:nvPr/>
        </p:nvSpPr>
        <p:spPr>
          <a:xfrm>
            <a:off x="7692320" y="2765020"/>
            <a:ext cx="762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lt1"/>
                </a:solidFill>
                <a:latin typeface="Arial"/>
                <a:ea typeface="Arial"/>
                <a:cs typeface="Arial"/>
                <a:sym typeface="Arial"/>
              </a:rPr>
              <a:t>3,556</a:t>
            </a:r>
            <a:endParaRPr sz="1400" b="0" i="0" u="none" strike="noStrike" cap="none">
              <a:solidFill>
                <a:srgbClr val="000000"/>
              </a:solidFill>
              <a:latin typeface="Arial"/>
              <a:ea typeface="Arial"/>
              <a:cs typeface="Arial"/>
              <a:sym typeface="Arial"/>
            </a:endParaRPr>
          </a:p>
        </p:txBody>
      </p:sp>
      <p:grpSp>
        <p:nvGrpSpPr>
          <p:cNvPr id="431" name="Google Shape;431;p59"/>
          <p:cNvGrpSpPr/>
          <p:nvPr/>
        </p:nvGrpSpPr>
        <p:grpSpPr>
          <a:xfrm>
            <a:off x="90763" y="1288798"/>
            <a:ext cx="8895416" cy="1976950"/>
            <a:chOff x="90763" y="1350862"/>
            <a:chExt cx="8898082" cy="2010909"/>
          </a:xfrm>
        </p:grpSpPr>
        <p:pic>
          <p:nvPicPr>
            <p:cNvPr id="432" name="Google Shape;432;p59"/>
            <p:cNvPicPr preferRelativeResize="0"/>
            <p:nvPr/>
          </p:nvPicPr>
          <p:blipFill rotWithShape="1">
            <a:blip r:embed="rId3">
              <a:alphaModFix/>
            </a:blip>
            <a:srcRect l="1115" t="18558" r="13506" b="3618"/>
            <a:stretch/>
          </p:blipFill>
          <p:spPr>
            <a:xfrm>
              <a:off x="90763" y="1350862"/>
              <a:ext cx="8898082" cy="2010909"/>
            </a:xfrm>
            <a:prstGeom prst="rect">
              <a:avLst/>
            </a:prstGeom>
            <a:noFill/>
            <a:ln>
              <a:noFill/>
            </a:ln>
          </p:spPr>
        </p:pic>
        <p:sp>
          <p:nvSpPr>
            <p:cNvPr id="433" name="Google Shape;433;p59"/>
            <p:cNvSpPr txBox="1"/>
            <p:nvPr/>
          </p:nvSpPr>
          <p:spPr>
            <a:xfrm>
              <a:off x="442452" y="2809210"/>
              <a:ext cx="1260987"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chemeClr val="lt1"/>
                  </a:solidFill>
                  <a:latin typeface="Arial"/>
                  <a:ea typeface="Arial"/>
                  <a:cs typeface="Arial"/>
                  <a:sym typeface="Arial"/>
                </a:rPr>
                <a:t>1,736</a:t>
              </a:r>
              <a:endParaRPr sz="1200" b="1" i="0" u="none" strike="noStrike" cap="none" dirty="0">
                <a:solidFill>
                  <a:srgbClr val="000000"/>
                </a:solidFill>
                <a:latin typeface="Arial"/>
                <a:ea typeface="Arial"/>
                <a:cs typeface="Arial"/>
                <a:sym typeface="Arial"/>
              </a:endParaRPr>
            </a:p>
          </p:txBody>
        </p:sp>
        <p:sp>
          <p:nvSpPr>
            <p:cNvPr id="434" name="Google Shape;434;p59"/>
            <p:cNvSpPr txBox="1"/>
            <p:nvPr/>
          </p:nvSpPr>
          <p:spPr>
            <a:xfrm>
              <a:off x="1865671" y="2809210"/>
              <a:ext cx="1268361"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a:solidFill>
                    <a:schemeClr val="lt1"/>
                  </a:solidFill>
                  <a:latin typeface="Arial"/>
                  <a:ea typeface="Arial"/>
                  <a:cs typeface="Arial"/>
                  <a:sym typeface="Arial"/>
                </a:rPr>
                <a:t>3,540</a:t>
              </a:r>
              <a:endParaRPr sz="1200" b="1" i="0" u="none" strike="noStrike" cap="none">
                <a:solidFill>
                  <a:srgbClr val="000000"/>
                </a:solidFill>
                <a:latin typeface="Arial"/>
                <a:ea typeface="Arial"/>
                <a:cs typeface="Arial"/>
                <a:sym typeface="Arial"/>
              </a:endParaRPr>
            </a:p>
          </p:txBody>
        </p:sp>
        <p:sp>
          <p:nvSpPr>
            <p:cNvPr id="435" name="Google Shape;435;p59"/>
            <p:cNvSpPr txBox="1"/>
            <p:nvPr/>
          </p:nvSpPr>
          <p:spPr>
            <a:xfrm>
              <a:off x="3303639" y="2809210"/>
              <a:ext cx="1260987"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a:solidFill>
                    <a:schemeClr val="lt1"/>
                  </a:solidFill>
                  <a:latin typeface="Arial"/>
                  <a:ea typeface="Arial"/>
                  <a:cs typeface="Arial"/>
                  <a:sym typeface="Arial"/>
                </a:rPr>
                <a:t>3,782</a:t>
              </a:r>
              <a:endParaRPr sz="1200" b="1" i="0" u="none" strike="noStrike" cap="none">
                <a:solidFill>
                  <a:srgbClr val="000000"/>
                </a:solidFill>
                <a:latin typeface="Arial"/>
                <a:ea typeface="Arial"/>
                <a:cs typeface="Arial"/>
                <a:sym typeface="Arial"/>
              </a:endParaRPr>
            </a:p>
          </p:txBody>
        </p:sp>
        <p:sp>
          <p:nvSpPr>
            <p:cNvPr id="436" name="Google Shape;436;p59"/>
            <p:cNvSpPr txBox="1"/>
            <p:nvPr/>
          </p:nvSpPr>
          <p:spPr>
            <a:xfrm>
              <a:off x="4748981" y="2809210"/>
              <a:ext cx="1260987"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a:solidFill>
                    <a:schemeClr val="lt1"/>
                  </a:solidFill>
                  <a:latin typeface="Arial"/>
                  <a:ea typeface="Arial"/>
                  <a:cs typeface="Arial"/>
                  <a:sym typeface="Arial"/>
                </a:rPr>
                <a:t>4,270</a:t>
              </a:r>
              <a:endParaRPr sz="1200" b="1" i="0" u="none" strike="noStrike" cap="none">
                <a:solidFill>
                  <a:srgbClr val="000000"/>
                </a:solidFill>
                <a:latin typeface="Arial"/>
                <a:ea typeface="Arial"/>
                <a:cs typeface="Arial"/>
                <a:sym typeface="Arial"/>
              </a:endParaRPr>
            </a:p>
          </p:txBody>
        </p:sp>
        <p:sp>
          <p:nvSpPr>
            <p:cNvPr id="437" name="Google Shape;437;p59"/>
            <p:cNvSpPr txBox="1"/>
            <p:nvPr/>
          </p:nvSpPr>
          <p:spPr>
            <a:xfrm>
              <a:off x="6172200" y="2809210"/>
              <a:ext cx="1268361" cy="27695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a:solidFill>
                    <a:schemeClr val="lt1"/>
                  </a:solidFill>
                  <a:latin typeface="Arial"/>
                  <a:ea typeface="Arial"/>
                  <a:cs typeface="Arial"/>
                  <a:sym typeface="Arial"/>
                </a:rPr>
                <a:t>3,916</a:t>
              </a:r>
              <a:endParaRPr sz="1200" b="1" i="0" u="none" strike="noStrike" cap="none">
                <a:solidFill>
                  <a:srgbClr val="000000"/>
                </a:solidFill>
                <a:latin typeface="Arial"/>
                <a:ea typeface="Arial"/>
                <a:cs typeface="Arial"/>
                <a:sym typeface="Arial"/>
              </a:endParaRPr>
            </a:p>
          </p:txBody>
        </p:sp>
        <p:sp>
          <p:nvSpPr>
            <p:cNvPr id="438" name="Google Shape;438;p59"/>
            <p:cNvSpPr txBox="1"/>
            <p:nvPr/>
          </p:nvSpPr>
          <p:spPr>
            <a:xfrm>
              <a:off x="7610167" y="2809210"/>
              <a:ext cx="1268361" cy="28171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200" b="1" i="0" u="none" strike="noStrike" cap="none" dirty="0">
                  <a:solidFill>
                    <a:schemeClr val="lt1"/>
                  </a:solidFill>
                  <a:latin typeface="Arial"/>
                  <a:ea typeface="Arial"/>
                  <a:cs typeface="Arial"/>
                  <a:sym typeface="Arial"/>
                </a:rPr>
                <a:t>3,313</a:t>
              </a:r>
              <a:endParaRPr sz="1200" b="1" i="0" u="none" strike="noStrike" cap="none" dirty="0">
                <a:solidFill>
                  <a:srgbClr val="000000"/>
                </a:solidFill>
                <a:latin typeface="Arial"/>
                <a:ea typeface="Arial"/>
                <a:cs typeface="Arial"/>
                <a:sym typeface="Arial"/>
              </a:endParaRPr>
            </a:p>
          </p:txBody>
        </p:sp>
      </p:grpSp>
      <p:sp>
        <p:nvSpPr>
          <p:cNvPr id="439" name="Google Shape;439;p59"/>
          <p:cNvSpPr txBox="1"/>
          <p:nvPr/>
        </p:nvSpPr>
        <p:spPr>
          <a:xfrm>
            <a:off x="1944961" y="981021"/>
            <a:ext cx="5933209"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7F7F7F"/>
                </a:solidFill>
                <a:latin typeface="Arial"/>
                <a:ea typeface="Arial"/>
                <a:cs typeface="Arial"/>
                <a:sym typeface="Arial"/>
              </a:rPr>
              <a:t>Verified non-fatal opioid overdose events in Arizona by Year, All Years</a:t>
            </a:r>
            <a:endParaRPr/>
          </a:p>
        </p:txBody>
      </p:sp>
      <p:pic>
        <p:nvPicPr>
          <p:cNvPr id="2" name="Picture 1">
            <a:extLst>
              <a:ext uri="{FF2B5EF4-FFF2-40B4-BE49-F238E27FC236}">
                <a16:creationId xmlns:a16="http://schemas.microsoft.com/office/drawing/2014/main" id="{1C68B5C8-83D2-4031-A763-7F256304024A}"/>
              </a:ext>
            </a:extLst>
          </p:cNvPr>
          <p:cNvPicPr>
            <a:picLocks noChangeAspect="1"/>
          </p:cNvPicPr>
          <p:nvPr/>
        </p:nvPicPr>
        <p:blipFill>
          <a:blip r:embed="rId4"/>
          <a:stretch>
            <a:fillRect/>
          </a:stretch>
        </p:blipFill>
        <p:spPr>
          <a:xfrm>
            <a:off x="161875" y="4386646"/>
            <a:ext cx="2595295" cy="2415423"/>
          </a:xfrm>
          <a:prstGeom prst="rect">
            <a:avLst/>
          </a:prstGeom>
        </p:spPr>
      </p:pic>
      <p:sp>
        <p:nvSpPr>
          <p:cNvPr id="442" name="Google Shape;442;p59"/>
          <p:cNvSpPr txBox="1"/>
          <p:nvPr/>
        </p:nvSpPr>
        <p:spPr>
          <a:xfrm>
            <a:off x="2755960" y="4284351"/>
            <a:ext cx="7233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rgbClr val="000000"/>
                </a:solidFill>
                <a:latin typeface="Arial"/>
                <a:ea typeface="Arial"/>
                <a:cs typeface="Arial"/>
                <a:sym typeface="Arial"/>
              </a:rPr>
              <a:t>Year over year percent increase</a:t>
            </a:r>
            <a:endParaRPr sz="1400" b="0" i="0" u="none" strike="noStrike" cap="none" dirty="0">
              <a:solidFill>
                <a:srgbClr val="000000"/>
              </a:solidFill>
              <a:latin typeface="Arial"/>
              <a:ea typeface="Arial"/>
              <a:cs typeface="Arial"/>
              <a:sym typeface="Arial"/>
            </a:endParaRPr>
          </a:p>
        </p:txBody>
      </p:sp>
      <p:pic>
        <p:nvPicPr>
          <p:cNvPr id="5" name="Picture 4">
            <a:extLst>
              <a:ext uri="{FF2B5EF4-FFF2-40B4-BE49-F238E27FC236}">
                <a16:creationId xmlns:a16="http://schemas.microsoft.com/office/drawing/2014/main" id="{F81EA4B9-D55C-4F84-9115-57000B1549B0}"/>
              </a:ext>
            </a:extLst>
          </p:cNvPr>
          <p:cNvPicPr>
            <a:picLocks noChangeAspect="1"/>
          </p:cNvPicPr>
          <p:nvPr/>
        </p:nvPicPr>
        <p:blipFill>
          <a:blip r:embed="rId5"/>
          <a:stretch>
            <a:fillRect/>
          </a:stretch>
        </p:blipFill>
        <p:spPr>
          <a:xfrm>
            <a:off x="6443307" y="4370414"/>
            <a:ext cx="2457793" cy="2381582"/>
          </a:xfrm>
          <a:prstGeom prst="rect">
            <a:avLst/>
          </a:prstGeom>
        </p:spPr>
      </p:pic>
      <p:pic>
        <p:nvPicPr>
          <p:cNvPr id="6" name="Picture 5">
            <a:extLst>
              <a:ext uri="{FF2B5EF4-FFF2-40B4-BE49-F238E27FC236}">
                <a16:creationId xmlns:a16="http://schemas.microsoft.com/office/drawing/2014/main" id="{9BFECA4B-F2F7-43C5-A364-69BA199040BA}"/>
              </a:ext>
            </a:extLst>
          </p:cNvPr>
          <p:cNvPicPr>
            <a:picLocks noChangeAspect="1"/>
          </p:cNvPicPr>
          <p:nvPr/>
        </p:nvPicPr>
        <p:blipFill>
          <a:blip r:embed="rId6"/>
          <a:stretch>
            <a:fillRect/>
          </a:stretch>
        </p:blipFill>
        <p:spPr>
          <a:xfrm>
            <a:off x="3533207" y="4370414"/>
            <a:ext cx="2448468" cy="241896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5" name="Google Shape;465;p56"/>
          <p:cNvSpPr/>
          <p:nvPr/>
        </p:nvSpPr>
        <p:spPr>
          <a:xfrm>
            <a:off x="349083" y="201072"/>
            <a:ext cx="8669556"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Calibri"/>
                <a:ea typeface="Calibri"/>
                <a:cs typeface="Calibri"/>
                <a:sym typeface="Calibri"/>
              </a:rPr>
              <a:t>Potential opportunities for intervention (all unintentional drug overdoses in Arizona) include linkages to care or life-saving actions</a:t>
            </a:r>
            <a:endParaRPr sz="2400" b="0" i="0" u="none" strike="noStrike" cap="none">
              <a:solidFill>
                <a:srgbClr val="000000"/>
              </a:solidFill>
              <a:latin typeface="Arial"/>
              <a:ea typeface="Arial"/>
              <a:cs typeface="Arial"/>
              <a:sym typeface="Arial"/>
            </a:endParaRPr>
          </a:p>
        </p:txBody>
      </p:sp>
      <p:sp>
        <p:nvSpPr>
          <p:cNvPr id="466" name="Google Shape;466;p56"/>
          <p:cNvSpPr txBox="1"/>
          <p:nvPr/>
        </p:nvSpPr>
        <p:spPr>
          <a:xfrm>
            <a:off x="0" y="6533855"/>
            <a:ext cx="8126564" cy="24618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rgbClr val="000000"/>
                </a:solidFill>
                <a:latin typeface="Arial"/>
                <a:ea typeface="Arial"/>
                <a:cs typeface="Arial"/>
                <a:sym typeface="Arial"/>
              </a:rPr>
              <a:t>Data Source: SUDORS Dashboard - </a:t>
            </a:r>
            <a:r>
              <a:rPr lang="en-US" sz="1000" b="0" i="0" u="none" strike="noStrike" cap="none" dirty="0">
                <a:solidFill>
                  <a:srgbClr val="000000"/>
                </a:solidFill>
                <a:latin typeface="Arial"/>
                <a:ea typeface="Arial"/>
                <a:cs typeface="Arial"/>
                <a:sym typeface="Arial"/>
                <a:hlinkClick r:id="rId3"/>
              </a:rPr>
              <a:t>https://www.cdc.gov/drugoverdose/fatal/dashboard/</a:t>
            </a:r>
            <a:r>
              <a:rPr lang="en-US" sz="1000" b="0" i="0" u="none" strike="noStrike" cap="none" dirty="0">
                <a:solidFill>
                  <a:srgbClr val="000000"/>
                </a:solidFill>
                <a:latin typeface="Arial"/>
                <a:ea typeface="Arial"/>
                <a:cs typeface="Arial"/>
                <a:sym typeface="Arial"/>
              </a:rPr>
              <a:t> (2021)</a:t>
            </a:r>
            <a:endParaRPr sz="1050" b="0" i="0" u="none" strike="noStrike" cap="none" dirty="0">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B99E9525-49AA-46D0-83C0-C1F74E417CA8}"/>
              </a:ext>
            </a:extLst>
          </p:cNvPr>
          <p:cNvPicPr>
            <a:picLocks noChangeAspect="1"/>
          </p:cNvPicPr>
          <p:nvPr/>
        </p:nvPicPr>
        <p:blipFill>
          <a:blip r:embed="rId4"/>
          <a:stretch>
            <a:fillRect/>
          </a:stretch>
        </p:blipFill>
        <p:spPr>
          <a:xfrm>
            <a:off x="575705" y="1295684"/>
            <a:ext cx="7992590" cy="5068007"/>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E49CE9E-D410-470A-98E5-E8B7EEE1CCFE}"/>
              </a:ext>
            </a:extLst>
          </p:cNvPr>
          <p:cNvGraphicFramePr>
            <a:graphicFrameLocks/>
          </p:cNvGraphicFramePr>
          <p:nvPr>
            <p:extLst>
              <p:ext uri="{D42A27DB-BD31-4B8C-83A1-F6EECF244321}">
                <p14:modId xmlns:p14="http://schemas.microsoft.com/office/powerpoint/2010/main" val="1825962721"/>
              </p:ext>
            </p:extLst>
          </p:nvPr>
        </p:nvGraphicFramePr>
        <p:xfrm>
          <a:off x="375006" y="1037690"/>
          <a:ext cx="8393986" cy="5229545"/>
        </p:xfrm>
        <a:graphic>
          <a:graphicData uri="http://schemas.openxmlformats.org/drawingml/2006/chart">
            <c:chart xmlns:c="http://schemas.openxmlformats.org/drawingml/2006/chart" xmlns:r="http://schemas.openxmlformats.org/officeDocument/2006/relationships" r:id="rId3"/>
          </a:graphicData>
        </a:graphic>
      </p:graphicFrame>
      <p:sp>
        <p:nvSpPr>
          <p:cNvPr id="5" name="Google Shape;515;p63">
            <a:extLst>
              <a:ext uri="{FF2B5EF4-FFF2-40B4-BE49-F238E27FC236}">
                <a16:creationId xmlns:a16="http://schemas.microsoft.com/office/drawing/2014/main" id="{38F1F86A-C9CC-4C0A-8B71-0B752FF962B4}"/>
              </a:ext>
            </a:extLst>
          </p:cNvPr>
          <p:cNvSpPr txBox="1">
            <a:spLocks/>
          </p:cNvSpPr>
          <p:nvPr/>
        </p:nvSpPr>
        <p:spPr>
          <a:xfrm>
            <a:off x="145472" y="186412"/>
            <a:ext cx="8853054" cy="1121442"/>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SzPct val="100000"/>
            </a:pPr>
            <a:r>
              <a:rPr lang="en-US" sz="2000" b="1" dirty="0"/>
              <a:t> </a:t>
            </a:r>
            <a:r>
              <a:rPr lang="en-US" sz="2400" b="1" dirty="0"/>
              <a:t>The number of opioid prescriptions dispensed in Arizona has </a:t>
            </a:r>
            <a:r>
              <a:rPr lang="en-US" sz="2400" b="1" dirty="0">
                <a:solidFill>
                  <a:srgbClr val="548135"/>
                </a:solidFill>
              </a:rPr>
              <a:t>decreased </a:t>
            </a:r>
            <a:r>
              <a:rPr lang="en-US" sz="2400" b="1" dirty="0"/>
              <a:t>from 2018 to 2023.   </a:t>
            </a:r>
            <a:br>
              <a:rPr lang="en-US" sz="2400" b="1" dirty="0"/>
            </a:br>
            <a:endParaRPr lang="en-US" dirty="0"/>
          </a:p>
        </p:txBody>
      </p:sp>
      <p:sp>
        <p:nvSpPr>
          <p:cNvPr id="6" name="Google Shape;516;p63">
            <a:extLst>
              <a:ext uri="{FF2B5EF4-FFF2-40B4-BE49-F238E27FC236}">
                <a16:creationId xmlns:a16="http://schemas.microsoft.com/office/drawing/2014/main" id="{BCF19BAC-34C5-4207-B1B8-E72AEDB5E5FE}"/>
              </a:ext>
            </a:extLst>
          </p:cNvPr>
          <p:cNvSpPr txBox="1"/>
          <p:nvPr/>
        </p:nvSpPr>
        <p:spPr>
          <a:xfrm>
            <a:off x="0" y="6457890"/>
            <a:ext cx="867245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rgbClr val="000000"/>
                </a:solidFill>
                <a:latin typeface="Arial"/>
                <a:ea typeface="Arial"/>
                <a:cs typeface="Arial"/>
                <a:sym typeface="Arial"/>
              </a:rPr>
              <a:t>Data Source: Controlled Substance Prescription Monitoring Program (CSPMP).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rgbClr val="000000"/>
                </a:solidFill>
                <a:latin typeface="Arial"/>
                <a:ea typeface="Arial"/>
                <a:cs typeface="Arial"/>
                <a:sym typeface="Arial"/>
              </a:rPr>
              <a:t>Notes: Rolling average calculated as average number of events in previous 12 months.</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040285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63"/>
          <p:cNvSpPr txBox="1">
            <a:spLocks noGrp="1"/>
          </p:cNvSpPr>
          <p:nvPr>
            <p:ph type="title"/>
          </p:nvPr>
        </p:nvSpPr>
        <p:spPr>
          <a:xfrm>
            <a:off x="145472" y="165864"/>
            <a:ext cx="8853054" cy="1121442"/>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SzPct val="100000"/>
              <a:buNone/>
            </a:pPr>
            <a:r>
              <a:rPr lang="en-US" sz="2000" b="1" dirty="0"/>
              <a:t> </a:t>
            </a:r>
            <a:r>
              <a:rPr lang="en-US" sz="2400" b="1" dirty="0"/>
              <a:t>The number of naloxone dispensed by pharmacies in Arizona has </a:t>
            </a:r>
            <a:r>
              <a:rPr lang="en-US" sz="2400" b="1" dirty="0">
                <a:solidFill>
                  <a:srgbClr val="548135"/>
                </a:solidFill>
              </a:rPr>
              <a:t>increased significantly</a:t>
            </a:r>
            <a:r>
              <a:rPr lang="en-US" sz="2400" b="1" dirty="0">
                <a:solidFill>
                  <a:srgbClr val="7F6000"/>
                </a:solidFill>
              </a:rPr>
              <a:t> </a:t>
            </a:r>
            <a:r>
              <a:rPr lang="en-US" sz="2400" b="1" dirty="0"/>
              <a:t>since 2017.</a:t>
            </a:r>
            <a:br>
              <a:rPr lang="en-US" sz="2400" b="1" dirty="0"/>
            </a:br>
            <a:endParaRPr dirty="0"/>
          </a:p>
        </p:txBody>
      </p:sp>
      <p:sp>
        <p:nvSpPr>
          <p:cNvPr id="516" name="Google Shape;516;p63"/>
          <p:cNvSpPr txBox="1"/>
          <p:nvPr/>
        </p:nvSpPr>
        <p:spPr>
          <a:xfrm>
            <a:off x="0" y="6457890"/>
            <a:ext cx="8672450"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rgbClr val="000000"/>
                </a:solidFill>
                <a:latin typeface="Arial"/>
                <a:ea typeface="Arial"/>
                <a:cs typeface="Arial"/>
                <a:sym typeface="Arial"/>
              </a:rPr>
              <a:t>Data Source: Controlled Substance Prescription Monitoring Program (CSPMP). </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rgbClr val="000000"/>
                </a:solidFill>
                <a:latin typeface="Arial"/>
                <a:ea typeface="Arial"/>
                <a:cs typeface="Arial"/>
                <a:sym typeface="Arial"/>
              </a:rPr>
              <a:t>Notes: Rolling average calculated as average number of events in previous 12 months.</a:t>
            </a:r>
            <a:endParaRPr sz="1400" b="0" i="0" u="none" strike="noStrike" cap="none" dirty="0">
              <a:solidFill>
                <a:srgbClr val="000000"/>
              </a:solidFill>
              <a:latin typeface="Arial"/>
              <a:ea typeface="Arial"/>
              <a:cs typeface="Arial"/>
              <a:sym typeface="Arial"/>
            </a:endParaRPr>
          </a:p>
        </p:txBody>
      </p:sp>
      <p:grpSp>
        <p:nvGrpSpPr>
          <p:cNvPr id="2" name="Group 1">
            <a:extLst>
              <a:ext uri="{FF2B5EF4-FFF2-40B4-BE49-F238E27FC236}">
                <a16:creationId xmlns:a16="http://schemas.microsoft.com/office/drawing/2014/main" id="{1BB823D8-5C38-479C-B9AB-3A1A666014F2}"/>
              </a:ext>
            </a:extLst>
          </p:cNvPr>
          <p:cNvGrpSpPr/>
          <p:nvPr/>
        </p:nvGrpSpPr>
        <p:grpSpPr>
          <a:xfrm>
            <a:off x="0" y="706036"/>
            <a:ext cx="8350828" cy="5828327"/>
            <a:chOff x="0" y="726585"/>
            <a:chExt cx="8496300" cy="5854644"/>
          </a:xfrm>
        </p:grpSpPr>
        <p:graphicFrame>
          <p:nvGraphicFramePr>
            <p:cNvPr id="517" name="Google Shape;517;p63" title="Chart"/>
            <p:cNvGraphicFramePr/>
            <p:nvPr>
              <p:extLst>
                <p:ext uri="{D42A27DB-BD31-4B8C-83A1-F6EECF244321}">
                  <p14:modId xmlns:p14="http://schemas.microsoft.com/office/powerpoint/2010/main" val="3434687635"/>
                </p:ext>
              </p:extLst>
            </p:nvPr>
          </p:nvGraphicFramePr>
          <p:xfrm>
            <a:off x="0" y="726585"/>
            <a:ext cx="8496300" cy="5854644"/>
          </p:xfrm>
          <a:graphic>
            <a:graphicData uri="http://schemas.openxmlformats.org/drawingml/2006/chart">
              <c:chart xmlns:c="http://schemas.openxmlformats.org/drawingml/2006/chart" xmlns:r="http://schemas.openxmlformats.org/officeDocument/2006/relationships" r:id="rId3"/>
            </a:graphicData>
          </a:graphic>
        </p:graphicFrame>
        <p:sp>
          <p:nvSpPr>
            <p:cNvPr id="518" name="Google Shape;518;p63"/>
            <p:cNvSpPr txBox="1"/>
            <p:nvPr/>
          </p:nvSpPr>
          <p:spPr>
            <a:xfrm>
              <a:off x="1304926" y="1277781"/>
              <a:ext cx="1466850" cy="164849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r>
                <a:rPr lang="en-US" sz="1100" b="1" i="0" u="none" strike="noStrike" cap="none" dirty="0">
                  <a:solidFill>
                    <a:srgbClr val="000000"/>
                  </a:solidFill>
                  <a:latin typeface="Cambria"/>
                  <a:ea typeface="Cambria"/>
                  <a:cs typeface="Cambria"/>
                  <a:sym typeface="Cambria"/>
                </a:rPr>
                <a:t>Nov 11, 2017</a:t>
              </a:r>
              <a:endParaRPr sz="1100" b="1" i="0" u="none" strike="noStrike" cap="none" dirty="0">
                <a:solidFill>
                  <a:srgbClr val="000000"/>
                </a:solidFill>
                <a:latin typeface="Cambria"/>
                <a:ea typeface="Cambria"/>
                <a:cs typeface="Cambria"/>
                <a:sym typeface="Cambria"/>
              </a:endParaRPr>
            </a:p>
            <a:p>
              <a:pPr marL="0" marR="0" lvl="0" indent="0" algn="ctr" rtl="0">
                <a:lnSpc>
                  <a:spcPct val="100000"/>
                </a:lnSpc>
                <a:spcBef>
                  <a:spcPts val="0"/>
                </a:spcBef>
                <a:spcAft>
                  <a:spcPts val="0"/>
                </a:spcAft>
                <a:buNone/>
              </a:pPr>
              <a:r>
                <a:rPr lang="en-US" sz="1100" b="0" i="0" u="none" strike="noStrike" cap="none" dirty="0">
                  <a:solidFill>
                    <a:srgbClr val="000000"/>
                  </a:solidFill>
                  <a:latin typeface="Cambria"/>
                  <a:ea typeface="Cambria"/>
                  <a:cs typeface="Cambria"/>
                  <a:sym typeface="Cambria"/>
                </a:rPr>
                <a:t>Director of ADHS issued standing order that allows any Arizona licensed pharmacist to dispense naloxone without a prescription</a:t>
              </a:r>
              <a:endParaRPr sz="1100" b="0" i="0" u="none" strike="noStrike" cap="none" dirty="0">
                <a:solidFill>
                  <a:srgbClr val="000000"/>
                </a:solidFill>
                <a:latin typeface="Cambria"/>
                <a:ea typeface="Cambria"/>
                <a:cs typeface="Cambria"/>
                <a:sym typeface="Cambria"/>
              </a:endParaRPr>
            </a:p>
          </p:txBody>
        </p:sp>
        <p:sp>
          <p:nvSpPr>
            <p:cNvPr id="519" name="Google Shape;519;p63"/>
            <p:cNvSpPr/>
            <p:nvPr/>
          </p:nvSpPr>
          <p:spPr>
            <a:xfrm>
              <a:off x="2359394" y="2935801"/>
              <a:ext cx="126631" cy="1121469"/>
            </a:xfrm>
            <a:prstGeom prst="downArrow">
              <a:avLst>
                <a:gd name="adj1" fmla="val 50000"/>
                <a:gd name="adj2" fmla="val 50000"/>
              </a:avLst>
            </a:prstGeom>
            <a:solidFill>
              <a:schemeClr val="dk1"/>
            </a:solidFill>
            <a:ln w="254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Google Shape;601;p73"/>
          <p:cNvSpPr/>
          <p:nvPr/>
        </p:nvSpPr>
        <p:spPr>
          <a:xfrm>
            <a:off x="0" y="3"/>
            <a:ext cx="9144000" cy="517525"/>
          </a:xfrm>
          <a:prstGeom prst="rect">
            <a:avLst/>
          </a:prstGeom>
          <a:solidFill>
            <a:srgbClr val="B82927"/>
          </a:solidFill>
          <a:ln>
            <a:noFill/>
          </a:ln>
        </p:spPr>
        <p:txBody>
          <a:bodyPr spcFirstLastPara="1" wrap="square" lIns="91000" tIns="45500" rIns="91000" bIns="455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02" name="Google Shape;602;p73"/>
          <p:cNvSpPr/>
          <p:nvPr/>
        </p:nvSpPr>
        <p:spPr>
          <a:xfrm>
            <a:off x="0" y="517527"/>
            <a:ext cx="5454650" cy="357188"/>
          </a:xfrm>
          <a:prstGeom prst="rect">
            <a:avLst/>
          </a:prstGeom>
          <a:solidFill>
            <a:srgbClr val="7A0306"/>
          </a:solidFill>
          <a:ln>
            <a:noFill/>
          </a:ln>
        </p:spPr>
        <p:txBody>
          <a:bodyPr spcFirstLastPara="1" wrap="square" lIns="91000" tIns="45500" rIns="91000" bIns="455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sp>
        <p:nvSpPr>
          <p:cNvPr id="603" name="Google Shape;603;p73"/>
          <p:cNvSpPr/>
          <p:nvPr/>
        </p:nvSpPr>
        <p:spPr>
          <a:xfrm>
            <a:off x="0" y="5992813"/>
            <a:ext cx="9144000" cy="874712"/>
          </a:xfrm>
          <a:prstGeom prst="rect">
            <a:avLst/>
          </a:prstGeom>
          <a:solidFill>
            <a:srgbClr val="7F7F7F"/>
          </a:solidFill>
          <a:ln>
            <a:noFill/>
          </a:ln>
        </p:spPr>
        <p:txBody>
          <a:bodyPr spcFirstLastPara="1" wrap="square" lIns="91000" tIns="45500" rIns="91000" bIns="455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Arial"/>
              <a:ea typeface="Arial"/>
              <a:cs typeface="Arial"/>
              <a:sym typeface="Arial"/>
            </a:endParaRPr>
          </a:p>
        </p:txBody>
      </p:sp>
      <p:pic>
        <p:nvPicPr>
          <p:cNvPr id="604" name="Google Shape;604;p73" descr="\\groups\Collaboration\ADHS-Logo\Logo Library\Horizontal-Full Name\adhs logo-h full-wht.png"/>
          <p:cNvPicPr preferRelativeResize="0"/>
          <p:nvPr/>
        </p:nvPicPr>
        <p:blipFill rotWithShape="1">
          <a:blip r:embed="rId3">
            <a:alphaModFix/>
          </a:blip>
          <a:srcRect/>
          <a:stretch/>
        </p:blipFill>
        <p:spPr>
          <a:xfrm>
            <a:off x="268288" y="6135689"/>
            <a:ext cx="2740025" cy="588963"/>
          </a:xfrm>
          <a:prstGeom prst="rect">
            <a:avLst/>
          </a:prstGeom>
          <a:noFill/>
          <a:ln>
            <a:noFill/>
          </a:ln>
        </p:spPr>
      </p:pic>
      <p:sp>
        <p:nvSpPr>
          <p:cNvPr id="605" name="Google Shape;605;p73"/>
          <p:cNvSpPr txBox="1"/>
          <p:nvPr/>
        </p:nvSpPr>
        <p:spPr>
          <a:xfrm>
            <a:off x="0" y="133348"/>
            <a:ext cx="5006898" cy="1421483"/>
          </a:xfrm>
          <a:prstGeom prst="rect">
            <a:avLst/>
          </a:prstGeom>
          <a:noFill/>
          <a:ln>
            <a:noFill/>
          </a:ln>
        </p:spPr>
        <p:txBody>
          <a:bodyPr spcFirstLastPara="1" wrap="square" lIns="91000" tIns="45500" rIns="91000" bIns="45500" anchor="t" anchorCtr="0">
            <a:spAutoFit/>
          </a:bodyPr>
          <a:lstStyle/>
          <a:p>
            <a:pPr marL="0" marR="0" lvl="0" indent="0" algn="ctr" rtl="0">
              <a:lnSpc>
                <a:spcPct val="120000"/>
              </a:lnSpc>
              <a:spcBef>
                <a:spcPts val="0"/>
              </a:spcBef>
              <a:spcAft>
                <a:spcPts val="0"/>
              </a:spcAft>
              <a:buClr>
                <a:srgbClr val="000000"/>
              </a:buClr>
              <a:buSzPts val="3600"/>
              <a:buFont typeface="Arial"/>
              <a:buNone/>
            </a:pPr>
            <a:endParaRPr sz="3600" b="1" i="0" u="none" strike="noStrike" cap="none">
              <a:solidFill>
                <a:schemeClr val="dk1"/>
              </a:solidFill>
              <a:latin typeface="Arial"/>
              <a:ea typeface="Arial"/>
              <a:cs typeface="Arial"/>
              <a:sym typeface="Arial"/>
            </a:endParaRPr>
          </a:p>
          <a:p>
            <a:pPr marL="0" marR="0" lvl="0" indent="0" algn="ctr" rtl="0">
              <a:lnSpc>
                <a:spcPct val="120000"/>
              </a:lnSpc>
              <a:spcBef>
                <a:spcPts val="0"/>
              </a:spcBef>
              <a:spcAft>
                <a:spcPts val="0"/>
              </a:spcAft>
              <a:buClr>
                <a:srgbClr val="000000"/>
              </a:buClr>
              <a:buSzPts val="3600"/>
              <a:buFont typeface="Arial"/>
              <a:buNone/>
            </a:pPr>
            <a:r>
              <a:rPr lang="en-US" sz="3600" b="1" i="0" u="none" strike="noStrike" cap="none">
                <a:solidFill>
                  <a:srgbClr val="000000"/>
                </a:solidFill>
                <a:latin typeface="Calibri"/>
                <a:ea typeface="Calibri"/>
                <a:cs typeface="Calibri"/>
                <a:sym typeface="Calibri"/>
              </a:rPr>
              <a:t>For More Information</a:t>
            </a:r>
            <a:endParaRPr sz="1400" b="0" i="0" u="none" strike="noStrike" cap="none">
              <a:solidFill>
                <a:srgbClr val="000000"/>
              </a:solidFill>
              <a:latin typeface="Arial"/>
              <a:ea typeface="Arial"/>
              <a:cs typeface="Arial"/>
              <a:sym typeface="Arial"/>
            </a:endParaRPr>
          </a:p>
        </p:txBody>
      </p:sp>
      <p:sp>
        <p:nvSpPr>
          <p:cNvPr id="606" name="Google Shape;606;p73"/>
          <p:cNvSpPr/>
          <p:nvPr/>
        </p:nvSpPr>
        <p:spPr>
          <a:xfrm>
            <a:off x="254577" y="2280902"/>
            <a:ext cx="8634845" cy="335472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en-US" sz="2800" b="1" i="0" u="none" strike="noStrike" cap="none" dirty="0">
                <a:solidFill>
                  <a:srgbClr val="000000"/>
                </a:solidFill>
                <a:latin typeface="Arial"/>
                <a:ea typeface="Arial"/>
                <a:cs typeface="Arial"/>
                <a:sym typeface="Arial"/>
              </a:rPr>
              <a:t>azdhs.gov/opioid</a:t>
            </a:r>
            <a:endParaRPr sz="28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r>
              <a:rPr lang="en-US" sz="2800" b="1" i="0" u="sng" strike="noStrike" cap="none" dirty="0">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azopioid@azdhs.gov</a:t>
            </a:r>
            <a:endParaRPr sz="28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800"/>
              <a:buFont typeface="Arial"/>
              <a:buNone/>
            </a:pPr>
            <a:endParaRPr sz="28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br>
              <a:rPr lang="en-US" sz="1400" b="0" i="0" u="none" strike="noStrike" cap="none" dirty="0">
                <a:solidFill>
                  <a:srgbClr val="000000"/>
                </a:solidFill>
                <a:latin typeface="Arial"/>
                <a:ea typeface="Arial"/>
                <a:cs typeface="Arial"/>
                <a:sym typeface="Arial"/>
              </a:rPr>
            </a:br>
            <a:br>
              <a:rPr lang="en-US" sz="1400" b="0" i="0" u="none" strike="noStrike" cap="none" dirty="0">
                <a:solidFill>
                  <a:srgbClr val="000000"/>
                </a:solidFill>
                <a:latin typeface="Arial"/>
                <a:ea typeface="Arial"/>
                <a:cs typeface="Arial"/>
                <a:sym typeface="Arial"/>
              </a:rPr>
            </a:br>
            <a:r>
              <a:rPr lang="en-US" sz="2400" b="1" i="0" u="none" strike="noStrike" cap="none" dirty="0">
                <a:solidFill>
                  <a:srgbClr val="000000"/>
                </a:solidFill>
                <a:latin typeface="Arial"/>
                <a:ea typeface="Arial"/>
                <a:cs typeface="Arial"/>
                <a:sym typeface="Arial"/>
              </a:rPr>
              <a:t>Sheila Sjolander, MSW</a:t>
            </a:r>
            <a:endParaRPr sz="2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Arial"/>
                <a:ea typeface="Arial"/>
                <a:cs typeface="Arial"/>
                <a:sym typeface="Arial"/>
              </a:rPr>
              <a:t>Deputy Director</a:t>
            </a:r>
            <a:endParaRPr sz="2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en-US" sz="2400" b="1" i="0" u="sng" strike="noStrike" cap="none" dirty="0">
                <a:solidFill>
                  <a:schemeClr val="hlink"/>
                </a:solidFill>
                <a:latin typeface="Arial"/>
                <a:ea typeface="Arial"/>
                <a:cs typeface="Arial"/>
                <a:sym typeface="Arial"/>
                <a:hlinkClick r:id="rId5"/>
              </a:rPr>
              <a:t>sheila.sjolander@azdhs.gov</a:t>
            </a:r>
            <a:endParaRPr sz="2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br>
              <a:rPr lang="en-US" sz="1400" b="0" i="0" u="none" strike="noStrike" cap="none" dirty="0">
                <a:solidFill>
                  <a:srgbClr val="000000"/>
                </a:solidFill>
                <a:latin typeface="Arial"/>
                <a:ea typeface="Arial"/>
                <a:cs typeface="Arial"/>
                <a:sym typeface="Arial"/>
              </a:rPr>
            </a:b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
          <p:cNvSpPr/>
          <p:nvPr/>
        </p:nvSpPr>
        <p:spPr>
          <a:xfrm>
            <a:off x="11301" y="5166488"/>
            <a:ext cx="9121398" cy="1340914"/>
          </a:xfrm>
          <a:prstGeom prst="rect">
            <a:avLst/>
          </a:prstGeom>
          <a:solidFill>
            <a:srgbClr val="F2F2F2"/>
          </a:solidFill>
          <a:ln w="25400" cap="flat" cmpd="sng">
            <a:solidFill>
              <a:srgbClr val="3D19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21" name="Google Shape;321;p4"/>
          <p:cNvSpPr txBox="1"/>
          <p:nvPr/>
        </p:nvSpPr>
        <p:spPr>
          <a:xfrm>
            <a:off x="344129" y="118206"/>
            <a:ext cx="8219768"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800" b="1" i="0" u="none" strike="noStrike" cap="none">
                <a:solidFill>
                  <a:schemeClr val="dk1"/>
                </a:solidFill>
                <a:latin typeface="Calibri"/>
                <a:ea typeface="Calibri"/>
                <a:cs typeface="Calibri"/>
                <a:sym typeface="Calibri"/>
              </a:rPr>
              <a:t>CDC 12 Month-ending Provisional Drug Overdoses </a:t>
            </a:r>
            <a:endParaRPr sz="2800" b="1" i="0" u="none" strike="noStrike" cap="none">
              <a:solidFill>
                <a:srgbClr val="000000"/>
              </a:solidFill>
              <a:latin typeface="Calibri"/>
              <a:ea typeface="Calibri"/>
              <a:cs typeface="Calibri"/>
              <a:sym typeface="Calibri"/>
            </a:endParaRPr>
          </a:p>
        </p:txBody>
      </p:sp>
      <p:sp>
        <p:nvSpPr>
          <p:cNvPr id="322" name="Google Shape;322;p4"/>
          <p:cNvSpPr txBox="1"/>
          <p:nvPr/>
        </p:nvSpPr>
        <p:spPr>
          <a:xfrm>
            <a:off x="0" y="6563031"/>
            <a:ext cx="8219768" cy="27695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dk1"/>
                </a:solidFill>
                <a:latin typeface="Arial"/>
                <a:ea typeface="Arial"/>
                <a:cs typeface="Arial"/>
                <a:sym typeface="Arial"/>
              </a:rPr>
              <a:t>Source:  </a:t>
            </a:r>
            <a:r>
              <a:rPr lang="en-US" sz="1200" b="0" i="0" u="none" strike="noStrike" cap="none" dirty="0">
                <a:solidFill>
                  <a:schemeClr val="dk1"/>
                </a:solidFill>
                <a:latin typeface="Arial"/>
                <a:ea typeface="Arial"/>
                <a:cs typeface="Arial"/>
                <a:sym typeface="Arial"/>
                <a:hlinkClick r:id="rId3"/>
              </a:rPr>
              <a:t>https://www.cdc.gov/nchs/nvss/vsrr/drug-overdose-data.htm</a:t>
            </a:r>
            <a:r>
              <a:rPr lang="en-US" sz="1200" b="0" i="0" u="none" strike="noStrike" cap="none" dirty="0">
                <a:solidFill>
                  <a:schemeClr val="dk1"/>
                </a:solidFill>
                <a:latin typeface="Arial"/>
                <a:ea typeface="Arial"/>
                <a:cs typeface="Arial"/>
                <a:sym typeface="Arial"/>
              </a:rPr>
              <a:t> (4/27/2023)</a:t>
            </a:r>
            <a:endParaRPr sz="1200" b="0" i="0" u="none" strike="noStrike" cap="none" dirty="0">
              <a:solidFill>
                <a:srgbClr val="000000"/>
              </a:solidFill>
              <a:latin typeface="Arial"/>
              <a:ea typeface="Arial"/>
              <a:cs typeface="Arial"/>
              <a:sym typeface="Arial"/>
            </a:endParaRPr>
          </a:p>
        </p:txBody>
      </p:sp>
      <p:sp>
        <p:nvSpPr>
          <p:cNvPr id="323" name="Google Shape;323;p4"/>
          <p:cNvSpPr txBox="1"/>
          <p:nvPr/>
        </p:nvSpPr>
        <p:spPr>
          <a:xfrm>
            <a:off x="7049729" y="908860"/>
            <a:ext cx="2025445" cy="2862282"/>
          </a:xfrm>
          <a:prstGeom prst="rect">
            <a:avLst/>
          </a:prstGeom>
          <a:no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As of April 2023:</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1,968 deaths involving opioids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1,396 deaths involving psychostimulants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In prior 12 months</a:t>
            </a:r>
            <a:endParaRPr sz="1400" b="0" i="0" u="none" strike="noStrike" cap="none" dirty="0">
              <a:solidFill>
                <a:srgbClr val="000000"/>
              </a:solidFill>
              <a:latin typeface="Arial"/>
              <a:ea typeface="Arial"/>
              <a:cs typeface="Arial"/>
              <a:sym typeface="Arial"/>
            </a:endParaRPr>
          </a:p>
        </p:txBody>
      </p:sp>
      <p:sp>
        <p:nvSpPr>
          <p:cNvPr id="324" name="Google Shape;324;p4"/>
          <p:cNvSpPr txBox="1"/>
          <p:nvPr/>
        </p:nvSpPr>
        <p:spPr>
          <a:xfrm>
            <a:off x="176141" y="5166488"/>
            <a:ext cx="7708491"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Arial"/>
                <a:ea typeface="Arial"/>
                <a:cs typeface="Arial"/>
                <a:sym typeface="Arial"/>
              </a:rPr>
              <a:t>Total Number of Reported Overdose Deaths in Past 12 Months in Arizona</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dirty="0">
                <a:solidFill>
                  <a:schemeClr val="dk1"/>
                </a:solidFill>
              </a:rPr>
              <a:t>Nov</a:t>
            </a:r>
            <a:r>
              <a:rPr lang="en-US" sz="1800" b="0" i="0" u="none" strike="noStrike" cap="none" dirty="0">
                <a:solidFill>
                  <a:schemeClr val="dk1"/>
                </a:solidFill>
                <a:latin typeface="Arial"/>
                <a:ea typeface="Arial"/>
                <a:cs typeface="Arial"/>
                <a:sym typeface="Arial"/>
              </a:rPr>
              <a:t> 2020: 2,649</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Nov 2021: </a:t>
            </a:r>
            <a:r>
              <a:rPr lang="en-US" sz="1800" dirty="0">
                <a:solidFill>
                  <a:schemeClr val="dk1"/>
                </a:solidFill>
              </a:rPr>
              <a:t>2,721</a:t>
            </a:r>
            <a:endParaRPr sz="1400" b="0" i="0" u="none" strike="noStrike" cap="none" dirty="0">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800"/>
              <a:buFont typeface="Arial"/>
              <a:buChar char="•"/>
            </a:pPr>
            <a:r>
              <a:rPr lang="en-US" sz="1800" b="0" i="0" u="none" strike="noStrike" cap="none" dirty="0">
                <a:solidFill>
                  <a:schemeClr val="dk1"/>
                </a:solidFill>
                <a:latin typeface="Arial"/>
                <a:ea typeface="Arial"/>
                <a:cs typeface="Arial"/>
                <a:sym typeface="Arial"/>
              </a:rPr>
              <a:t>Nov 2022: 2,739</a:t>
            </a:r>
            <a:endParaRPr sz="1400" b="0" i="0" u="none" strike="noStrike" cap="none" dirty="0">
              <a:solidFill>
                <a:srgbClr val="000000"/>
              </a:solidFill>
              <a:latin typeface="Arial"/>
              <a:ea typeface="Arial"/>
              <a:cs typeface="Arial"/>
              <a:sym typeface="Arial"/>
            </a:endParaRPr>
          </a:p>
        </p:txBody>
      </p:sp>
      <p:pic>
        <p:nvPicPr>
          <p:cNvPr id="3" name="Picture 2">
            <a:extLst>
              <a:ext uri="{FF2B5EF4-FFF2-40B4-BE49-F238E27FC236}">
                <a16:creationId xmlns:a16="http://schemas.microsoft.com/office/drawing/2014/main" id="{BED7EF65-5CCB-445B-89F2-A2AD52FF08D8}"/>
              </a:ext>
            </a:extLst>
          </p:cNvPr>
          <p:cNvPicPr>
            <a:picLocks noChangeAspect="1"/>
          </p:cNvPicPr>
          <p:nvPr/>
        </p:nvPicPr>
        <p:blipFill>
          <a:blip r:embed="rId4"/>
          <a:stretch>
            <a:fillRect/>
          </a:stretch>
        </p:blipFill>
        <p:spPr>
          <a:xfrm>
            <a:off x="135461" y="885294"/>
            <a:ext cx="6858300" cy="385129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2" name="Google Shape;332;p2"/>
          <p:cNvSpPr/>
          <p:nvPr/>
        </p:nvSpPr>
        <p:spPr>
          <a:xfrm>
            <a:off x="0" y="6550223"/>
            <a:ext cx="6647380" cy="3077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Source: </a:t>
            </a:r>
            <a:r>
              <a:rPr lang="en-US" sz="1400" b="0" i="0" u="none" strike="noStrike" cap="none" dirty="0">
                <a:solidFill>
                  <a:srgbClr val="000000"/>
                </a:solidFill>
                <a:latin typeface="Arial"/>
                <a:ea typeface="Arial"/>
                <a:cs typeface="Arial"/>
                <a:sym typeface="Arial"/>
                <a:hlinkClick r:id="rId3"/>
              </a:rPr>
              <a:t>https://www.cdc.gov/drugoverdose/fatal/dashboard/index.html</a:t>
            </a:r>
            <a:r>
              <a:rPr lang="en-US" sz="1400" b="0" i="0" u="none" strike="noStrike" cap="none" dirty="0">
                <a:solidFill>
                  <a:srgbClr val="000000"/>
                </a:solidFill>
                <a:latin typeface="Arial"/>
                <a:ea typeface="Arial"/>
                <a:cs typeface="Arial"/>
                <a:sym typeface="Arial"/>
              </a:rPr>
              <a:t> (2021)</a:t>
            </a:r>
            <a:endParaRPr sz="1400" b="0" i="0" u="none" strike="noStrike" cap="none" dirty="0">
              <a:solidFill>
                <a:srgbClr val="000000"/>
              </a:solidFill>
              <a:latin typeface="Arial"/>
              <a:ea typeface="Arial"/>
              <a:cs typeface="Arial"/>
              <a:sym typeface="Arial"/>
            </a:endParaRPr>
          </a:p>
        </p:txBody>
      </p:sp>
      <p:sp>
        <p:nvSpPr>
          <p:cNvPr id="333" name="Google Shape;333;p2"/>
          <p:cNvSpPr txBox="1">
            <a:spLocks noGrp="1"/>
          </p:cNvSpPr>
          <p:nvPr>
            <p:ph type="title"/>
          </p:nvPr>
        </p:nvSpPr>
        <p:spPr>
          <a:xfrm>
            <a:off x="351692" y="519015"/>
            <a:ext cx="8430944" cy="132556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dk1"/>
              </a:buClr>
              <a:buSzPct val="64516"/>
              <a:buNone/>
            </a:pPr>
            <a:r>
              <a:rPr lang="en-US" sz="3100" b="1" dirty="0"/>
              <a:t>Of all drug overdose deaths in 2021, 74% involved at least one opioid and 57% involved at least one stimulant. </a:t>
            </a:r>
            <a:br>
              <a:rPr lang="en-US" dirty="0"/>
            </a:br>
            <a:endParaRPr dirty="0"/>
          </a:p>
        </p:txBody>
      </p:sp>
      <p:pic>
        <p:nvPicPr>
          <p:cNvPr id="2" name="Picture 1">
            <a:extLst>
              <a:ext uri="{FF2B5EF4-FFF2-40B4-BE49-F238E27FC236}">
                <a16:creationId xmlns:a16="http://schemas.microsoft.com/office/drawing/2014/main" id="{78AF9802-0014-42B1-AC8B-661BA16420C9}"/>
              </a:ext>
            </a:extLst>
          </p:cNvPr>
          <p:cNvPicPr>
            <a:picLocks noChangeAspect="1"/>
          </p:cNvPicPr>
          <p:nvPr/>
        </p:nvPicPr>
        <p:blipFill>
          <a:blip r:embed="rId4"/>
          <a:stretch>
            <a:fillRect/>
          </a:stretch>
        </p:blipFill>
        <p:spPr>
          <a:xfrm>
            <a:off x="108914" y="1671392"/>
            <a:ext cx="8926171" cy="351521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1A4DB7-AE2F-4099-A85B-709FE0731FCF}"/>
              </a:ext>
            </a:extLst>
          </p:cNvPr>
          <p:cNvSpPr txBox="1"/>
          <p:nvPr/>
        </p:nvSpPr>
        <p:spPr>
          <a:xfrm>
            <a:off x="630936" y="142742"/>
            <a:ext cx="7918704" cy="830997"/>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Rate of Overdose Deaths Involving Illicitly Manufactured </a:t>
            </a:r>
            <a:r>
              <a:rPr lang="en-US" sz="2400" b="1" dirty="0" err="1">
                <a:latin typeface="Calibri" panose="020F0502020204030204" pitchFamily="34" charset="0"/>
                <a:cs typeface="Calibri" panose="020F0502020204030204" pitchFamily="34" charset="0"/>
              </a:rPr>
              <a:t>Fentanyls</a:t>
            </a:r>
            <a:r>
              <a:rPr lang="en-US" sz="2400" b="1" dirty="0">
                <a:latin typeface="Calibri" panose="020F0502020204030204" pitchFamily="34" charset="0"/>
                <a:cs typeface="Calibri" panose="020F0502020204030204" pitchFamily="34" charset="0"/>
              </a:rPr>
              <a:t> by State in 2021 (32 jurisdictions)</a:t>
            </a:r>
          </a:p>
        </p:txBody>
      </p:sp>
      <p:pic>
        <p:nvPicPr>
          <p:cNvPr id="3" name="Picture 2">
            <a:extLst>
              <a:ext uri="{FF2B5EF4-FFF2-40B4-BE49-F238E27FC236}">
                <a16:creationId xmlns:a16="http://schemas.microsoft.com/office/drawing/2014/main" id="{3DCE26FB-01FE-4DAD-B9EC-7C18819EAC11}"/>
              </a:ext>
            </a:extLst>
          </p:cNvPr>
          <p:cNvPicPr>
            <a:picLocks noChangeAspect="1"/>
          </p:cNvPicPr>
          <p:nvPr/>
        </p:nvPicPr>
        <p:blipFill>
          <a:blip r:embed="rId2"/>
          <a:stretch>
            <a:fillRect/>
          </a:stretch>
        </p:blipFill>
        <p:spPr>
          <a:xfrm>
            <a:off x="630936" y="1106424"/>
            <a:ext cx="6879013" cy="5404104"/>
          </a:xfrm>
          <a:prstGeom prst="rect">
            <a:avLst/>
          </a:prstGeom>
        </p:spPr>
      </p:pic>
      <p:sp>
        <p:nvSpPr>
          <p:cNvPr id="4" name="Rectangle 3">
            <a:extLst>
              <a:ext uri="{FF2B5EF4-FFF2-40B4-BE49-F238E27FC236}">
                <a16:creationId xmlns:a16="http://schemas.microsoft.com/office/drawing/2014/main" id="{A6005A6F-DA46-4C02-B36A-7A0C1CA15CF7}"/>
              </a:ext>
            </a:extLst>
          </p:cNvPr>
          <p:cNvSpPr/>
          <p:nvPr/>
        </p:nvSpPr>
        <p:spPr>
          <a:xfrm>
            <a:off x="630936" y="6510528"/>
            <a:ext cx="7296912" cy="276999"/>
          </a:xfrm>
          <a:prstGeom prst="rect">
            <a:avLst/>
          </a:prstGeom>
        </p:spPr>
        <p:txBody>
          <a:bodyPr wrap="square">
            <a:spAutoFit/>
          </a:bodyPr>
          <a:lstStyle/>
          <a:p>
            <a:r>
              <a:rPr lang="en-US" sz="1200" dirty="0"/>
              <a:t>Source:  </a:t>
            </a:r>
            <a:r>
              <a:rPr lang="en-US" sz="1200" dirty="0">
                <a:hlinkClick r:id="rId3"/>
              </a:rPr>
              <a:t>https://www.cdc.gov/drugoverdose/fatal/dashboard/index.html</a:t>
            </a:r>
            <a:r>
              <a:rPr lang="en-US" sz="1200" dirty="0"/>
              <a:t>, accessed 4/27/23</a:t>
            </a:r>
          </a:p>
        </p:txBody>
      </p:sp>
      <p:sp>
        <p:nvSpPr>
          <p:cNvPr id="8" name="Arrow: Left 7">
            <a:extLst>
              <a:ext uri="{FF2B5EF4-FFF2-40B4-BE49-F238E27FC236}">
                <a16:creationId xmlns:a16="http://schemas.microsoft.com/office/drawing/2014/main" id="{5D1AFA0E-FDA7-48AF-9E50-1133477DF3DE}"/>
              </a:ext>
            </a:extLst>
          </p:cNvPr>
          <p:cNvSpPr/>
          <p:nvPr/>
        </p:nvSpPr>
        <p:spPr>
          <a:xfrm>
            <a:off x="4023360" y="3547871"/>
            <a:ext cx="1243584" cy="2765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Tree>
    <p:extLst>
      <p:ext uri="{BB962C8B-B14F-4D97-AF65-F5344CB8AC3E}">
        <p14:creationId xmlns:p14="http://schemas.microsoft.com/office/powerpoint/2010/main" val="2612621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D8AA835-DE26-40F8-AD45-A80A754675D4}"/>
              </a:ext>
            </a:extLst>
          </p:cNvPr>
          <p:cNvSpPr/>
          <p:nvPr/>
        </p:nvSpPr>
        <p:spPr>
          <a:xfrm>
            <a:off x="448056" y="232166"/>
            <a:ext cx="8101584" cy="830997"/>
          </a:xfrm>
          <a:prstGeom prst="rect">
            <a:avLst/>
          </a:prstGeom>
        </p:spPr>
        <p:txBody>
          <a:bodyPr wrap="square">
            <a:spAutoFit/>
          </a:bodyPr>
          <a:lstStyle/>
          <a:p>
            <a:r>
              <a:rPr lang="en-US" sz="2400" b="1" dirty="0">
                <a:latin typeface="Calibri" panose="020F0502020204030204" pitchFamily="34" charset="0"/>
                <a:cs typeface="Calibri" panose="020F0502020204030204" pitchFamily="34" charset="0"/>
              </a:rPr>
              <a:t>Rate of Overdose Deaths Involving Methamphetamine by State in 2021 (32 jurisdictions)</a:t>
            </a:r>
          </a:p>
        </p:txBody>
      </p:sp>
      <p:pic>
        <p:nvPicPr>
          <p:cNvPr id="3" name="Picture 2">
            <a:extLst>
              <a:ext uri="{FF2B5EF4-FFF2-40B4-BE49-F238E27FC236}">
                <a16:creationId xmlns:a16="http://schemas.microsoft.com/office/drawing/2014/main" id="{7A4481EF-BA4E-47EE-9C4C-CA9D37207A9D}"/>
              </a:ext>
            </a:extLst>
          </p:cNvPr>
          <p:cNvPicPr>
            <a:picLocks noChangeAspect="1"/>
          </p:cNvPicPr>
          <p:nvPr/>
        </p:nvPicPr>
        <p:blipFill>
          <a:blip r:embed="rId2"/>
          <a:stretch>
            <a:fillRect/>
          </a:stretch>
        </p:blipFill>
        <p:spPr>
          <a:xfrm>
            <a:off x="448056" y="1106383"/>
            <a:ext cx="6474182" cy="5404146"/>
          </a:xfrm>
          <a:prstGeom prst="rect">
            <a:avLst/>
          </a:prstGeom>
        </p:spPr>
      </p:pic>
      <p:sp>
        <p:nvSpPr>
          <p:cNvPr id="4" name="Rectangle 3">
            <a:extLst>
              <a:ext uri="{FF2B5EF4-FFF2-40B4-BE49-F238E27FC236}">
                <a16:creationId xmlns:a16="http://schemas.microsoft.com/office/drawing/2014/main" id="{E4445975-2EDB-4FD3-A86D-4774297547A8}"/>
              </a:ext>
            </a:extLst>
          </p:cNvPr>
          <p:cNvSpPr/>
          <p:nvPr/>
        </p:nvSpPr>
        <p:spPr>
          <a:xfrm>
            <a:off x="630936" y="6510528"/>
            <a:ext cx="7296912" cy="276999"/>
          </a:xfrm>
          <a:prstGeom prst="rect">
            <a:avLst/>
          </a:prstGeom>
        </p:spPr>
        <p:txBody>
          <a:bodyPr wrap="square">
            <a:spAutoFit/>
          </a:bodyPr>
          <a:lstStyle/>
          <a:p>
            <a:r>
              <a:rPr lang="en-US" sz="1200" dirty="0"/>
              <a:t>Source:  </a:t>
            </a:r>
            <a:r>
              <a:rPr lang="en-US" sz="1200" dirty="0">
                <a:hlinkClick r:id="rId3"/>
              </a:rPr>
              <a:t>https://www.cdc.gov/drugoverdose/fatal/dashboard/index.html</a:t>
            </a:r>
            <a:r>
              <a:rPr lang="en-US" sz="1200" dirty="0"/>
              <a:t>, accessed 4/27/23</a:t>
            </a:r>
          </a:p>
        </p:txBody>
      </p:sp>
      <p:sp>
        <p:nvSpPr>
          <p:cNvPr id="6" name="Arrow: Left 5">
            <a:extLst>
              <a:ext uri="{FF2B5EF4-FFF2-40B4-BE49-F238E27FC236}">
                <a16:creationId xmlns:a16="http://schemas.microsoft.com/office/drawing/2014/main" id="{76926928-1B02-473B-881A-EF71B7981E70}"/>
              </a:ext>
            </a:extLst>
          </p:cNvPr>
          <p:cNvSpPr/>
          <p:nvPr/>
        </p:nvSpPr>
        <p:spPr>
          <a:xfrm>
            <a:off x="3950208" y="1737359"/>
            <a:ext cx="1243584" cy="2765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Tree>
    <p:extLst>
      <p:ext uri="{BB962C8B-B14F-4D97-AF65-F5344CB8AC3E}">
        <p14:creationId xmlns:p14="http://schemas.microsoft.com/office/powerpoint/2010/main" val="845998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495F36-1F9D-4D04-99A6-86A390A57417}"/>
              </a:ext>
            </a:extLst>
          </p:cNvPr>
          <p:cNvSpPr txBox="1"/>
          <p:nvPr/>
        </p:nvSpPr>
        <p:spPr>
          <a:xfrm>
            <a:off x="630936" y="142742"/>
            <a:ext cx="7918704" cy="830997"/>
          </a:xfrm>
          <a:prstGeom prst="rect">
            <a:avLst/>
          </a:prstGeom>
          <a:noFill/>
        </p:spPr>
        <p:txBody>
          <a:bodyPr wrap="square" rtlCol="0">
            <a:spAutoFit/>
          </a:bodyPr>
          <a:lstStyle/>
          <a:p>
            <a:r>
              <a:rPr lang="en-US" sz="2400" b="1" dirty="0">
                <a:latin typeface="Calibri" panose="020F0502020204030204" pitchFamily="34" charset="0"/>
                <a:cs typeface="Calibri" panose="020F0502020204030204" pitchFamily="34" charset="0"/>
              </a:rPr>
              <a:t>Rate of Overdose Deaths Involving Prescription Opioids by State in 2021 (32 jurisdictions)</a:t>
            </a:r>
          </a:p>
        </p:txBody>
      </p:sp>
      <p:pic>
        <p:nvPicPr>
          <p:cNvPr id="3" name="Picture 2">
            <a:extLst>
              <a:ext uri="{FF2B5EF4-FFF2-40B4-BE49-F238E27FC236}">
                <a16:creationId xmlns:a16="http://schemas.microsoft.com/office/drawing/2014/main" id="{0132B338-8BC3-4458-8183-E3EE7F6EDE96}"/>
              </a:ext>
            </a:extLst>
          </p:cNvPr>
          <p:cNvPicPr>
            <a:picLocks noChangeAspect="1"/>
          </p:cNvPicPr>
          <p:nvPr/>
        </p:nvPicPr>
        <p:blipFill>
          <a:blip r:embed="rId2"/>
          <a:stretch>
            <a:fillRect/>
          </a:stretch>
        </p:blipFill>
        <p:spPr>
          <a:xfrm>
            <a:off x="704088" y="973739"/>
            <a:ext cx="6345936" cy="5561369"/>
          </a:xfrm>
          <a:prstGeom prst="rect">
            <a:avLst/>
          </a:prstGeom>
        </p:spPr>
      </p:pic>
      <p:sp>
        <p:nvSpPr>
          <p:cNvPr id="4" name="Rectangle 3">
            <a:extLst>
              <a:ext uri="{FF2B5EF4-FFF2-40B4-BE49-F238E27FC236}">
                <a16:creationId xmlns:a16="http://schemas.microsoft.com/office/drawing/2014/main" id="{6E0AE9C0-88B2-4DE6-B1E6-A522AFD10DD7}"/>
              </a:ext>
            </a:extLst>
          </p:cNvPr>
          <p:cNvSpPr/>
          <p:nvPr/>
        </p:nvSpPr>
        <p:spPr>
          <a:xfrm>
            <a:off x="813816" y="6535108"/>
            <a:ext cx="7296912" cy="276999"/>
          </a:xfrm>
          <a:prstGeom prst="rect">
            <a:avLst/>
          </a:prstGeom>
        </p:spPr>
        <p:txBody>
          <a:bodyPr wrap="square">
            <a:spAutoFit/>
          </a:bodyPr>
          <a:lstStyle/>
          <a:p>
            <a:r>
              <a:rPr lang="en-US" sz="1200" dirty="0"/>
              <a:t>Source:  </a:t>
            </a:r>
            <a:r>
              <a:rPr lang="en-US" sz="1200" dirty="0">
                <a:hlinkClick r:id="rId3"/>
              </a:rPr>
              <a:t>https://www.cdc.gov/drugoverdose/fatal/dashboard/index.html</a:t>
            </a:r>
            <a:r>
              <a:rPr lang="en-US" sz="1200" dirty="0"/>
              <a:t>, accessed 4/27/23</a:t>
            </a:r>
          </a:p>
        </p:txBody>
      </p:sp>
      <p:sp>
        <p:nvSpPr>
          <p:cNvPr id="5" name="Arrow: Left 4">
            <a:extLst>
              <a:ext uri="{FF2B5EF4-FFF2-40B4-BE49-F238E27FC236}">
                <a16:creationId xmlns:a16="http://schemas.microsoft.com/office/drawing/2014/main" id="{4454E657-8D25-4411-BE71-B23DBF967256}"/>
              </a:ext>
            </a:extLst>
          </p:cNvPr>
          <p:cNvSpPr/>
          <p:nvPr/>
        </p:nvSpPr>
        <p:spPr>
          <a:xfrm>
            <a:off x="3218688" y="4937759"/>
            <a:ext cx="1243584" cy="2765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Tree>
    <p:extLst>
      <p:ext uri="{BB962C8B-B14F-4D97-AF65-F5344CB8AC3E}">
        <p14:creationId xmlns:p14="http://schemas.microsoft.com/office/powerpoint/2010/main" val="1545777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4" name="Picture 3">
            <a:extLst>
              <a:ext uri="{FF2B5EF4-FFF2-40B4-BE49-F238E27FC236}">
                <a16:creationId xmlns:a16="http://schemas.microsoft.com/office/drawing/2014/main" id="{4648397F-16D0-4B83-BD06-66CEB411DEA8}"/>
              </a:ext>
            </a:extLst>
          </p:cNvPr>
          <p:cNvPicPr>
            <a:picLocks noChangeAspect="1"/>
          </p:cNvPicPr>
          <p:nvPr/>
        </p:nvPicPr>
        <p:blipFill>
          <a:blip r:embed="rId3"/>
          <a:stretch>
            <a:fillRect/>
          </a:stretch>
        </p:blipFill>
        <p:spPr>
          <a:xfrm>
            <a:off x="285152" y="1528550"/>
            <a:ext cx="8573696" cy="1562318"/>
          </a:xfrm>
          <a:prstGeom prst="rect">
            <a:avLst/>
          </a:prstGeom>
        </p:spPr>
      </p:pic>
      <p:sp>
        <p:nvSpPr>
          <p:cNvPr id="349" name="Google Shape;349;g13e86960487_0_101"/>
          <p:cNvSpPr/>
          <p:nvPr/>
        </p:nvSpPr>
        <p:spPr>
          <a:xfrm>
            <a:off x="21524" y="3490286"/>
            <a:ext cx="9121500" cy="3367714"/>
          </a:xfrm>
          <a:prstGeom prst="rect">
            <a:avLst/>
          </a:prstGeom>
          <a:solidFill>
            <a:srgbClr val="F2F2F2"/>
          </a:solidFill>
          <a:ln w="25400" cap="flat" cmpd="sng">
            <a:solidFill>
              <a:srgbClr val="3D193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51" name="Google Shape;351;g13e86960487_0_101"/>
          <p:cNvSpPr txBox="1"/>
          <p:nvPr/>
        </p:nvSpPr>
        <p:spPr>
          <a:xfrm>
            <a:off x="1" y="177258"/>
            <a:ext cx="91440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en-US" sz="2800" b="1" i="0" u="none" strike="noStrike" cap="none" dirty="0">
                <a:solidFill>
                  <a:srgbClr val="000000"/>
                </a:solidFill>
                <a:latin typeface="Calibri"/>
                <a:ea typeface="Calibri"/>
                <a:cs typeface="Calibri"/>
                <a:sym typeface="Calibri"/>
              </a:rPr>
              <a:t>Approximately </a:t>
            </a:r>
            <a:r>
              <a:rPr lang="en-US" sz="2800" b="1" i="0" u="none" strike="noStrike" cap="none" dirty="0">
                <a:solidFill>
                  <a:srgbClr val="C00000"/>
                </a:solidFill>
                <a:latin typeface="Calibri"/>
                <a:ea typeface="Calibri"/>
                <a:cs typeface="Calibri"/>
                <a:sym typeface="Calibri"/>
              </a:rPr>
              <a:t>5 Arizonans a day</a:t>
            </a:r>
            <a:r>
              <a:rPr lang="en-US" sz="2800" b="1" i="0" u="none" strike="noStrike" cap="none" dirty="0">
                <a:solidFill>
                  <a:schemeClr val="accent1"/>
                </a:solidFill>
                <a:latin typeface="Calibri"/>
                <a:ea typeface="Calibri"/>
                <a:cs typeface="Calibri"/>
                <a:sym typeface="Calibri"/>
              </a:rPr>
              <a:t> </a:t>
            </a:r>
            <a:r>
              <a:rPr lang="en-US" sz="2800" b="1" i="0" u="none" strike="noStrike" cap="none" dirty="0">
                <a:solidFill>
                  <a:srgbClr val="000000"/>
                </a:solidFill>
                <a:latin typeface="Calibri"/>
                <a:ea typeface="Calibri"/>
                <a:cs typeface="Calibri"/>
                <a:sym typeface="Calibri"/>
              </a:rPr>
              <a:t>died from opioids in 2022</a:t>
            </a:r>
            <a:endParaRPr sz="2800" b="0" i="0" u="none" strike="noStrike" cap="none" dirty="0">
              <a:solidFill>
                <a:srgbClr val="000000"/>
              </a:solidFill>
              <a:latin typeface="Calibri"/>
              <a:ea typeface="Calibri"/>
              <a:cs typeface="Calibri"/>
              <a:sym typeface="Calibri"/>
            </a:endParaRPr>
          </a:p>
        </p:txBody>
      </p:sp>
      <p:sp>
        <p:nvSpPr>
          <p:cNvPr id="355" name="Google Shape;355;g13e86960487_0_101"/>
          <p:cNvSpPr txBox="1"/>
          <p:nvPr/>
        </p:nvSpPr>
        <p:spPr>
          <a:xfrm>
            <a:off x="812929" y="3559661"/>
            <a:ext cx="2829300" cy="738623"/>
          </a:xfrm>
          <a:prstGeom prst="rect">
            <a:avLst/>
          </a:prstGeom>
          <a:noFill/>
          <a:ln>
            <a:noFill/>
          </a:ln>
        </p:spPr>
        <p:txBody>
          <a:bodyPr spcFirstLastPara="1" wrap="square" lIns="91425" tIns="45700" rIns="91425" bIns="45700" anchor="t" anchorCtr="0">
            <a:spAutoFit/>
          </a:bodyPr>
          <a:lstStyle/>
          <a:p>
            <a:pPr algn="ctr">
              <a:buSzPts val="1400"/>
            </a:pPr>
            <a:r>
              <a:rPr lang="en-US" sz="1400" b="0" i="0" u="none" strike="noStrike" cap="none" dirty="0">
                <a:solidFill>
                  <a:srgbClr val="000000"/>
                </a:solidFill>
                <a:latin typeface="Arial"/>
                <a:ea typeface="Arial"/>
                <a:cs typeface="Arial"/>
                <a:sym typeface="Arial"/>
              </a:rPr>
              <a:t>In 2022, 81% of opioid deaths involved </a:t>
            </a:r>
            <a:r>
              <a:rPr lang="en-US" sz="1400" b="0" i="0" u="sng" strike="noStrike" cap="none" dirty="0">
                <a:solidFill>
                  <a:srgbClr val="000000"/>
                </a:solidFill>
                <a:latin typeface="Arial"/>
                <a:ea typeface="Arial"/>
                <a:cs typeface="Arial"/>
                <a:sym typeface="Arial"/>
              </a:rPr>
              <a:t>multiple drugs</a:t>
            </a:r>
            <a:r>
              <a:rPr lang="en-US" sz="1400" b="0" i="0" u="none" strike="noStrike" cap="none" dirty="0">
                <a:solidFill>
                  <a:srgbClr val="000000"/>
                </a:solidFill>
                <a:latin typeface="Arial"/>
                <a:ea typeface="Arial"/>
                <a:cs typeface="Arial"/>
                <a:sym typeface="Arial"/>
              </a:rPr>
              <a:t>; </a:t>
            </a:r>
            <a:endParaRPr lang="en-US" dirty="0"/>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357" name="Google Shape;357;g13e86960487_0_101"/>
          <p:cNvSpPr txBox="1"/>
          <p:nvPr/>
        </p:nvSpPr>
        <p:spPr>
          <a:xfrm>
            <a:off x="4791300" y="3587211"/>
            <a:ext cx="2829300" cy="52318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dirty="0">
                <a:solidFill>
                  <a:srgbClr val="000000"/>
                </a:solidFill>
                <a:latin typeface="Arial"/>
                <a:ea typeface="Arial"/>
                <a:cs typeface="Arial"/>
                <a:sym typeface="Arial"/>
              </a:rPr>
              <a:t>In 2022, 3% of opioid deaths involved </a:t>
            </a:r>
            <a:r>
              <a:rPr lang="en-US" sz="1400" b="0" i="0" u="sng" strike="noStrike" cap="none" dirty="0">
                <a:solidFill>
                  <a:srgbClr val="000000"/>
                </a:solidFill>
                <a:latin typeface="Arial"/>
                <a:ea typeface="Arial"/>
                <a:cs typeface="Arial"/>
                <a:sym typeface="Arial"/>
              </a:rPr>
              <a:t>Heroin</a:t>
            </a:r>
            <a:r>
              <a:rPr lang="en-US" sz="1400" b="0" i="0" u="none" strike="noStrike" cap="none" dirty="0">
                <a:solidFill>
                  <a:srgbClr val="000000"/>
                </a:solidFill>
                <a:latin typeface="Arial"/>
                <a:ea typeface="Arial"/>
                <a:cs typeface="Arial"/>
                <a:sym typeface="Arial"/>
              </a:rPr>
              <a:t>;</a:t>
            </a:r>
            <a:endParaRPr sz="1400" b="0" i="0" u="none" strike="noStrike" cap="none" dirty="0">
              <a:solidFill>
                <a:srgbClr val="000000"/>
              </a:solidFill>
              <a:latin typeface="Arial"/>
              <a:ea typeface="Arial"/>
              <a:cs typeface="Arial"/>
              <a:sym typeface="Arial"/>
            </a:endParaRPr>
          </a:p>
        </p:txBody>
      </p:sp>
      <p:sp>
        <p:nvSpPr>
          <p:cNvPr id="359" name="Google Shape;359;g13e86960487_0_101"/>
          <p:cNvSpPr txBox="1"/>
          <p:nvPr/>
        </p:nvSpPr>
        <p:spPr>
          <a:xfrm>
            <a:off x="700295" y="2545428"/>
            <a:ext cx="762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lt1"/>
                </a:solidFill>
                <a:latin typeface="Arial"/>
                <a:ea typeface="Arial"/>
                <a:cs typeface="Arial"/>
                <a:sym typeface="Arial"/>
              </a:rPr>
              <a:t>923</a:t>
            </a:r>
            <a:endParaRPr sz="1400" b="1" i="0" u="none" strike="noStrike" cap="none" dirty="0">
              <a:solidFill>
                <a:srgbClr val="000000"/>
              </a:solidFill>
              <a:latin typeface="Arial"/>
              <a:ea typeface="Arial"/>
              <a:cs typeface="Arial"/>
              <a:sym typeface="Arial"/>
            </a:endParaRPr>
          </a:p>
        </p:txBody>
      </p:sp>
      <p:sp>
        <p:nvSpPr>
          <p:cNvPr id="360" name="Google Shape;360;g13e86960487_0_101"/>
          <p:cNvSpPr txBox="1"/>
          <p:nvPr/>
        </p:nvSpPr>
        <p:spPr>
          <a:xfrm>
            <a:off x="2093366" y="2529210"/>
            <a:ext cx="762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lt1"/>
                </a:solidFill>
                <a:latin typeface="Arial"/>
                <a:ea typeface="Arial"/>
                <a:cs typeface="Arial"/>
                <a:sym typeface="Arial"/>
              </a:rPr>
              <a:t>1,116</a:t>
            </a:r>
            <a:endParaRPr sz="1400" b="1" i="0" u="none" strike="noStrike" cap="none" dirty="0">
              <a:solidFill>
                <a:srgbClr val="000000"/>
              </a:solidFill>
              <a:latin typeface="Arial"/>
              <a:ea typeface="Arial"/>
              <a:cs typeface="Arial"/>
              <a:sym typeface="Arial"/>
            </a:endParaRPr>
          </a:p>
        </p:txBody>
      </p:sp>
      <p:sp>
        <p:nvSpPr>
          <p:cNvPr id="361" name="Google Shape;361;g13e86960487_0_101"/>
          <p:cNvSpPr txBox="1"/>
          <p:nvPr/>
        </p:nvSpPr>
        <p:spPr>
          <a:xfrm>
            <a:off x="3581244" y="2552733"/>
            <a:ext cx="762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lt1"/>
                </a:solidFill>
                <a:latin typeface="Arial"/>
                <a:ea typeface="Arial"/>
                <a:cs typeface="Arial"/>
                <a:sym typeface="Arial"/>
              </a:rPr>
              <a:t>1,294</a:t>
            </a:r>
            <a:endParaRPr sz="1400" b="1" i="0" u="none" strike="noStrike" cap="none" dirty="0">
              <a:solidFill>
                <a:srgbClr val="000000"/>
              </a:solidFill>
              <a:latin typeface="Arial"/>
              <a:ea typeface="Arial"/>
              <a:cs typeface="Arial"/>
              <a:sym typeface="Arial"/>
            </a:endParaRPr>
          </a:p>
        </p:txBody>
      </p:sp>
      <p:sp>
        <p:nvSpPr>
          <p:cNvPr id="362" name="Google Shape;362;g13e86960487_0_101"/>
          <p:cNvSpPr txBox="1"/>
          <p:nvPr/>
        </p:nvSpPr>
        <p:spPr>
          <a:xfrm>
            <a:off x="5069122" y="2558481"/>
            <a:ext cx="762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lt1"/>
                </a:solidFill>
                <a:latin typeface="Arial"/>
                <a:ea typeface="Arial"/>
                <a:cs typeface="Arial"/>
                <a:sym typeface="Arial"/>
              </a:rPr>
              <a:t>1,886</a:t>
            </a:r>
            <a:endParaRPr sz="1400" b="1" i="0" u="none" strike="noStrike" cap="none" dirty="0">
              <a:solidFill>
                <a:srgbClr val="000000"/>
              </a:solidFill>
              <a:latin typeface="Arial"/>
              <a:ea typeface="Arial"/>
              <a:cs typeface="Arial"/>
              <a:sym typeface="Arial"/>
            </a:endParaRPr>
          </a:p>
        </p:txBody>
      </p:sp>
      <p:sp>
        <p:nvSpPr>
          <p:cNvPr id="363" name="Google Shape;363;g13e86960487_0_101"/>
          <p:cNvSpPr txBox="1"/>
          <p:nvPr/>
        </p:nvSpPr>
        <p:spPr>
          <a:xfrm>
            <a:off x="6410544" y="2545428"/>
            <a:ext cx="762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lt1"/>
                </a:solidFill>
                <a:latin typeface="Arial"/>
                <a:ea typeface="Arial"/>
                <a:cs typeface="Arial"/>
                <a:sym typeface="Arial"/>
              </a:rPr>
              <a:t>2,015</a:t>
            </a:r>
            <a:endParaRPr sz="1400" b="1" i="0" u="none" strike="noStrike" cap="none" dirty="0">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6496D3E1-88F9-4CCD-B29A-D56B89BB3551}"/>
              </a:ext>
            </a:extLst>
          </p:cNvPr>
          <p:cNvPicPr>
            <a:picLocks noChangeAspect="1"/>
          </p:cNvPicPr>
          <p:nvPr/>
        </p:nvPicPr>
        <p:blipFill>
          <a:blip r:embed="rId4"/>
          <a:stretch>
            <a:fillRect/>
          </a:stretch>
        </p:blipFill>
        <p:spPr>
          <a:xfrm>
            <a:off x="926867" y="4153627"/>
            <a:ext cx="2715361" cy="2646814"/>
          </a:xfrm>
          <a:prstGeom prst="rect">
            <a:avLst/>
          </a:prstGeom>
        </p:spPr>
      </p:pic>
      <p:pic>
        <p:nvPicPr>
          <p:cNvPr id="3" name="Picture 2">
            <a:extLst>
              <a:ext uri="{FF2B5EF4-FFF2-40B4-BE49-F238E27FC236}">
                <a16:creationId xmlns:a16="http://schemas.microsoft.com/office/drawing/2014/main" id="{003F9436-578D-464B-BECD-F0B33ADE402E}"/>
              </a:ext>
            </a:extLst>
          </p:cNvPr>
          <p:cNvPicPr>
            <a:picLocks noChangeAspect="1"/>
          </p:cNvPicPr>
          <p:nvPr/>
        </p:nvPicPr>
        <p:blipFill>
          <a:blip r:embed="rId5"/>
          <a:stretch>
            <a:fillRect/>
          </a:stretch>
        </p:blipFill>
        <p:spPr>
          <a:xfrm>
            <a:off x="4781754" y="4120799"/>
            <a:ext cx="2838846" cy="2569514"/>
          </a:xfrm>
          <a:prstGeom prst="rect">
            <a:avLst/>
          </a:prstGeom>
        </p:spPr>
      </p:pic>
      <p:sp>
        <p:nvSpPr>
          <p:cNvPr id="39" name="Google Shape;363;g13e86960487_0_101">
            <a:extLst>
              <a:ext uri="{FF2B5EF4-FFF2-40B4-BE49-F238E27FC236}">
                <a16:creationId xmlns:a16="http://schemas.microsoft.com/office/drawing/2014/main" id="{D2069656-05C1-49EB-85DB-E7443DDADBE3}"/>
              </a:ext>
            </a:extLst>
          </p:cNvPr>
          <p:cNvSpPr txBox="1"/>
          <p:nvPr/>
        </p:nvSpPr>
        <p:spPr>
          <a:xfrm>
            <a:off x="7950071" y="2545428"/>
            <a:ext cx="7620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dirty="0">
                <a:solidFill>
                  <a:schemeClr val="lt1"/>
                </a:solidFill>
                <a:latin typeface="Arial"/>
                <a:ea typeface="Arial"/>
                <a:cs typeface="Arial"/>
                <a:sym typeface="Arial"/>
              </a:rPr>
              <a:t>1,926</a:t>
            </a:r>
            <a:endParaRPr sz="1400" b="1" i="0" u="none" strike="noStrike" cap="none" dirty="0">
              <a:solidFill>
                <a:srgbClr val="000000"/>
              </a:solidFill>
              <a:latin typeface="Arial"/>
              <a:ea typeface="Arial"/>
              <a:cs typeface="Arial"/>
              <a:sym typeface="Arial"/>
            </a:endParaRPr>
          </a:p>
        </p:txBody>
      </p:sp>
      <p:pic>
        <p:nvPicPr>
          <p:cNvPr id="5" name="Picture 4">
            <a:extLst>
              <a:ext uri="{FF2B5EF4-FFF2-40B4-BE49-F238E27FC236}">
                <a16:creationId xmlns:a16="http://schemas.microsoft.com/office/drawing/2014/main" id="{1787A3B4-4605-4874-A7E6-13C141CE7266}"/>
              </a:ext>
            </a:extLst>
          </p:cNvPr>
          <p:cNvPicPr>
            <a:picLocks noChangeAspect="1"/>
          </p:cNvPicPr>
          <p:nvPr/>
        </p:nvPicPr>
        <p:blipFill>
          <a:blip r:embed="rId6"/>
          <a:stretch>
            <a:fillRect/>
          </a:stretch>
        </p:blipFill>
        <p:spPr>
          <a:xfrm>
            <a:off x="2474366" y="871800"/>
            <a:ext cx="4423799" cy="359767"/>
          </a:xfrm>
          <a:prstGeom prst="rect">
            <a:avLst/>
          </a:prstGeom>
        </p:spPr>
      </p:pic>
    </p:spTree>
    <p:extLst>
      <p:ext uri="{BB962C8B-B14F-4D97-AF65-F5344CB8AC3E}">
        <p14:creationId xmlns:p14="http://schemas.microsoft.com/office/powerpoint/2010/main" val="25282976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21"/>
          <p:cNvSpPr txBox="1"/>
          <p:nvPr/>
        </p:nvSpPr>
        <p:spPr>
          <a:xfrm>
            <a:off x="1" y="277619"/>
            <a:ext cx="9143999" cy="4616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Calibri"/>
              <a:buNone/>
            </a:pPr>
            <a:r>
              <a:rPr lang="en-US" sz="2400" b="1" i="0" u="none" strike="noStrike" cap="none">
                <a:solidFill>
                  <a:srgbClr val="000000"/>
                </a:solidFill>
                <a:latin typeface="Calibri"/>
                <a:ea typeface="Calibri"/>
                <a:cs typeface="Calibri"/>
                <a:sym typeface="Calibri"/>
              </a:rPr>
              <a:t>The total number of opioid overdose deaths may be </a:t>
            </a:r>
            <a:r>
              <a:rPr lang="en-US" sz="2400" b="1" i="0" u="none" strike="noStrike" cap="none">
                <a:solidFill>
                  <a:srgbClr val="C55A11"/>
                </a:solidFill>
                <a:latin typeface="Calibri"/>
                <a:ea typeface="Calibri"/>
                <a:cs typeface="Calibri"/>
                <a:sym typeface="Calibri"/>
              </a:rPr>
              <a:t>leveling off</a:t>
            </a:r>
            <a:endParaRPr sz="1800" b="0" i="0" u="none" strike="noStrike" cap="none">
              <a:solidFill>
                <a:srgbClr val="C55A11"/>
              </a:solidFill>
              <a:latin typeface="Calibri"/>
              <a:ea typeface="Calibri"/>
              <a:cs typeface="Calibri"/>
              <a:sym typeface="Calibri"/>
            </a:endParaRPr>
          </a:p>
        </p:txBody>
      </p:sp>
      <p:sp>
        <p:nvSpPr>
          <p:cNvPr id="370" name="Google Shape;370;p21"/>
          <p:cNvSpPr txBox="1"/>
          <p:nvPr/>
        </p:nvSpPr>
        <p:spPr>
          <a:xfrm>
            <a:off x="0" y="6150154"/>
            <a:ext cx="7478486" cy="7078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r>
              <a:rPr lang="en-US" sz="1000" b="0" i="0" u="none" strike="noStrike" cap="none">
                <a:solidFill>
                  <a:srgbClr val="000000"/>
                </a:solidFill>
                <a:latin typeface="Arial"/>
                <a:ea typeface="Arial"/>
                <a:cs typeface="Arial"/>
                <a:sym typeface="Arial"/>
              </a:rPr>
              <a:t>Data Source: Arizona Vital Statistics, Death Certificates</a:t>
            </a:r>
            <a:endParaRPr sz="1400" b="0" i="0" u="none" strike="noStrike" cap="none">
              <a:solidFill>
                <a:srgbClr val="000000"/>
              </a:solidFill>
              <a:latin typeface="Arial"/>
              <a:ea typeface="Arial"/>
              <a:cs typeface="Arial"/>
              <a:sym typeface="Arial"/>
            </a:endParaRPr>
          </a:p>
        </p:txBody>
      </p:sp>
      <p:graphicFrame>
        <p:nvGraphicFramePr>
          <p:cNvPr id="6" name="Chart 5">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066152714"/>
              </p:ext>
            </p:extLst>
          </p:nvPr>
        </p:nvGraphicFramePr>
        <p:xfrm>
          <a:off x="210603" y="962526"/>
          <a:ext cx="8722794" cy="54260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6590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7"/>
          <p:cNvSpPr txBox="1"/>
          <p:nvPr/>
        </p:nvSpPr>
        <p:spPr>
          <a:xfrm>
            <a:off x="311784" y="277124"/>
            <a:ext cx="825496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US" sz="2400" b="1" i="0" u="none" strike="noStrike" cap="none" dirty="0">
                <a:solidFill>
                  <a:srgbClr val="000000"/>
                </a:solidFill>
                <a:latin typeface="Calibri"/>
                <a:ea typeface="Calibri"/>
                <a:cs typeface="Calibri"/>
                <a:sym typeface="Calibri"/>
              </a:rPr>
              <a:t>In 2022, two-thirds of </a:t>
            </a:r>
            <a:r>
              <a:rPr lang="en-US" sz="2400" b="1" i="0" u="sng" strike="noStrike" cap="none" dirty="0">
                <a:solidFill>
                  <a:srgbClr val="C00000"/>
                </a:solidFill>
                <a:latin typeface="Calibri"/>
                <a:ea typeface="Calibri"/>
                <a:cs typeface="Calibri"/>
                <a:sym typeface="Calibri"/>
              </a:rPr>
              <a:t>opioid deaths</a:t>
            </a:r>
            <a:r>
              <a:rPr lang="en-US" sz="2400" b="1" i="0" u="none" strike="noStrike" cap="none" dirty="0">
                <a:solidFill>
                  <a:srgbClr val="C00000"/>
                </a:solidFill>
                <a:latin typeface="Calibri"/>
                <a:ea typeface="Calibri"/>
                <a:cs typeface="Calibri"/>
                <a:sym typeface="Calibri"/>
              </a:rPr>
              <a:t> </a:t>
            </a:r>
            <a:r>
              <a:rPr lang="en-US" sz="2400" b="1" i="0" u="none" strike="noStrike" cap="none" dirty="0">
                <a:solidFill>
                  <a:srgbClr val="000000"/>
                </a:solidFill>
                <a:latin typeface="Calibri"/>
                <a:ea typeface="Calibri"/>
                <a:cs typeface="Calibri"/>
                <a:sym typeface="Calibri"/>
              </a:rPr>
              <a:t>were among people aged 25-54. </a:t>
            </a:r>
            <a:endParaRPr sz="2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000"/>
              <a:buFont typeface="Arial"/>
              <a:buNone/>
            </a:pPr>
            <a:endParaRPr sz="2400" b="1"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Arial"/>
              <a:buNone/>
            </a:pPr>
            <a:r>
              <a:rPr lang="en-US" sz="2400" b="1" i="0" u="none" strike="noStrike" cap="none" dirty="0">
                <a:solidFill>
                  <a:srgbClr val="000000"/>
                </a:solidFill>
                <a:latin typeface="Calibri"/>
                <a:ea typeface="Calibri"/>
                <a:cs typeface="Calibri"/>
                <a:sym typeface="Calibri"/>
              </a:rPr>
              <a:t>The highest rate of fatalities occurred among 35-44 year-olds (56.2 per 100,000 population).  </a:t>
            </a:r>
            <a:endParaRPr sz="2400" b="0" i="0" u="none" strike="noStrike" cap="none" dirty="0">
              <a:solidFill>
                <a:srgbClr val="000000"/>
              </a:solidFill>
              <a:latin typeface="Arial"/>
              <a:ea typeface="Arial"/>
              <a:cs typeface="Arial"/>
              <a:sym typeface="Arial"/>
            </a:endParaRPr>
          </a:p>
        </p:txBody>
      </p:sp>
      <p:sp>
        <p:nvSpPr>
          <p:cNvPr id="6" name="Google Shape;378;p5">
            <a:extLst>
              <a:ext uri="{FF2B5EF4-FFF2-40B4-BE49-F238E27FC236}">
                <a16:creationId xmlns:a16="http://schemas.microsoft.com/office/drawing/2014/main" id="{ABA819BE-E7D0-4DC9-B604-E8C0F35C6DBF}"/>
              </a:ext>
            </a:extLst>
          </p:cNvPr>
          <p:cNvSpPr txBox="1"/>
          <p:nvPr/>
        </p:nvSpPr>
        <p:spPr>
          <a:xfrm>
            <a:off x="0" y="6568068"/>
            <a:ext cx="3825153"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rgbClr val="000000"/>
                </a:solidFill>
                <a:latin typeface="Arial"/>
                <a:ea typeface="Arial"/>
                <a:cs typeface="Arial"/>
                <a:sym typeface="Arial"/>
              </a:rPr>
              <a:t>Data Source: Arizona Vital Statistics, Death Certificates</a:t>
            </a:r>
            <a:endParaRPr sz="1200" b="0" i="0" u="none" strike="noStrike" cap="none" dirty="0">
              <a:solidFill>
                <a:srgbClr val="000000"/>
              </a:solidFill>
              <a:latin typeface="Arial"/>
              <a:ea typeface="Arial"/>
              <a:cs typeface="Arial"/>
              <a:sym typeface="Arial"/>
            </a:endParaRPr>
          </a:p>
        </p:txBody>
      </p:sp>
      <p:pic>
        <p:nvPicPr>
          <p:cNvPr id="2" name="Picture 1">
            <a:extLst>
              <a:ext uri="{FF2B5EF4-FFF2-40B4-BE49-F238E27FC236}">
                <a16:creationId xmlns:a16="http://schemas.microsoft.com/office/drawing/2014/main" id="{F55913AB-842A-436A-A67A-0C316D11C68A}"/>
              </a:ext>
            </a:extLst>
          </p:cNvPr>
          <p:cNvPicPr>
            <a:picLocks noChangeAspect="1"/>
          </p:cNvPicPr>
          <p:nvPr/>
        </p:nvPicPr>
        <p:blipFill>
          <a:blip r:embed="rId3"/>
          <a:stretch>
            <a:fillRect/>
          </a:stretch>
        </p:blipFill>
        <p:spPr>
          <a:xfrm>
            <a:off x="505464" y="2586728"/>
            <a:ext cx="7341194" cy="3715360"/>
          </a:xfrm>
          <a:prstGeom prst="rect">
            <a:avLst/>
          </a:prstGeom>
        </p:spPr>
      </p:pic>
    </p:spTree>
  </p:cSld>
  <p:clrMapOvr>
    <a:masterClrMapping/>
  </p:clrMapOvr>
</p:sld>
</file>

<file path=ppt/theme/theme1.xml><?xml version="1.0" encoding="utf-8"?>
<a:theme xmlns:a="http://schemas.openxmlformats.org/drawingml/2006/main" name="3_Office Theme">
  <a:themeElements>
    <a:clrScheme name="ADHS">
      <a:dk1>
        <a:srgbClr val="000000"/>
      </a:dk1>
      <a:lt1>
        <a:srgbClr val="FFFFFF"/>
      </a:lt1>
      <a:dk2>
        <a:srgbClr val="2E9EAC"/>
      </a:dk2>
      <a:lt2>
        <a:srgbClr val="A8DADC"/>
      </a:lt2>
      <a:accent1>
        <a:srgbClr val="542344"/>
      </a:accent1>
      <a:accent2>
        <a:srgbClr val="25408F"/>
      </a:accent2>
      <a:accent3>
        <a:srgbClr val="2E9EAC"/>
      </a:accent3>
      <a:accent4>
        <a:srgbClr val="95CB99"/>
      </a:accent4>
      <a:accent5>
        <a:srgbClr val="A8DADC"/>
      </a:accent5>
      <a:accent6>
        <a:srgbClr val="F1FAEE"/>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1040</TotalTime>
  <Words>1530</Words>
  <Application>Microsoft Office PowerPoint</Application>
  <PresentationFormat>On-screen Show (4:3)</PresentationFormat>
  <Paragraphs>151</Paragraphs>
  <Slides>15</Slides>
  <Notes>12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15</vt:i4>
      </vt:variant>
    </vt:vector>
  </HeadingPairs>
  <TitlesOfParts>
    <vt:vector size="22" baseType="lpstr">
      <vt:lpstr>Fira Sans Light</vt:lpstr>
      <vt:lpstr>Calibri</vt:lpstr>
      <vt:lpstr>Cambria</vt:lpstr>
      <vt:lpstr>Arial</vt:lpstr>
      <vt:lpstr>3_Office Theme</vt:lpstr>
      <vt:lpstr>Office Theme</vt:lpstr>
      <vt:lpstr>1_Office Theme</vt:lpstr>
      <vt:lpstr>PowerPoint Presentation</vt:lpstr>
      <vt:lpstr>PowerPoint Presentation</vt:lpstr>
      <vt:lpstr>Of all drug overdose deaths in 2021, 74% involved at least one opioid and 57% involved at least one stimulant.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 number of naloxone dispensed by pharmacies in Arizona has increased significantly since 2017.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BrookeWest</dc:creator>
  <cp:lastModifiedBy>Sheila Sjolander</cp:lastModifiedBy>
  <cp:revision>71</cp:revision>
  <cp:lastPrinted>2023-04-04T21:36:40Z</cp:lastPrinted>
  <dcterms:created xsi:type="dcterms:W3CDTF">2016-05-18T19:23:34Z</dcterms:created>
  <dcterms:modified xsi:type="dcterms:W3CDTF">2023-04-27T17:53:59Z</dcterms:modified>
</cp:coreProperties>
</file>