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73" r:id="rId6"/>
    <p:sldId id="272" r:id="rId7"/>
    <p:sldId id="262" r:id="rId8"/>
    <p:sldId id="261" r:id="rId9"/>
    <p:sldId id="274" r:id="rId10"/>
    <p:sldId id="265" r:id="rId11"/>
    <p:sldId id="264" r:id="rId12"/>
    <p:sldId id="258" r:id="rId13"/>
    <p:sldId id="275" r:id="rId14"/>
    <p:sldId id="276" r:id="rId15"/>
    <p:sldId id="271" r:id="rId16"/>
  </p:sldIdLst>
  <p:sldSz cx="18288000" cy="10287000"/>
  <p:notesSz cx="6858000" cy="9144000"/>
  <p:embeddedFontLs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Wd5Tdt5MbN/0OuY8iQo1ipPks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/>
    <p:restoredTop sz="94586"/>
  </p:normalViewPr>
  <p:slideViewPr>
    <p:cSldViewPr snapToGrid="0">
      <p:cViewPr varScale="1">
        <p:scale>
          <a:sx n="49" d="100"/>
          <a:sy n="49" d="100"/>
        </p:scale>
        <p:origin x="31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2T16:47:35.500" idx="1">
    <p:pos x="10758" y="518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785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d18362b7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13d18362b7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456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f803e5753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13f803e575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3010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f803e5753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13f803e5753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479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308c5b6e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13308c5b6e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1711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308c5b6e1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13308c5b6e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45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f803e57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13f803e57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736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75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604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410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f803e57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13f803e57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297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d18362b7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g13d18362b7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740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f803e5753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3f803e5753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860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f803e5753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g13f803e575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853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f803e5753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3f803e5753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396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f803e5753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3f803e5753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510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canlon@newlifectr.org" TargetMode="External"/><Relationship Id="rId4" Type="http://schemas.openxmlformats.org/officeDocument/2006/relationships/hyperlink" Target="mailto:mmhoon@newlifectr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88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13d18362b7b_1_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6660" y="-1472300"/>
            <a:ext cx="459332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3d18362b7b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8614" y="4129752"/>
            <a:ext cx="6425295" cy="642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3d18362b7b_1_9"/>
          <p:cNvPicPr preferRelativeResize="0"/>
          <p:nvPr/>
        </p:nvPicPr>
        <p:blipFill rotWithShape="1">
          <a:blip r:embed="rId5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8614" y="8224564"/>
            <a:ext cx="1180272" cy="118027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3d18362b7b_1_9"/>
          <p:cNvSpPr/>
          <p:nvPr/>
        </p:nvSpPr>
        <p:spPr>
          <a:xfrm rot="-1732929">
            <a:off x="12979513" y="8809894"/>
            <a:ext cx="6079383" cy="9529"/>
          </a:xfrm>
          <a:prstGeom prst="rect">
            <a:avLst/>
          </a:prstGeom>
          <a:solidFill>
            <a:srgbClr val="3332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3d18362b7b_1_9"/>
          <p:cNvSpPr/>
          <p:nvPr/>
        </p:nvSpPr>
        <p:spPr>
          <a:xfrm rot="-1732929">
            <a:off x="-1213821" y="1406852"/>
            <a:ext cx="6079383" cy="9529"/>
          </a:xfrm>
          <a:prstGeom prst="rect">
            <a:avLst/>
          </a:prstGeom>
          <a:solidFill>
            <a:srgbClr val="3332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13d18362b7b_1_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981" y="530709"/>
            <a:ext cx="6266038" cy="739221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3d18362b7b_1_9"/>
          <p:cNvSpPr txBox="1"/>
          <p:nvPr/>
        </p:nvSpPr>
        <p:spPr>
          <a:xfrm>
            <a:off x="4615050" y="8985387"/>
            <a:ext cx="90579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Myriah Mhoon, CEO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Amy Scanlon, Outreach Director</a:t>
            </a: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37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f803e5753_1_108"/>
          <p:cNvSpPr/>
          <p:nvPr/>
        </p:nvSpPr>
        <p:spPr>
          <a:xfrm rot="-1732929">
            <a:off x="12979462" y="8809922"/>
            <a:ext cx="6079383" cy="9529"/>
          </a:xfrm>
          <a:prstGeom prst="rect">
            <a:avLst/>
          </a:prstGeom>
          <a:solidFill>
            <a:srgbClr val="D4B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13f803e5753_1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7937" y="7233799"/>
            <a:ext cx="6362717" cy="404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3f803e5753_1_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87202" y="-1742453"/>
            <a:ext cx="5861096" cy="58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3f803e5753_1_10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205" y="2376191"/>
            <a:ext cx="3484905" cy="348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3f803e5753_1_108"/>
          <p:cNvSpPr txBox="1"/>
          <p:nvPr/>
        </p:nvSpPr>
        <p:spPr>
          <a:xfrm>
            <a:off x="380720" y="1347443"/>
            <a:ext cx="8477250" cy="7448193"/>
          </a:xfrm>
          <a:prstGeom prst="rect">
            <a:avLst/>
          </a:prstGeom>
          <a:noFill/>
          <a:ln w="9525" cap="flat" cmpd="sng">
            <a:solidFill>
              <a:srgbClr val="C499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b="0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Programs</a:t>
            </a:r>
            <a:endParaRPr sz="7200" b="0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937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2600"/>
              <a:buFont typeface="Montserrat"/>
              <a:buChar char="●"/>
            </a:pPr>
            <a:r>
              <a:rPr lang="en-US" sz="3600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Sexual Violence Healing Services</a:t>
            </a:r>
            <a:endParaRPr sz="36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937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2600"/>
              <a:buFont typeface="Montserrat"/>
              <a:buChar char="●"/>
            </a:pPr>
            <a:r>
              <a:rPr lang="en-US" sz="3600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Human Trafficking Program</a:t>
            </a:r>
            <a:endParaRPr sz="36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937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2600"/>
              <a:buFont typeface="Montserrat"/>
              <a:buChar char="●"/>
            </a:pPr>
            <a:r>
              <a:rPr lang="en-US" sz="3600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Sexual Assault Investigation Training Program </a:t>
            </a:r>
            <a:endParaRPr sz="36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6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3937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2600"/>
              <a:buFont typeface="Montserrat"/>
              <a:buChar char="●"/>
            </a:pPr>
            <a:r>
              <a:rPr lang="en-US" sz="3600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Kaity’s Way Prevention Program. </a:t>
            </a:r>
            <a:endParaRPr sz="36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33C0F3-F313-A447-9B54-8167EB8879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165" y="4517645"/>
            <a:ext cx="8791644" cy="586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2BD537-980D-3D4F-8A5E-CAFF660479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727" y="553741"/>
            <a:ext cx="763905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37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f803e5753_1_100"/>
          <p:cNvSpPr/>
          <p:nvPr/>
        </p:nvSpPr>
        <p:spPr>
          <a:xfrm rot="-1732929">
            <a:off x="12979462" y="8809922"/>
            <a:ext cx="6079383" cy="9529"/>
          </a:xfrm>
          <a:prstGeom prst="rect">
            <a:avLst/>
          </a:prstGeom>
          <a:solidFill>
            <a:srgbClr val="D4B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3f803e5753_1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7937" y="7233799"/>
            <a:ext cx="6362717" cy="404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3f803e5753_1_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87202" y="-1742453"/>
            <a:ext cx="5861096" cy="58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3f803e5753_1_10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205" y="2376191"/>
            <a:ext cx="3484905" cy="348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3f803e5753_1_100"/>
          <p:cNvSpPr txBox="1"/>
          <p:nvPr/>
        </p:nvSpPr>
        <p:spPr>
          <a:xfrm>
            <a:off x="591650" y="209551"/>
            <a:ext cx="8399950" cy="902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US" sz="7200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A Multidisciplinary Response </a:t>
            </a:r>
            <a:r>
              <a:rPr lang="en-US" sz="7200" b="0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200" b="0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96900" lvl="0" indent="-46355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3700"/>
              <a:buFont typeface="Nunito"/>
              <a:buChar char="●"/>
            </a:pPr>
            <a:r>
              <a:rPr lang="en-US" sz="3700" dirty="0">
                <a:solidFill>
                  <a:srgbClr val="C49909"/>
                </a:solidFill>
                <a:latin typeface="Nunito"/>
                <a:ea typeface="Nunito"/>
                <a:cs typeface="Nunito"/>
                <a:sym typeface="Nunito"/>
              </a:rPr>
              <a:t>West Valley Sexual Assault Response Team </a:t>
            </a:r>
            <a:endParaRPr dirty="0">
              <a:solidFill>
                <a:srgbClr val="C4990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6900" lvl="0" indent="-46355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3700"/>
              <a:buFont typeface="Nunito"/>
              <a:buChar char="●"/>
            </a:pPr>
            <a:r>
              <a:rPr lang="en-US" sz="3700" dirty="0">
                <a:solidFill>
                  <a:srgbClr val="C49909"/>
                </a:solidFill>
                <a:latin typeface="Nunito"/>
                <a:ea typeface="Nunito"/>
                <a:cs typeface="Nunito"/>
                <a:sym typeface="Nunito"/>
              </a:rPr>
              <a:t>Community Partnerships with:</a:t>
            </a:r>
          </a:p>
          <a:p>
            <a:pPr marL="13335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3700"/>
            </a:pPr>
            <a:r>
              <a:rPr lang="en-US" sz="3700" dirty="0">
                <a:solidFill>
                  <a:srgbClr val="C49909"/>
                </a:solidFill>
                <a:latin typeface="Nunito"/>
                <a:ea typeface="Nunito"/>
                <a:cs typeface="Nunito"/>
                <a:sym typeface="Nunito"/>
              </a:rPr>
              <a:t>All </a:t>
            </a:r>
            <a:r>
              <a:rPr lang="en-US" sz="3700" b="1" dirty="0">
                <a:solidFill>
                  <a:srgbClr val="C49909"/>
                </a:solidFill>
                <a:latin typeface="Nunito"/>
                <a:ea typeface="Nunito"/>
                <a:cs typeface="Nunito"/>
                <a:sym typeface="Nunito"/>
              </a:rPr>
              <a:t>Family Advocacy Center’s</a:t>
            </a:r>
            <a:r>
              <a:rPr lang="en-US" sz="3700" dirty="0">
                <a:solidFill>
                  <a:srgbClr val="C4990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</a:p>
          <a:p>
            <a:pPr marL="133350"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C49909"/>
              </a:buClr>
              <a:buSzPts val="3700"/>
            </a:pPr>
            <a:r>
              <a:rPr lang="en-US" sz="3700" b="1" dirty="0">
                <a:solidFill>
                  <a:srgbClr val="C49909"/>
                </a:solidFill>
                <a:latin typeface="Nunito"/>
                <a:ea typeface="Nunito"/>
                <a:cs typeface="Nunito"/>
                <a:sym typeface="Nunito"/>
              </a:rPr>
              <a:t>Law Enforcement, Maricopa County Attorney’s Office, City of Phoenix</a:t>
            </a:r>
            <a:endParaRPr sz="3700" b="1" dirty="0">
              <a:solidFill>
                <a:srgbClr val="C4990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C49909"/>
              </a:solidFill>
              <a:highlight>
                <a:schemeClr val="accent2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A34DCD6-4DBE-974B-8595-226EFD05F1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915" y="2762250"/>
            <a:ext cx="7543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37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308c5b6e1_1_3"/>
          <p:cNvSpPr/>
          <p:nvPr/>
        </p:nvSpPr>
        <p:spPr>
          <a:xfrm rot="-1732929">
            <a:off x="12979513" y="8809894"/>
            <a:ext cx="6079383" cy="9529"/>
          </a:xfrm>
          <a:prstGeom prst="rect">
            <a:avLst/>
          </a:prstGeom>
          <a:solidFill>
            <a:srgbClr val="D4B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3308c5b6e1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7937" y="7233799"/>
            <a:ext cx="6362717" cy="404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3308c5b6e1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87202" y="-1742453"/>
            <a:ext cx="5861096" cy="58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3308c5b6e1_1_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205" y="2376191"/>
            <a:ext cx="3484905" cy="348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3308c5b6e1_1_3"/>
          <p:cNvSpPr txBox="1"/>
          <p:nvPr/>
        </p:nvSpPr>
        <p:spPr>
          <a:xfrm>
            <a:off x="2267829" y="1399270"/>
            <a:ext cx="14268600" cy="625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69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Call to Action: </a:t>
            </a:r>
            <a:endParaRPr sz="69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Continue to advocate for state dollars for sexual violence service’s</a:t>
            </a:r>
            <a:endParaRPr sz="3100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Help us educate the community about RCC</a:t>
            </a:r>
            <a:r>
              <a:rPr lang="en-US" sz="3100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en-US" sz="3100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SHS</a:t>
            </a:r>
            <a:endParaRPr sz="21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Come take a tour! </a:t>
            </a:r>
            <a:endParaRPr sz="3100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Visit our website at </a:t>
            </a:r>
            <a:r>
              <a:rPr lang="en-US" sz="3100" i="0" u="none" strike="noStrike" cap="none" dirty="0" err="1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newlifectr.org</a:t>
            </a:r>
            <a:endParaRPr sz="3100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37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308c5b6e1_1_3"/>
          <p:cNvSpPr/>
          <p:nvPr/>
        </p:nvSpPr>
        <p:spPr>
          <a:xfrm rot="-1732929">
            <a:off x="12979513" y="8809894"/>
            <a:ext cx="6079383" cy="9529"/>
          </a:xfrm>
          <a:prstGeom prst="rect">
            <a:avLst/>
          </a:prstGeom>
          <a:solidFill>
            <a:srgbClr val="D4B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3308c5b6e1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7937" y="7233799"/>
            <a:ext cx="6362717" cy="404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3308c5b6e1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87202" y="-1742453"/>
            <a:ext cx="5861096" cy="58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3308c5b6e1_1_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205" y="2376191"/>
            <a:ext cx="3484905" cy="348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3308c5b6e1_1_3"/>
          <p:cNvSpPr txBox="1"/>
          <p:nvPr/>
        </p:nvSpPr>
        <p:spPr>
          <a:xfrm>
            <a:off x="2267829" y="1399270"/>
            <a:ext cx="14268600" cy="625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69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Call to Action: </a:t>
            </a:r>
            <a:endParaRPr sz="69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Continue to advocate for state dollars for sexual violence service’s</a:t>
            </a:r>
            <a:endParaRPr sz="31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Help us educate the community about RCC</a:t>
            </a:r>
            <a:r>
              <a:rPr lang="en-US" sz="3100" b="1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en-US" sz="31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SHS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Come take a tour! </a:t>
            </a:r>
            <a:endParaRPr sz="31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1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Visit our website at </a:t>
            </a:r>
            <a:r>
              <a:rPr lang="en-US" sz="3100" b="1" i="0" u="none" strike="noStrike" cap="none" dirty="0" err="1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newlifectr.org</a:t>
            </a:r>
            <a:endParaRPr sz="31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103D52-443C-5C48-AF24-49C63D450C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50" y="351973"/>
            <a:ext cx="14401800" cy="96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7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8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3f803e575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069" y="-3042431"/>
            <a:ext cx="16371863" cy="163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f803e5753_1_0"/>
          <p:cNvSpPr txBox="1"/>
          <p:nvPr/>
        </p:nvSpPr>
        <p:spPr>
          <a:xfrm>
            <a:off x="1816400" y="1170275"/>
            <a:ext cx="15232800" cy="965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Thank you! </a:t>
            </a:r>
            <a:endParaRPr sz="3000" b="1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4000"/>
            </a:pP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Myriah Mhoon, CEO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4000"/>
            </a:pPr>
            <a:r>
              <a:rPr lang="en-US" sz="4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mmhoon@newlifectr.org</a:t>
            </a:r>
            <a:endParaRPr lang="en-US" sz="40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rgbClr val="415374"/>
              </a:buClr>
              <a:buSzPts val="4000"/>
            </a:pPr>
            <a:endParaRPr lang="en-US" sz="40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rgbClr val="415374"/>
              </a:buClr>
              <a:buSzPts val="4000"/>
            </a:pPr>
            <a:r>
              <a:rPr lang="en-US" sz="4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Amy Scanlon, Outreach Director</a:t>
            </a:r>
          </a:p>
          <a:p>
            <a:pPr lvl="0" algn="ctr">
              <a:buClr>
                <a:srgbClr val="415374"/>
              </a:buClr>
              <a:buSzPts val="4000"/>
            </a:pPr>
            <a:r>
              <a:rPr lang="en-US" sz="4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ascanlon@newlifectr.org</a:t>
            </a:r>
            <a:endParaRPr lang="en-US" sz="40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rgbClr val="415374"/>
              </a:buClr>
              <a:buSzPts val="4000"/>
            </a:pPr>
            <a:endParaRPr lang="en-US" sz="40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buClr>
                <a:srgbClr val="415374"/>
              </a:buClr>
              <a:buSzPts val="4000"/>
            </a:pPr>
            <a:r>
              <a:rPr lang="en-US" sz="4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newlifectr.org </a:t>
            </a:r>
          </a:p>
          <a:p>
            <a:pPr lvl="0" algn="ctr">
              <a:lnSpc>
                <a:spcPct val="200000"/>
              </a:lnSpc>
              <a:buClr>
                <a:srgbClr val="415374"/>
              </a:buClr>
              <a:buSzPts val="4000"/>
            </a:pPr>
            <a:endParaRPr lang="en-US" sz="40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4000"/>
            </a:pPr>
            <a:endParaRPr sz="4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8659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88D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6660" y="-1472300"/>
            <a:ext cx="459332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8614" y="4129752"/>
            <a:ext cx="6425295" cy="642529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/>
          <p:nvPr/>
        </p:nvSpPr>
        <p:spPr>
          <a:xfrm rot="-1732836">
            <a:off x="12979603" y="8809937"/>
            <a:ext cx="6079387" cy="9525"/>
          </a:xfrm>
          <a:prstGeom prst="rect">
            <a:avLst/>
          </a:prstGeom>
          <a:solidFill>
            <a:srgbClr val="3332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 rot="-1732836">
            <a:off x="-1213731" y="1406895"/>
            <a:ext cx="6079387" cy="9525"/>
          </a:xfrm>
          <a:prstGeom prst="rect">
            <a:avLst/>
          </a:prstGeom>
          <a:solidFill>
            <a:srgbClr val="3332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0981" y="1447394"/>
            <a:ext cx="6266038" cy="739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37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 rot="-1732836">
            <a:off x="12979603" y="8809937"/>
            <a:ext cx="6079387" cy="9525"/>
          </a:xfrm>
          <a:prstGeom prst="rect">
            <a:avLst/>
          </a:prstGeom>
          <a:solidFill>
            <a:srgbClr val="D4B9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7937" y="7233799"/>
            <a:ext cx="6362718" cy="404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87202" y="-1742453"/>
            <a:ext cx="5861096" cy="58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205" y="2376191"/>
            <a:ext cx="3484905" cy="34849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477125" y="1047425"/>
            <a:ext cx="17214900" cy="84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Mission: Helping to eliminate domestic and sexual violence through support services, </a:t>
            </a:r>
            <a:endParaRPr sz="45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education and expertise.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Vision: Creating an Arizona where all live free of domestic and sexual violence.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i="0" u="none" strike="noStrike" cap="none" dirty="0">
                <a:solidFill>
                  <a:srgbClr val="C49909"/>
                </a:solidFill>
                <a:latin typeface="Montserrat"/>
                <a:ea typeface="Montserrat"/>
                <a:cs typeface="Montserrat"/>
                <a:sym typeface="Montserrat"/>
              </a:rPr>
              <a:t>Values: Compassion. Resilience. Equity. Community.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61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1" i="0" u="none" strike="noStrike" cap="none" dirty="0">
              <a:solidFill>
                <a:srgbClr val="C4990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7704187" y="0"/>
            <a:ext cx="9525" cy="10287000"/>
          </a:xfrm>
          <a:prstGeom prst="rect">
            <a:avLst/>
          </a:prstGeom>
          <a:solidFill>
            <a:srgbClr val="3332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011682" y="1108308"/>
            <a:ext cx="6311505" cy="58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Residential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Outreach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Prevention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Hope's Closet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998" y="6252303"/>
            <a:ext cx="3760661" cy="335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4712" y="497794"/>
            <a:ext cx="3732074" cy="389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9412" y="1108308"/>
            <a:ext cx="3203777" cy="328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8351" y="6252303"/>
            <a:ext cx="2546725" cy="3457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8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3f803e575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069" y="-3042431"/>
            <a:ext cx="16371863" cy="163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3f803e5753_1_0"/>
          <p:cNvSpPr txBox="1"/>
          <p:nvPr/>
        </p:nvSpPr>
        <p:spPr>
          <a:xfrm>
            <a:off x="1816400" y="1170275"/>
            <a:ext cx="15232800" cy="78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NLC’s 2021 Impact</a:t>
            </a:r>
            <a:endParaRPr sz="3000" b="1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4000"/>
              <a:buFont typeface="Montserrat"/>
              <a:buChar char="●"/>
            </a:pP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1,062 Individuals served throughout NLC </a:t>
            </a:r>
            <a:r>
              <a:rPr lang="en-US" sz="4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rogramming</a:t>
            </a:r>
            <a:endParaRPr sz="4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4000"/>
              <a:buFont typeface="Montserrat"/>
              <a:buChar char="●"/>
            </a:pP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27,849 Meals served to individuals in shelter</a:t>
            </a:r>
            <a:endParaRPr sz="4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4000"/>
              <a:buFont typeface="Montserrat"/>
              <a:buChar char="●"/>
            </a:pP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9,503 </a:t>
            </a:r>
            <a:r>
              <a:rPr lang="en-US" sz="4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ours of advocacy offered </a:t>
            </a:r>
            <a:endParaRPr sz="4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4000"/>
              <a:buFont typeface="Montserrat"/>
              <a:buChar char="●"/>
            </a:pP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17,950 </a:t>
            </a:r>
            <a:r>
              <a:rPr lang="en-US" sz="4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4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afe bed nights</a:t>
            </a:r>
            <a:endParaRPr sz="4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88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g13d18362b7b_1_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6660" y="-1472300"/>
            <a:ext cx="459332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3d18362b7b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8614" y="4129752"/>
            <a:ext cx="6425295" cy="642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3d18362b7b_1_9"/>
          <p:cNvPicPr preferRelativeResize="0"/>
          <p:nvPr/>
        </p:nvPicPr>
        <p:blipFill rotWithShape="1">
          <a:blip r:embed="rId5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8614" y="8224564"/>
            <a:ext cx="1180272" cy="118027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3d18362b7b_1_9"/>
          <p:cNvSpPr/>
          <p:nvPr/>
        </p:nvSpPr>
        <p:spPr>
          <a:xfrm rot="-1732929">
            <a:off x="12979513" y="8809894"/>
            <a:ext cx="6079383" cy="9529"/>
          </a:xfrm>
          <a:prstGeom prst="rect">
            <a:avLst/>
          </a:prstGeom>
          <a:solidFill>
            <a:srgbClr val="3332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3d18362b7b_1_9"/>
          <p:cNvSpPr/>
          <p:nvPr/>
        </p:nvSpPr>
        <p:spPr>
          <a:xfrm rot="-1732929">
            <a:off x="-1213821" y="1406852"/>
            <a:ext cx="6079383" cy="9529"/>
          </a:xfrm>
          <a:prstGeom prst="rect">
            <a:avLst/>
          </a:prstGeom>
          <a:solidFill>
            <a:srgbClr val="3332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32D793-D5A0-AA4E-919F-1FDDDA525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289" y="-460012"/>
            <a:ext cx="9941919" cy="1286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5F883DA-4267-C14A-AC3E-F97ECE398AA2}"/>
              </a:ext>
            </a:extLst>
          </p:cNvPr>
          <p:cNvSpPr txBox="1"/>
          <p:nvPr/>
        </p:nvSpPr>
        <p:spPr>
          <a:xfrm>
            <a:off x="4498066" y="8460715"/>
            <a:ext cx="931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Sunshine Healing Services</a:t>
            </a:r>
          </a:p>
        </p:txBody>
      </p:sp>
    </p:spTree>
    <p:extLst>
      <p:ext uri="{BB962C8B-B14F-4D97-AF65-F5344CB8AC3E}">
        <p14:creationId xmlns:p14="http://schemas.microsoft.com/office/powerpoint/2010/main" val="306083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8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3f803e5753_1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0925" y="-3042425"/>
            <a:ext cx="16089000" cy="16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3f803e5753_1_95"/>
          <p:cNvSpPr txBox="1"/>
          <p:nvPr/>
        </p:nvSpPr>
        <p:spPr>
          <a:xfrm>
            <a:off x="323475" y="451146"/>
            <a:ext cx="12488700" cy="204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3838F9-BD01-FD46-A1FF-0A72F926B4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8000" y="1860846"/>
            <a:ext cx="5543550" cy="739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8C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3f803e5753_1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069" y="-3042431"/>
            <a:ext cx="16371863" cy="163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3f803e5753_1_80"/>
          <p:cNvSpPr txBox="1"/>
          <p:nvPr/>
        </p:nvSpPr>
        <p:spPr>
          <a:xfrm>
            <a:off x="958075" y="748500"/>
            <a:ext cx="16524000" cy="1248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Sexual Violence</a:t>
            </a: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: Any sexual activity that occurs without consent of everyone involved. This includes sexual activities involving physical contact, non-physical, sexual harassment, and sex trafficking </a:t>
            </a:r>
            <a:endParaRPr dirty="0"/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National Sexual Violence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The average age at the time of reporting is 52 years old</a:t>
            </a:r>
            <a:endParaRPr dirty="0"/>
          </a:p>
          <a:p>
            <a:pPr marL="457200" marR="0" lvl="0" indent="-4572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Every 68 seconds a person in the US is sexually assaulted</a:t>
            </a:r>
            <a:endParaRPr dirty="0"/>
          </a:p>
          <a:p>
            <a:pPr marL="457200" marR="0" lvl="0" indent="-4572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ffenders </a:t>
            </a: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usually known by their victim</a:t>
            </a:r>
            <a:endParaRPr dirty="0"/>
          </a:p>
          <a:p>
            <a:pPr marL="457200" marR="0" lvl="0" indent="-4572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Of 1,000 sexual assaults only 310 are reported to LE (2 out of 3)</a:t>
            </a:r>
            <a:endParaRPr dirty="0"/>
          </a:p>
          <a:p>
            <a:pPr marL="457200" marR="0" lvl="0" indent="-4572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Over 90% of people that have been HT have been sexually assaulted in the past </a:t>
            </a:r>
            <a:endParaRPr dirty="0"/>
          </a:p>
          <a:p>
            <a:pPr marL="457200" marR="0" lvl="0" indent="-2667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US"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266700" algn="ctr">
              <a:lnSpc>
                <a:spcPct val="130000"/>
              </a:lnSpc>
              <a:buSzPts val="3000"/>
            </a:pP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Rape Crisis Center</a:t>
            </a: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: A community based agency that works to help victims of sexual violence. A RCC provides a number of services, such as victim advocacy, crisis hotline, outreach and education</a:t>
            </a: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66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66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66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8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3f803e5753_1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625" y="-584975"/>
            <a:ext cx="16089000" cy="16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3f803e5753_1_95"/>
          <p:cNvSpPr txBox="1"/>
          <p:nvPr/>
        </p:nvSpPr>
        <p:spPr>
          <a:xfrm>
            <a:off x="323475" y="451146"/>
            <a:ext cx="12488700" cy="1067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Healing Services</a:t>
            </a: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2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46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We serve primary &amp; secondary victims of sexual</a:t>
            </a:r>
          </a:p>
          <a:p>
            <a:pPr marL="38100"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</a:pP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violence over the </a:t>
            </a: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age of 18</a:t>
            </a:r>
            <a:endParaRPr sz="30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Survivors can receive services </a:t>
            </a: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without</a:t>
            </a: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having to report</a:t>
            </a:r>
          </a:p>
          <a:p>
            <a:pPr marL="38100"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</a:pP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to law enforcement. All services are voluntary </a:t>
            </a: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Services are available to survivors at </a:t>
            </a:r>
            <a:r>
              <a:rPr lang="en-US" sz="3000" b="1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any</a:t>
            </a: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point during</a:t>
            </a:r>
          </a:p>
          <a:p>
            <a:pPr marL="38100"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</a:pP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their </a:t>
            </a: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lifespan</a:t>
            </a:r>
          </a:p>
          <a:p>
            <a:pPr marL="38100"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</a:pPr>
            <a:endParaRPr lang="en-US" sz="30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ctr"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Survivors are </a:t>
            </a: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always </a:t>
            </a:r>
            <a:r>
              <a:rPr lang="en-US" sz="30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informed of system based responses </a:t>
            </a:r>
            <a:endParaRPr lang="en-US" sz="30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100"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</a:pPr>
            <a:endParaRPr lang="en-US" sz="30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lnSpc>
                <a:spcPct val="130000"/>
              </a:lnSpc>
              <a:buSzPts val="3000"/>
            </a:pPr>
            <a:r>
              <a:rPr lang="en-US" sz="30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Sexual Violence Healing Center  + Rape Crisis Center </a:t>
            </a:r>
            <a:r>
              <a:rPr lang="en-US" sz="3000" b="1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+ </a:t>
            </a:r>
          </a:p>
          <a:p>
            <a:pPr lvl="0" algn="ctr">
              <a:lnSpc>
                <a:spcPct val="130000"/>
              </a:lnSpc>
              <a:buSzPts val="3000"/>
            </a:pPr>
            <a:r>
              <a:rPr lang="en-US" sz="3000" b="1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Non </a:t>
            </a:r>
            <a:r>
              <a:rPr lang="en-US" sz="3000" b="1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Crisis Support </a:t>
            </a: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g13f803e5753_1_9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2175" y="2345026"/>
            <a:ext cx="4568577" cy="583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B98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13f803e5753_1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625" y="-584975"/>
            <a:ext cx="16089000" cy="16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3f803e5753_1_95"/>
          <p:cNvSpPr txBox="1"/>
          <p:nvPr/>
        </p:nvSpPr>
        <p:spPr>
          <a:xfrm>
            <a:off x="7181849" y="641647"/>
            <a:ext cx="11573925" cy="1155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       Healing Services</a:t>
            </a:r>
            <a:r>
              <a:rPr lang="en-US" sz="72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2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46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6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Advocacy &amp; Case Management </a:t>
            </a:r>
            <a:endParaRPr sz="36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6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Groups</a:t>
            </a:r>
            <a:endParaRPr sz="36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1910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600" b="0" i="0" u="none" strike="noStrike" cap="none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Trauma Treatment</a:t>
            </a:r>
            <a:endParaRPr lang="en-US" sz="36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100"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</a:pPr>
            <a:endParaRPr lang="en-US" sz="36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ctr"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6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Law Enforcement Reporting &amp; Coordination</a:t>
            </a:r>
          </a:p>
          <a:p>
            <a:pPr marL="38100" lvl="0" algn="ctr">
              <a:buClr>
                <a:srgbClr val="415374"/>
              </a:buClr>
              <a:buSzPts val="3000"/>
            </a:pPr>
            <a:endParaRPr lang="en-US" sz="36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ctr"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6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Medical and Court Accompaniment </a:t>
            </a:r>
            <a:endParaRPr lang="en-US" sz="36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100" lvl="0" algn="ctr">
              <a:buClr>
                <a:srgbClr val="415374"/>
              </a:buClr>
              <a:buSzPts val="3000"/>
            </a:pPr>
            <a:endParaRPr lang="en-US" sz="36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19100" algn="ctr">
              <a:buClr>
                <a:srgbClr val="415374"/>
              </a:buClr>
              <a:buSzPts val="3000"/>
              <a:buFont typeface="Montserrat"/>
              <a:buChar char="●"/>
            </a:pPr>
            <a:r>
              <a:rPr lang="en-US" sz="3600" dirty="0">
                <a:solidFill>
                  <a:srgbClr val="415374"/>
                </a:solidFill>
                <a:latin typeface="Montserrat"/>
                <a:ea typeface="Montserrat"/>
                <a:cs typeface="Montserrat"/>
                <a:sym typeface="Montserrat"/>
              </a:rPr>
              <a:t>Holistic Healing Options</a:t>
            </a:r>
          </a:p>
          <a:p>
            <a:pPr marL="38100" marR="0" lvl="0" algn="ctr" rtl="0">
              <a:spcBef>
                <a:spcPts val="0"/>
              </a:spcBef>
              <a:spcAft>
                <a:spcPts val="0"/>
              </a:spcAft>
              <a:buClr>
                <a:srgbClr val="415374"/>
              </a:buClr>
              <a:buSzPts val="3000"/>
            </a:pPr>
            <a:endParaRPr lang="en-US" sz="3000" b="1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0" i="0" u="none" strike="noStrike" cap="none" dirty="0">
              <a:solidFill>
                <a:srgbClr val="4153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EF4E9D-FBD0-EA40-BB7A-99D4AAB6D5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40" y="2699220"/>
            <a:ext cx="7352595" cy="49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430</Words>
  <Application>Microsoft Office PowerPoint</Application>
  <PresentationFormat>Custom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Nunito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Rose</dc:creator>
  <cp:lastModifiedBy>Ariana Abbarello</cp:lastModifiedBy>
  <cp:revision>18</cp:revision>
  <dcterms:created xsi:type="dcterms:W3CDTF">2006-08-16T00:00:00Z</dcterms:created>
  <dcterms:modified xsi:type="dcterms:W3CDTF">2022-08-19T20:56:20Z</dcterms:modified>
</cp:coreProperties>
</file>